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handoutMasterIdLst>
    <p:handoutMasterId r:id="rId36"/>
  </p:handoutMasterIdLst>
  <p:sldIdLst>
    <p:sldId id="274" r:id="rId2"/>
    <p:sldId id="958" r:id="rId3"/>
    <p:sldId id="1003" r:id="rId4"/>
    <p:sldId id="959" r:id="rId5"/>
    <p:sldId id="496" r:id="rId6"/>
    <p:sldId id="497" r:id="rId7"/>
    <p:sldId id="1006" r:id="rId8"/>
    <p:sldId id="986" r:id="rId9"/>
    <p:sldId id="989" r:id="rId10"/>
    <p:sldId id="987" r:id="rId11"/>
    <p:sldId id="988" r:id="rId12"/>
    <p:sldId id="996" r:id="rId13"/>
    <p:sldId id="990" r:id="rId14"/>
    <p:sldId id="941" r:id="rId15"/>
    <p:sldId id="295" r:id="rId16"/>
    <p:sldId id="995" r:id="rId17"/>
    <p:sldId id="880" r:id="rId18"/>
    <p:sldId id="985" r:id="rId19"/>
    <p:sldId id="991" r:id="rId20"/>
    <p:sldId id="999" r:id="rId21"/>
    <p:sldId id="969" r:id="rId22"/>
    <p:sldId id="971" r:id="rId23"/>
    <p:sldId id="976" r:id="rId24"/>
    <p:sldId id="963" r:id="rId25"/>
    <p:sldId id="977" r:id="rId26"/>
    <p:sldId id="1001" r:id="rId27"/>
    <p:sldId id="978" r:id="rId28"/>
    <p:sldId id="972" r:id="rId29"/>
    <p:sldId id="973" r:id="rId30"/>
    <p:sldId id="1004" r:id="rId31"/>
    <p:sldId id="1005" r:id="rId32"/>
    <p:sldId id="984" r:id="rId33"/>
    <p:sldId id="814" r:id="rId34"/>
  </p:sldIdLst>
  <p:sldSz cx="9144000" cy="6858000" type="screen4x3"/>
  <p:notesSz cx="6735763" cy="9866313"/>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3888">
          <p15:clr>
            <a:srgbClr val="A4A3A4"/>
          </p15:clr>
        </p15:guide>
        <p15:guide id="2" orient="horz" pos="720">
          <p15:clr>
            <a:srgbClr val="A4A3A4"/>
          </p15:clr>
        </p15:guide>
        <p15:guide id="3" pos="5664">
          <p15:clr>
            <a:srgbClr val="A4A3A4"/>
          </p15:clr>
        </p15:guide>
        <p15:guide id="4" pos="240">
          <p15:clr>
            <a:srgbClr val="A4A3A4"/>
          </p15:clr>
        </p15:guide>
        <p15:guide id="5" pos="16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9B5"/>
    <a:srgbClr val="007DD8"/>
    <a:srgbClr val="007DD7"/>
    <a:srgbClr val="005DAD"/>
    <a:srgbClr val="0058A3"/>
    <a:srgbClr val="0090F8"/>
    <a:srgbClr val="007ED9"/>
    <a:srgbClr val="01549B"/>
    <a:srgbClr val="034C8A"/>
    <a:srgbClr val="0065B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439" autoAdjust="0"/>
    <p:restoredTop sz="95859" autoAdjust="0"/>
  </p:normalViewPr>
  <p:slideViewPr>
    <p:cSldViewPr showGuides="1">
      <p:cViewPr>
        <p:scale>
          <a:sx n="115" d="100"/>
          <a:sy n="115" d="100"/>
        </p:scale>
        <p:origin x="1168" y="-64"/>
      </p:cViewPr>
      <p:guideLst>
        <p:guide orient="horz" pos="3888"/>
        <p:guide orient="horz" pos="720"/>
        <p:guide pos="5664"/>
        <p:guide pos="240"/>
        <p:guide pos="163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80" d="100"/>
        <a:sy n="1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B99907-0D5E-4070-A837-F9E54A19639B}"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C3028FE-8B29-456D-B4BC-55435431F500}">
      <dgm:prSet custT="1"/>
      <dgm:spPr/>
      <dgm:t>
        <a:bodyPr/>
        <a:lstStyle/>
        <a:p>
          <a:pPr rtl="0"/>
          <a:r>
            <a:rPr lang="vi-VN" sz="1900" b="0" i="0" dirty="0">
              <a:latin typeface="Calibri" panose="020F0502020204030204" pitchFamily="34" charset="0"/>
              <a:cs typeface="Calibri" panose="020F0502020204030204" pitchFamily="34" charset="0"/>
            </a:rPr>
            <a:t>1) Bảo đảm thiết lập đủ cơ sở thu dung, điều trị COVID-19</a:t>
          </a:r>
          <a:endParaRPr lang="en-US" sz="1900" dirty="0">
            <a:latin typeface="Calibri" panose="020F0502020204030204" pitchFamily="34" charset="0"/>
            <a:cs typeface="Calibri" panose="020F0502020204030204" pitchFamily="34" charset="0"/>
          </a:endParaRPr>
        </a:p>
      </dgm:t>
    </dgm:pt>
    <dgm:pt modelId="{DF20A907-9415-4787-9DFC-A9FF56533EE0}" type="parTrans" cxnId="{C969D47C-03E2-4F29-8BBB-066F36B53356}">
      <dgm:prSet/>
      <dgm:spPr/>
      <dgm:t>
        <a:bodyPr/>
        <a:lstStyle/>
        <a:p>
          <a:endParaRPr lang="en-US"/>
        </a:p>
      </dgm:t>
    </dgm:pt>
    <dgm:pt modelId="{8BD48AC9-1C37-4E3D-913E-3536FA53D1CB}" type="sibTrans" cxnId="{C969D47C-03E2-4F29-8BBB-066F36B53356}">
      <dgm:prSet/>
      <dgm:spPr/>
      <dgm:t>
        <a:bodyPr/>
        <a:lstStyle/>
        <a:p>
          <a:endParaRPr lang="en-US"/>
        </a:p>
      </dgm:t>
    </dgm:pt>
    <dgm:pt modelId="{CC4777B1-BAD2-4488-9883-CEA8B1E53FF0}">
      <dgm:prSet custT="1"/>
      <dgm:spPr/>
      <dgm:t>
        <a:bodyPr/>
        <a:lstStyle/>
        <a:p>
          <a:pPr rtl="0"/>
          <a:r>
            <a:rPr lang="vi-VN" sz="1900" b="0" i="0" dirty="0">
              <a:latin typeface="Calibri" panose="020F0502020204030204" pitchFamily="34" charset="0"/>
              <a:cs typeface="Calibri" panose="020F0502020204030204" pitchFamily="34" charset="0"/>
            </a:rPr>
            <a:t>2) Bảo đảm đủ các </a:t>
          </a:r>
          <a:r>
            <a:rPr lang="en-US" sz="1900" b="0" i="0" dirty="0">
              <a:latin typeface="Calibri" panose="020F0502020204030204" pitchFamily="34" charset="0"/>
              <a:cs typeface="Calibri" panose="020F0502020204030204" pitchFamily="34" charset="0"/>
            </a:rPr>
            <a:t>TTB</a:t>
          </a:r>
          <a:r>
            <a:rPr lang="vi-VN" sz="1900" b="0" i="0" dirty="0">
              <a:latin typeface="Calibri" panose="020F0502020204030204" pitchFamily="34" charset="0"/>
              <a:cs typeface="Calibri" panose="020F0502020204030204" pitchFamily="34" charset="0"/>
            </a:rPr>
            <a:t> cấp cứu, </a:t>
          </a:r>
          <a:r>
            <a:rPr lang="en-US" sz="1900" b="0" i="0" dirty="0">
              <a:latin typeface="Calibri" panose="020F0502020204030204" pitchFamily="34" charset="0"/>
              <a:cs typeface="Calibri" panose="020F0502020204030204" pitchFamily="34" charset="0"/>
            </a:rPr>
            <a:t>HSTC</a:t>
          </a:r>
          <a:r>
            <a:rPr lang="vi-VN" sz="1900" b="0" i="0" dirty="0">
              <a:latin typeface="Calibri" panose="020F0502020204030204" pitchFamily="34" charset="0"/>
              <a:cs typeface="Calibri" panose="020F0502020204030204" pitchFamily="34" charset="0"/>
            </a:rPr>
            <a:t>, </a:t>
          </a:r>
          <a:r>
            <a:rPr lang="en-US" sz="1900" b="0" i="0" dirty="0">
              <a:latin typeface="Calibri" panose="020F0502020204030204" pitchFamily="34" charset="0"/>
              <a:cs typeface="Calibri" panose="020F0502020204030204" pitchFamily="34" charset="0"/>
            </a:rPr>
            <a:t>VTTH</a:t>
          </a:r>
          <a:r>
            <a:rPr lang="vi-VN" sz="1900" b="0" i="0" dirty="0">
              <a:latin typeface="Calibri" panose="020F0502020204030204" pitchFamily="34" charset="0"/>
              <a:cs typeface="Calibri" panose="020F0502020204030204" pitchFamily="34" charset="0"/>
            </a:rPr>
            <a:t>, phương tiện phòng hộ cá nhân, thuốc điều trị cho các cơ sở thu dung, ĐTr COVID-19 </a:t>
          </a:r>
          <a:endParaRPr lang="en-US" sz="1900" dirty="0">
            <a:latin typeface="Calibri" panose="020F0502020204030204" pitchFamily="34" charset="0"/>
            <a:cs typeface="Calibri" panose="020F0502020204030204" pitchFamily="34" charset="0"/>
          </a:endParaRPr>
        </a:p>
      </dgm:t>
    </dgm:pt>
    <dgm:pt modelId="{91511AB8-8BD3-46D5-AA94-AD0FC6BF7589}" type="parTrans" cxnId="{8BAE9914-2158-459C-9302-F4D240CE01D2}">
      <dgm:prSet/>
      <dgm:spPr/>
      <dgm:t>
        <a:bodyPr/>
        <a:lstStyle/>
        <a:p>
          <a:endParaRPr lang="en-US"/>
        </a:p>
      </dgm:t>
    </dgm:pt>
    <dgm:pt modelId="{CC5A9D09-C75C-4D37-B85D-3E4DC68707C8}" type="sibTrans" cxnId="{8BAE9914-2158-459C-9302-F4D240CE01D2}">
      <dgm:prSet/>
      <dgm:spPr/>
      <dgm:t>
        <a:bodyPr/>
        <a:lstStyle/>
        <a:p>
          <a:endParaRPr lang="en-US"/>
        </a:p>
      </dgm:t>
    </dgm:pt>
    <dgm:pt modelId="{A7AFAB42-138B-4E9B-8CD5-0C253F4BEE2C}">
      <dgm:prSet custT="1"/>
      <dgm:spPr/>
      <dgm:t>
        <a:bodyPr/>
        <a:lstStyle/>
        <a:p>
          <a:pPr rtl="0"/>
          <a:r>
            <a:rPr lang="vi-VN" sz="1900" b="0" i="0" dirty="0">
              <a:latin typeface="Calibri" panose="020F0502020204030204" pitchFamily="34" charset="0"/>
              <a:cs typeface="Calibri" panose="020F0502020204030204" pitchFamily="34" charset="0"/>
            </a:rPr>
            <a:t>3) Bảo đảm nhân lực và năng lực chuyên môn theo các phân tầng</a:t>
          </a:r>
          <a:endParaRPr lang="en-US" sz="1900" dirty="0">
            <a:latin typeface="Calibri" panose="020F0502020204030204" pitchFamily="34" charset="0"/>
            <a:cs typeface="Calibri" panose="020F0502020204030204" pitchFamily="34" charset="0"/>
          </a:endParaRPr>
        </a:p>
      </dgm:t>
    </dgm:pt>
    <dgm:pt modelId="{AAAECE4C-2867-406C-8C47-90A754276156}" type="parTrans" cxnId="{F1142996-8B97-4A61-84BE-C799177A792F}">
      <dgm:prSet/>
      <dgm:spPr/>
      <dgm:t>
        <a:bodyPr/>
        <a:lstStyle/>
        <a:p>
          <a:endParaRPr lang="en-US"/>
        </a:p>
      </dgm:t>
    </dgm:pt>
    <dgm:pt modelId="{D9264C37-073D-4D8D-BFFF-1B72ADE81536}" type="sibTrans" cxnId="{F1142996-8B97-4A61-84BE-C799177A792F}">
      <dgm:prSet/>
      <dgm:spPr/>
      <dgm:t>
        <a:bodyPr/>
        <a:lstStyle/>
        <a:p>
          <a:endParaRPr lang="en-US"/>
        </a:p>
      </dgm:t>
    </dgm:pt>
    <dgm:pt modelId="{757816DD-A2F1-4C11-8E91-C810DF832F6A}">
      <dgm:prSet custT="1"/>
      <dgm:spPr/>
      <dgm:t>
        <a:bodyPr/>
        <a:lstStyle/>
        <a:p>
          <a:pPr rtl="0"/>
          <a:r>
            <a:rPr lang="vi-VN" sz="1900" b="0" i="0" dirty="0">
              <a:latin typeface="Calibri" panose="020F0502020204030204" pitchFamily="34" charset="0"/>
              <a:cs typeface="Calibri" panose="020F0502020204030204" pitchFamily="34" charset="0"/>
            </a:rPr>
            <a:t>4) Bảo đảm công tác chuyên môn chăm sóc và điều trị COVID-19</a:t>
          </a:r>
          <a:endParaRPr lang="en-US" sz="1900" dirty="0">
            <a:latin typeface="Calibri" panose="020F0502020204030204" pitchFamily="34" charset="0"/>
            <a:cs typeface="Calibri" panose="020F0502020204030204" pitchFamily="34" charset="0"/>
          </a:endParaRPr>
        </a:p>
      </dgm:t>
    </dgm:pt>
    <dgm:pt modelId="{67C1BCFF-C3E0-4930-9AD8-5E0D28CAE3F2}" type="parTrans" cxnId="{3BDD434F-DA5D-4985-BE4B-560BFF5140F1}">
      <dgm:prSet/>
      <dgm:spPr/>
      <dgm:t>
        <a:bodyPr/>
        <a:lstStyle/>
        <a:p>
          <a:endParaRPr lang="en-US"/>
        </a:p>
      </dgm:t>
    </dgm:pt>
    <dgm:pt modelId="{9C366B48-3934-467B-B730-AD427583B8A1}" type="sibTrans" cxnId="{3BDD434F-DA5D-4985-BE4B-560BFF5140F1}">
      <dgm:prSet/>
      <dgm:spPr/>
      <dgm:t>
        <a:bodyPr/>
        <a:lstStyle/>
        <a:p>
          <a:endParaRPr lang="en-US"/>
        </a:p>
      </dgm:t>
    </dgm:pt>
    <dgm:pt modelId="{DBC12607-7441-4991-B690-5E868CFBD1B2}">
      <dgm:prSet custT="1"/>
      <dgm:spPr/>
      <dgm:t>
        <a:bodyPr/>
        <a:lstStyle/>
        <a:p>
          <a:pPr rtl="0"/>
          <a:r>
            <a:rPr lang="vi-VN" sz="1900" b="0" i="0" dirty="0">
              <a:latin typeface="Calibri" panose="020F0502020204030204" pitchFamily="34" charset="0"/>
              <a:cs typeface="Calibri" panose="020F0502020204030204" pitchFamily="34" charset="0"/>
            </a:rPr>
            <a:t>5) Ứng dụng </a:t>
          </a:r>
          <a:r>
            <a:rPr lang="en-US" sz="1900" b="0" i="0" dirty="0">
              <a:latin typeface="Calibri" panose="020F0502020204030204" pitchFamily="34" charset="0"/>
              <a:cs typeface="Calibri" panose="020F0502020204030204" pitchFamily="34" charset="0"/>
            </a:rPr>
            <a:t>CNTT</a:t>
          </a:r>
          <a:r>
            <a:rPr lang="vi-VN" sz="1900" b="0" i="0" dirty="0">
              <a:latin typeface="Calibri" panose="020F0502020204030204" pitchFamily="34" charset="0"/>
              <a:cs typeface="Calibri" panose="020F0502020204030204" pitchFamily="34" charset="0"/>
            </a:rPr>
            <a:t> trong quản lý điều trị và tổng hợp, báo cáo</a:t>
          </a:r>
          <a:endParaRPr lang="en-US" sz="1900" dirty="0">
            <a:latin typeface="Calibri" panose="020F0502020204030204" pitchFamily="34" charset="0"/>
            <a:cs typeface="Calibri" panose="020F0502020204030204" pitchFamily="34" charset="0"/>
          </a:endParaRPr>
        </a:p>
      </dgm:t>
    </dgm:pt>
    <dgm:pt modelId="{87CA48D8-02F7-4102-9245-C7F1386AEDE8}" type="parTrans" cxnId="{CBAF08B0-F9BE-49CB-95BC-85AC97E328BC}">
      <dgm:prSet/>
      <dgm:spPr/>
      <dgm:t>
        <a:bodyPr/>
        <a:lstStyle/>
        <a:p>
          <a:endParaRPr lang="en-US"/>
        </a:p>
      </dgm:t>
    </dgm:pt>
    <dgm:pt modelId="{1ED249F2-502F-4556-AD00-CC3825E731ED}" type="sibTrans" cxnId="{CBAF08B0-F9BE-49CB-95BC-85AC97E328BC}">
      <dgm:prSet/>
      <dgm:spPr/>
      <dgm:t>
        <a:bodyPr/>
        <a:lstStyle/>
        <a:p>
          <a:endParaRPr lang="en-US"/>
        </a:p>
      </dgm:t>
    </dgm:pt>
    <dgm:pt modelId="{E3EE626C-D156-4513-81CB-188992E9C0ED}">
      <dgm:prSet custT="1"/>
      <dgm:spPr/>
      <dgm:t>
        <a:bodyPr/>
        <a:lstStyle/>
        <a:p>
          <a:pPr rtl="0"/>
          <a:r>
            <a:rPr lang="vi-VN" sz="1900" b="0" i="0" dirty="0">
              <a:latin typeface="Calibri" panose="020F0502020204030204" pitchFamily="34" charset="0"/>
              <a:cs typeface="Calibri" panose="020F0502020204030204" pitchFamily="34" charset="0"/>
            </a:rPr>
            <a:t>6) Tăng cường công tác kiểm tra, giám sát</a:t>
          </a:r>
          <a:endParaRPr lang="en-US" sz="1900" dirty="0">
            <a:latin typeface="Calibri" panose="020F0502020204030204" pitchFamily="34" charset="0"/>
            <a:cs typeface="Calibri" panose="020F0502020204030204" pitchFamily="34" charset="0"/>
          </a:endParaRPr>
        </a:p>
      </dgm:t>
    </dgm:pt>
    <dgm:pt modelId="{A77828A4-2C20-499D-87B8-7D8258DBAF9F}" type="parTrans" cxnId="{BEE6EA53-A1ED-4415-AFBA-E684BEEC62D2}">
      <dgm:prSet/>
      <dgm:spPr/>
      <dgm:t>
        <a:bodyPr/>
        <a:lstStyle/>
        <a:p>
          <a:endParaRPr lang="en-US"/>
        </a:p>
      </dgm:t>
    </dgm:pt>
    <dgm:pt modelId="{66F4ABA7-69B0-4B5B-8B08-2DDC9F9F1B91}" type="sibTrans" cxnId="{BEE6EA53-A1ED-4415-AFBA-E684BEEC62D2}">
      <dgm:prSet/>
      <dgm:spPr/>
      <dgm:t>
        <a:bodyPr/>
        <a:lstStyle/>
        <a:p>
          <a:endParaRPr lang="en-US"/>
        </a:p>
      </dgm:t>
    </dgm:pt>
    <dgm:pt modelId="{FA70D707-E455-4482-85A7-2D5425FDF63F}" type="pres">
      <dgm:prSet presAssocID="{E4B99907-0D5E-4070-A837-F9E54A19639B}" presName="linear" presStyleCnt="0">
        <dgm:presLayoutVars>
          <dgm:dir/>
          <dgm:resizeHandles val="exact"/>
        </dgm:presLayoutVars>
      </dgm:prSet>
      <dgm:spPr/>
    </dgm:pt>
    <dgm:pt modelId="{CC88A79D-910C-4839-B0E0-25BBFA86D313}" type="pres">
      <dgm:prSet presAssocID="{BC3028FE-8B29-456D-B4BC-55435431F500}" presName="comp" presStyleCnt="0"/>
      <dgm:spPr/>
    </dgm:pt>
    <dgm:pt modelId="{E2E31393-609B-4A7C-8027-84A877434867}" type="pres">
      <dgm:prSet presAssocID="{BC3028FE-8B29-456D-B4BC-55435431F500}" presName="box" presStyleLbl="node1" presStyleIdx="0" presStyleCnt="6"/>
      <dgm:spPr/>
    </dgm:pt>
    <dgm:pt modelId="{7D874C91-5533-47DB-BC97-DB910E75321B}" type="pres">
      <dgm:prSet presAssocID="{BC3028FE-8B29-456D-B4BC-55435431F500}" presName="img" presStyleLbl="fgImgPlace1" presStyleIdx="0" presStyleCnt="6"/>
      <dgm:spPr/>
    </dgm:pt>
    <dgm:pt modelId="{82BA4B9B-C9CA-4DEE-B431-AF7CB9212623}" type="pres">
      <dgm:prSet presAssocID="{BC3028FE-8B29-456D-B4BC-55435431F500}" presName="text" presStyleLbl="node1" presStyleIdx="0" presStyleCnt="6">
        <dgm:presLayoutVars>
          <dgm:bulletEnabled val="1"/>
        </dgm:presLayoutVars>
      </dgm:prSet>
      <dgm:spPr/>
    </dgm:pt>
    <dgm:pt modelId="{1AC4F5E3-9F8E-4667-8872-09C8DB1016FB}" type="pres">
      <dgm:prSet presAssocID="{8BD48AC9-1C37-4E3D-913E-3536FA53D1CB}" presName="spacer" presStyleCnt="0"/>
      <dgm:spPr/>
    </dgm:pt>
    <dgm:pt modelId="{5AF832EB-2611-4B56-ABF1-852C5578C047}" type="pres">
      <dgm:prSet presAssocID="{CC4777B1-BAD2-4488-9883-CEA8B1E53FF0}" presName="comp" presStyleCnt="0"/>
      <dgm:spPr/>
    </dgm:pt>
    <dgm:pt modelId="{952AEB2B-99C5-4D11-A89C-DF05FB802DB4}" type="pres">
      <dgm:prSet presAssocID="{CC4777B1-BAD2-4488-9883-CEA8B1E53FF0}" presName="box" presStyleLbl="node1" presStyleIdx="1" presStyleCnt="6"/>
      <dgm:spPr/>
    </dgm:pt>
    <dgm:pt modelId="{07BFE186-1B84-4F5C-8EBF-27D617BE5C87}" type="pres">
      <dgm:prSet presAssocID="{CC4777B1-BAD2-4488-9883-CEA8B1E53FF0}" presName="img" presStyleLbl="fgImgPlace1" presStyleIdx="1" presStyleCnt="6"/>
      <dgm:spPr/>
    </dgm:pt>
    <dgm:pt modelId="{58CFEB20-EC28-43C3-8D0D-2FE85DC50A32}" type="pres">
      <dgm:prSet presAssocID="{CC4777B1-BAD2-4488-9883-CEA8B1E53FF0}" presName="text" presStyleLbl="node1" presStyleIdx="1" presStyleCnt="6">
        <dgm:presLayoutVars>
          <dgm:bulletEnabled val="1"/>
        </dgm:presLayoutVars>
      </dgm:prSet>
      <dgm:spPr/>
    </dgm:pt>
    <dgm:pt modelId="{41F35F83-2AD7-4704-83D1-B6C5EEECD7E3}" type="pres">
      <dgm:prSet presAssocID="{CC5A9D09-C75C-4D37-B85D-3E4DC68707C8}" presName="spacer" presStyleCnt="0"/>
      <dgm:spPr/>
    </dgm:pt>
    <dgm:pt modelId="{4424EDA5-336D-4499-A599-0F9F83915FAD}" type="pres">
      <dgm:prSet presAssocID="{A7AFAB42-138B-4E9B-8CD5-0C253F4BEE2C}" presName="comp" presStyleCnt="0"/>
      <dgm:spPr/>
    </dgm:pt>
    <dgm:pt modelId="{75B3F5D8-DC4B-4910-B4FC-1A2F9F76AEF1}" type="pres">
      <dgm:prSet presAssocID="{A7AFAB42-138B-4E9B-8CD5-0C253F4BEE2C}" presName="box" presStyleLbl="node1" presStyleIdx="2" presStyleCnt="6"/>
      <dgm:spPr/>
    </dgm:pt>
    <dgm:pt modelId="{3AD532D6-370F-4ABA-941D-27B37E3A3DFA}" type="pres">
      <dgm:prSet presAssocID="{A7AFAB42-138B-4E9B-8CD5-0C253F4BEE2C}" presName="img" presStyleLbl="fgImgPlace1" presStyleIdx="2" presStyleCnt="6"/>
      <dgm:spPr/>
    </dgm:pt>
    <dgm:pt modelId="{53340409-A6F2-479F-B40C-5F9D99B1EFB8}" type="pres">
      <dgm:prSet presAssocID="{A7AFAB42-138B-4E9B-8CD5-0C253F4BEE2C}" presName="text" presStyleLbl="node1" presStyleIdx="2" presStyleCnt="6">
        <dgm:presLayoutVars>
          <dgm:bulletEnabled val="1"/>
        </dgm:presLayoutVars>
      </dgm:prSet>
      <dgm:spPr/>
    </dgm:pt>
    <dgm:pt modelId="{89F4BEA5-6645-46DC-B7BE-3CDB220607D5}" type="pres">
      <dgm:prSet presAssocID="{D9264C37-073D-4D8D-BFFF-1B72ADE81536}" presName="spacer" presStyleCnt="0"/>
      <dgm:spPr/>
    </dgm:pt>
    <dgm:pt modelId="{F71B3284-425D-4563-94A1-CEC480704DFD}" type="pres">
      <dgm:prSet presAssocID="{757816DD-A2F1-4C11-8E91-C810DF832F6A}" presName="comp" presStyleCnt="0"/>
      <dgm:spPr/>
    </dgm:pt>
    <dgm:pt modelId="{0CC08815-6091-466C-80AA-43A459900557}" type="pres">
      <dgm:prSet presAssocID="{757816DD-A2F1-4C11-8E91-C810DF832F6A}" presName="box" presStyleLbl="node1" presStyleIdx="3" presStyleCnt="6"/>
      <dgm:spPr/>
    </dgm:pt>
    <dgm:pt modelId="{248CF10F-FD52-460C-B2AD-4C405E06E9B9}" type="pres">
      <dgm:prSet presAssocID="{757816DD-A2F1-4C11-8E91-C810DF832F6A}" presName="img" presStyleLbl="fgImgPlace1" presStyleIdx="3" presStyleCnt="6"/>
      <dgm:spPr/>
    </dgm:pt>
    <dgm:pt modelId="{66801D79-2DEB-4215-BA6F-6106EC894FAA}" type="pres">
      <dgm:prSet presAssocID="{757816DD-A2F1-4C11-8E91-C810DF832F6A}" presName="text" presStyleLbl="node1" presStyleIdx="3" presStyleCnt="6">
        <dgm:presLayoutVars>
          <dgm:bulletEnabled val="1"/>
        </dgm:presLayoutVars>
      </dgm:prSet>
      <dgm:spPr/>
    </dgm:pt>
    <dgm:pt modelId="{085808B3-1DA4-4C74-82FA-C8A7C8A787AC}" type="pres">
      <dgm:prSet presAssocID="{9C366B48-3934-467B-B730-AD427583B8A1}" presName="spacer" presStyleCnt="0"/>
      <dgm:spPr/>
    </dgm:pt>
    <dgm:pt modelId="{32537ABB-114B-45F8-A233-E40175210568}" type="pres">
      <dgm:prSet presAssocID="{DBC12607-7441-4991-B690-5E868CFBD1B2}" presName="comp" presStyleCnt="0"/>
      <dgm:spPr/>
    </dgm:pt>
    <dgm:pt modelId="{F600126F-487F-4C4F-B2E7-7D5F742D9418}" type="pres">
      <dgm:prSet presAssocID="{DBC12607-7441-4991-B690-5E868CFBD1B2}" presName="box" presStyleLbl="node1" presStyleIdx="4" presStyleCnt="6"/>
      <dgm:spPr/>
    </dgm:pt>
    <dgm:pt modelId="{71A6F46B-BF54-44D4-8A21-4D1EA48DD093}" type="pres">
      <dgm:prSet presAssocID="{DBC12607-7441-4991-B690-5E868CFBD1B2}" presName="img" presStyleLbl="fgImgPlace1" presStyleIdx="4" presStyleCnt="6"/>
      <dgm:spPr/>
    </dgm:pt>
    <dgm:pt modelId="{904F1241-E066-4B23-82B8-ABC2C2521865}" type="pres">
      <dgm:prSet presAssocID="{DBC12607-7441-4991-B690-5E868CFBD1B2}" presName="text" presStyleLbl="node1" presStyleIdx="4" presStyleCnt="6">
        <dgm:presLayoutVars>
          <dgm:bulletEnabled val="1"/>
        </dgm:presLayoutVars>
      </dgm:prSet>
      <dgm:spPr/>
    </dgm:pt>
    <dgm:pt modelId="{3675272E-F3B6-4C58-BCA1-B712C9CA1F3A}" type="pres">
      <dgm:prSet presAssocID="{1ED249F2-502F-4556-AD00-CC3825E731ED}" presName="spacer" presStyleCnt="0"/>
      <dgm:spPr/>
    </dgm:pt>
    <dgm:pt modelId="{0C36B4EF-92A5-4118-96D3-2847C4568241}" type="pres">
      <dgm:prSet presAssocID="{E3EE626C-D156-4513-81CB-188992E9C0ED}" presName="comp" presStyleCnt="0"/>
      <dgm:spPr/>
    </dgm:pt>
    <dgm:pt modelId="{551FAFBE-20FD-42F4-B8B7-35AE5CD724B2}" type="pres">
      <dgm:prSet presAssocID="{E3EE626C-D156-4513-81CB-188992E9C0ED}" presName="box" presStyleLbl="node1" presStyleIdx="5" presStyleCnt="6"/>
      <dgm:spPr/>
    </dgm:pt>
    <dgm:pt modelId="{0C5F5D27-A5EB-401E-B571-C1BA88EEF45A}" type="pres">
      <dgm:prSet presAssocID="{E3EE626C-D156-4513-81CB-188992E9C0ED}" presName="img" presStyleLbl="fgImgPlace1" presStyleIdx="5" presStyleCnt="6"/>
      <dgm:spPr/>
    </dgm:pt>
    <dgm:pt modelId="{B882FD40-C6D4-4D25-B127-0688275873D4}" type="pres">
      <dgm:prSet presAssocID="{E3EE626C-D156-4513-81CB-188992E9C0ED}" presName="text" presStyleLbl="node1" presStyleIdx="5" presStyleCnt="6">
        <dgm:presLayoutVars>
          <dgm:bulletEnabled val="1"/>
        </dgm:presLayoutVars>
      </dgm:prSet>
      <dgm:spPr/>
    </dgm:pt>
  </dgm:ptLst>
  <dgm:cxnLst>
    <dgm:cxn modelId="{8BAE9914-2158-459C-9302-F4D240CE01D2}" srcId="{E4B99907-0D5E-4070-A837-F9E54A19639B}" destId="{CC4777B1-BAD2-4488-9883-CEA8B1E53FF0}" srcOrd="1" destOrd="0" parTransId="{91511AB8-8BD3-46D5-AA94-AD0FC6BF7589}" sibTransId="{CC5A9D09-C75C-4D37-B85D-3E4DC68707C8}"/>
    <dgm:cxn modelId="{3BDD434F-DA5D-4985-BE4B-560BFF5140F1}" srcId="{E4B99907-0D5E-4070-A837-F9E54A19639B}" destId="{757816DD-A2F1-4C11-8E91-C810DF832F6A}" srcOrd="3" destOrd="0" parTransId="{67C1BCFF-C3E0-4930-9AD8-5E0D28CAE3F2}" sibTransId="{9C366B48-3934-467B-B730-AD427583B8A1}"/>
    <dgm:cxn modelId="{1661E351-A5CA-485E-868D-FCCFC4ED4885}" type="presOf" srcId="{E3EE626C-D156-4513-81CB-188992E9C0ED}" destId="{B882FD40-C6D4-4D25-B127-0688275873D4}" srcOrd="1" destOrd="0" presId="urn:microsoft.com/office/officeart/2005/8/layout/vList4"/>
    <dgm:cxn modelId="{BEE6EA53-A1ED-4415-AFBA-E684BEEC62D2}" srcId="{E4B99907-0D5E-4070-A837-F9E54A19639B}" destId="{E3EE626C-D156-4513-81CB-188992E9C0ED}" srcOrd="5" destOrd="0" parTransId="{A77828A4-2C20-499D-87B8-7D8258DBAF9F}" sibTransId="{66F4ABA7-69B0-4B5B-8B08-2DDC9F9F1B91}"/>
    <dgm:cxn modelId="{F7FA385A-C9E2-483B-AC5F-3C8AAC98FD14}" type="presOf" srcId="{757816DD-A2F1-4C11-8E91-C810DF832F6A}" destId="{66801D79-2DEB-4215-BA6F-6106EC894FAA}" srcOrd="1" destOrd="0" presId="urn:microsoft.com/office/officeart/2005/8/layout/vList4"/>
    <dgm:cxn modelId="{DA66A069-9DB9-4035-AABA-8B5770D1CB79}" type="presOf" srcId="{BC3028FE-8B29-456D-B4BC-55435431F500}" destId="{82BA4B9B-C9CA-4DEE-B431-AF7CB9212623}" srcOrd="1" destOrd="0" presId="urn:microsoft.com/office/officeart/2005/8/layout/vList4"/>
    <dgm:cxn modelId="{E1FA806B-9B22-47F9-9D44-CB0447A8D21D}" type="presOf" srcId="{A7AFAB42-138B-4E9B-8CD5-0C253F4BEE2C}" destId="{75B3F5D8-DC4B-4910-B4FC-1A2F9F76AEF1}" srcOrd="0" destOrd="0" presId="urn:microsoft.com/office/officeart/2005/8/layout/vList4"/>
    <dgm:cxn modelId="{A8C1B270-BB0B-4922-BB69-F4432FA14AAB}" type="presOf" srcId="{CC4777B1-BAD2-4488-9883-CEA8B1E53FF0}" destId="{58CFEB20-EC28-43C3-8D0D-2FE85DC50A32}" srcOrd="1" destOrd="0" presId="urn:microsoft.com/office/officeart/2005/8/layout/vList4"/>
    <dgm:cxn modelId="{C969D47C-03E2-4F29-8BBB-066F36B53356}" srcId="{E4B99907-0D5E-4070-A837-F9E54A19639B}" destId="{BC3028FE-8B29-456D-B4BC-55435431F500}" srcOrd="0" destOrd="0" parTransId="{DF20A907-9415-4787-9DFC-A9FF56533EE0}" sibTransId="{8BD48AC9-1C37-4E3D-913E-3536FA53D1CB}"/>
    <dgm:cxn modelId="{F1142996-8B97-4A61-84BE-C799177A792F}" srcId="{E4B99907-0D5E-4070-A837-F9E54A19639B}" destId="{A7AFAB42-138B-4E9B-8CD5-0C253F4BEE2C}" srcOrd="2" destOrd="0" parTransId="{AAAECE4C-2867-406C-8C47-90A754276156}" sibTransId="{D9264C37-073D-4D8D-BFFF-1B72ADE81536}"/>
    <dgm:cxn modelId="{F3997EAE-8206-4250-BE32-42C5794E40C9}" type="presOf" srcId="{E4B99907-0D5E-4070-A837-F9E54A19639B}" destId="{FA70D707-E455-4482-85A7-2D5425FDF63F}" srcOrd="0" destOrd="0" presId="urn:microsoft.com/office/officeart/2005/8/layout/vList4"/>
    <dgm:cxn modelId="{CBAF08B0-F9BE-49CB-95BC-85AC97E328BC}" srcId="{E4B99907-0D5E-4070-A837-F9E54A19639B}" destId="{DBC12607-7441-4991-B690-5E868CFBD1B2}" srcOrd="4" destOrd="0" parTransId="{87CA48D8-02F7-4102-9245-C7F1386AEDE8}" sibTransId="{1ED249F2-502F-4556-AD00-CC3825E731ED}"/>
    <dgm:cxn modelId="{03D2F6BA-D755-4F72-A66F-358B6017B4AF}" type="presOf" srcId="{DBC12607-7441-4991-B690-5E868CFBD1B2}" destId="{904F1241-E066-4B23-82B8-ABC2C2521865}" srcOrd="1" destOrd="0" presId="urn:microsoft.com/office/officeart/2005/8/layout/vList4"/>
    <dgm:cxn modelId="{4BB32FC3-43AD-4B87-B81B-E4F8DEEDF0B8}" type="presOf" srcId="{A7AFAB42-138B-4E9B-8CD5-0C253F4BEE2C}" destId="{53340409-A6F2-479F-B40C-5F9D99B1EFB8}" srcOrd="1" destOrd="0" presId="urn:microsoft.com/office/officeart/2005/8/layout/vList4"/>
    <dgm:cxn modelId="{955C9EE0-3857-4FF9-8F86-27156C66DFE3}" type="presOf" srcId="{CC4777B1-BAD2-4488-9883-CEA8B1E53FF0}" destId="{952AEB2B-99C5-4D11-A89C-DF05FB802DB4}" srcOrd="0" destOrd="0" presId="urn:microsoft.com/office/officeart/2005/8/layout/vList4"/>
    <dgm:cxn modelId="{C07FC9E7-0AAF-4265-903A-630E4B426B63}" type="presOf" srcId="{BC3028FE-8B29-456D-B4BC-55435431F500}" destId="{E2E31393-609B-4A7C-8027-84A877434867}" srcOrd="0" destOrd="0" presId="urn:microsoft.com/office/officeart/2005/8/layout/vList4"/>
    <dgm:cxn modelId="{67E5DEEB-65AB-4BE9-9DB9-D5C6B74BBFA2}" type="presOf" srcId="{DBC12607-7441-4991-B690-5E868CFBD1B2}" destId="{F600126F-487F-4C4F-B2E7-7D5F742D9418}" srcOrd="0" destOrd="0" presId="urn:microsoft.com/office/officeart/2005/8/layout/vList4"/>
    <dgm:cxn modelId="{633E69ED-D474-434A-96B3-66C1E8679756}" type="presOf" srcId="{757816DD-A2F1-4C11-8E91-C810DF832F6A}" destId="{0CC08815-6091-466C-80AA-43A459900557}" srcOrd="0" destOrd="0" presId="urn:microsoft.com/office/officeart/2005/8/layout/vList4"/>
    <dgm:cxn modelId="{4052F0F6-C8DC-490A-8E88-050994422B80}" type="presOf" srcId="{E3EE626C-D156-4513-81CB-188992E9C0ED}" destId="{551FAFBE-20FD-42F4-B8B7-35AE5CD724B2}" srcOrd="0" destOrd="0" presId="urn:microsoft.com/office/officeart/2005/8/layout/vList4"/>
    <dgm:cxn modelId="{26F39D7C-9AAF-4166-B9CF-1519F3EC40BA}" type="presParOf" srcId="{FA70D707-E455-4482-85A7-2D5425FDF63F}" destId="{CC88A79D-910C-4839-B0E0-25BBFA86D313}" srcOrd="0" destOrd="0" presId="urn:microsoft.com/office/officeart/2005/8/layout/vList4"/>
    <dgm:cxn modelId="{FB1E09CE-CDDD-407C-AF1D-3D3A99B68674}" type="presParOf" srcId="{CC88A79D-910C-4839-B0E0-25BBFA86D313}" destId="{E2E31393-609B-4A7C-8027-84A877434867}" srcOrd="0" destOrd="0" presId="urn:microsoft.com/office/officeart/2005/8/layout/vList4"/>
    <dgm:cxn modelId="{5CA3B8ED-9EF1-4E90-81DC-FD09444DA97E}" type="presParOf" srcId="{CC88A79D-910C-4839-B0E0-25BBFA86D313}" destId="{7D874C91-5533-47DB-BC97-DB910E75321B}" srcOrd="1" destOrd="0" presId="urn:microsoft.com/office/officeart/2005/8/layout/vList4"/>
    <dgm:cxn modelId="{3900FE52-84DF-4182-B273-64A8CB60D94F}" type="presParOf" srcId="{CC88A79D-910C-4839-B0E0-25BBFA86D313}" destId="{82BA4B9B-C9CA-4DEE-B431-AF7CB9212623}" srcOrd="2" destOrd="0" presId="urn:microsoft.com/office/officeart/2005/8/layout/vList4"/>
    <dgm:cxn modelId="{749EB986-E075-4083-B4BC-49E7DF54D60D}" type="presParOf" srcId="{FA70D707-E455-4482-85A7-2D5425FDF63F}" destId="{1AC4F5E3-9F8E-4667-8872-09C8DB1016FB}" srcOrd="1" destOrd="0" presId="urn:microsoft.com/office/officeart/2005/8/layout/vList4"/>
    <dgm:cxn modelId="{D0CCE651-85F6-4201-8ED4-8A426215248A}" type="presParOf" srcId="{FA70D707-E455-4482-85A7-2D5425FDF63F}" destId="{5AF832EB-2611-4B56-ABF1-852C5578C047}" srcOrd="2" destOrd="0" presId="urn:microsoft.com/office/officeart/2005/8/layout/vList4"/>
    <dgm:cxn modelId="{715422EA-512E-43FA-A4F9-C331E8DFD3D4}" type="presParOf" srcId="{5AF832EB-2611-4B56-ABF1-852C5578C047}" destId="{952AEB2B-99C5-4D11-A89C-DF05FB802DB4}" srcOrd="0" destOrd="0" presId="urn:microsoft.com/office/officeart/2005/8/layout/vList4"/>
    <dgm:cxn modelId="{9890FA4B-5FD6-4DF5-8992-35D6D2AA76AC}" type="presParOf" srcId="{5AF832EB-2611-4B56-ABF1-852C5578C047}" destId="{07BFE186-1B84-4F5C-8EBF-27D617BE5C87}" srcOrd="1" destOrd="0" presId="urn:microsoft.com/office/officeart/2005/8/layout/vList4"/>
    <dgm:cxn modelId="{EAE16CFD-D4D7-4AD0-BA34-237BC65F4B74}" type="presParOf" srcId="{5AF832EB-2611-4B56-ABF1-852C5578C047}" destId="{58CFEB20-EC28-43C3-8D0D-2FE85DC50A32}" srcOrd="2" destOrd="0" presId="urn:microsoft.com/office/officeart/2005/8/layout/vList4"/>
    <dgm:cxn modelId="{86E85542-0372-44CD-B9F5-78AE40060055}" type="presParOf" srcId="{FA70D707-E455-4482-85A7-2D5425FDF63F}" destId="{41F35F83-2AD7-4704-83D1-B6C5EEECD7E3}" srcOrd="3" destOrd="0" presId="urn:microsoft.com/office/officeart/2005/8/layout/vList4"/>
    <dgm:cxn modelId="{D7770129-A177-48B7-9D02-3222729F22CA}" type="presParOf" srcId="{FA70D707-E455-4482-85A7-2D5425FDF63F}" destId="{4424EDA5-336D-4499-A599-0F9F83915FAD}" srcOrd="4" destOrd="0" presId="urn:microsoft.com/office/officeart/2005/8/layout/vList4"/>
    <dgm:cxn modelId="{450B5951-5143-4E65-95E6-567289243ACC}" type="presParOf" srcId="{4424EDA5-336D-4499-A599-0F9F83915FAD}" destId="{75B3F5D8-DC4B-4910-B4FC-1A2F9F76AEF1}" srcOrd="0" destOrd="0" presId="urn:microsoft.com/office/officeart/2005/8/layout/vList4"/>
    <dgm:cxn modelId="{A17806F9-934F-4616-B180-1A0C5380CFAC}" type="presParOf" srcId="{4424EDA5-336D-4499-A599-0F9F83915FAD}" destId="{3AD532D6-370F-4ABA-941D-27B37E3A3DFA}" srcOrd="1" destOrd="0" presId="urn:microsoft.com/office/officeart/2005/8/layout/vList4"/>
    <dgm:cxn modelId="{48BC0020-EC5A-48C6-BF85-B896DAC5E1D4}" type="presParOf" srcId="{4424EDA5-336D-4499-A599-0F9F83915FAD}" destId="{53340409-A6F2-479F-B40C-5F9D99B1EFB8}" srcOrd="2" destOrd="0" presId="urn:microsoft.com/office/officeart/2005/8/layout/vList4"/>
    <dgm:cxn modelId="{2C1FEDED-26A3-4695-B24C-39DB105B6166}" type="presParOf" srcId="{FA70D707-E455-4482-85A7-2D5425FDF63F}" destId="{89F4BEA5-6645-46DC-B7BE-3CDB220607D5}" srcOrd="5" destOrd="0" presId="urn:microsoft.com/office/officeart/2005/8/layout/vList4"/>
    <dgm:cxn modelId="{360ACB44-1733-4879-B934-A7A741C9C06E}" type="presParOf" srcId="{FA70D707-E455-4482-85A7-2D5425FDF63F}" destId="{F71B3284-425D-4563-94A1-CEC480704DFD}" srcOrd="6" destOrd="0" presId="urn:microsoft.com/office/officeart/2005/8/layout/vList4"/>
    <dgm:cxn modelId="{94DF768F-78D1-45C8-A86B-AD82ABABCF27}" type="presParOf" srcId="{F71B3284-425D-4563-94A1-CEC480704DFD}" destId="{0CC08815-6091-466C-80AA-43A459900557}" srcOrd="0" destOrd="0" presId="urn:microsoft.com/office/officeart/2005/8/layout/vList4"/>
    <dgm:cxn modelId="{85435C56-FE8A-4E1C-B44A-C9FA3EA24478}" type="presParOf" srcId="{F71B3284-425D-4563-94A1-CEC480704DFD}" destId="{248CF10F-FD52-460C-B2AD-4C405E06E9B9}" srcOrd="1" destOrd="0" presId="urn:microsoft.com/office/officeart/2005/8/layout/vList4"/>
    <dgm:cxn modelId="{8A5ED4CC-E174-40AD-8EE8-451205860995}" type="presParOf" srcId="{F71B3284-425D-4563-94A1-CEC480704DFD}" destId="{66801D79-2DEB-4215-BA6F-6106EC894FAA}" srcOrd="2" destOrd="0" presId="urn:microsoft.com/office/officeart/2005/8/layout/vList4"/>
    <dgm:cxn modelId="{72BCCD96-B915-4B32-AB7C-73BC13DEA527}" type="presParOf" srcId="{FA70D707-E455-4482-85A7-2D5425FDF63F}" destId="{085808B3-1DA4-4C74-82FA-C8A7C8A787AC}" srcOrd="7" destOrd="0" presId="urn:microsoft.com/office/officeart/2005/8/layout/vList4"/>
    <dgm:cxn modelId="{D36FD44F-310B-4D26-9AAA-E76C08781D9E}" type="presParOf" srcId="{FA70D707-E455-4482-85A7-2D5425FDF63F}" destId="{32537ABB-114B-45F8-A233-E40175210568}" srcOrd="8" destOrd="0" presId="urn:microsoft.com/office/officeart/2005/8/layout/vList4"/>
    <dgm:cxn modelId="{ECED0C3B-63CE-4AD0-BC80-9DDF8713EEB5}" type="presParOf" srcId="{32537ABB-114B-45F8-A233-E40175210568}" destId="{F600126F-487F-4C4F-B2E7-7D5F742D9418}" srcOrd="0" destOrd="0" presId="urn:microsoft.com/office/officeart/2005/8/layout/vList4"/>
    <dgm:cxn modelId="{90247AA6-8269-49C4-8EC2-AF0F5839C58C}" type="presParOf" srcId="{32537ABB-114B-45F8-A233-E40175210568}" destId="{71A6F46B-BF54-44D4-8A21-4D1EA48DD093}" srcOrd="1" destOrd="0" presId="urn:microsoft.com/office/officeart/2005/8/layout/vList4"/>
    <dgm:cxn modelId="{8AC75BDC-CFD3-42EA-BFDF-790BA484F019}" type="presParOf" srcId="{32537ABB-114B-45F8-A233-E40175210568}" destId="{904F1241-E066-4B23-82B8-ABC2C2521865}" srcOrd="2" destOrd="0" presId="urn:microsoft.com/office/officeart/2005/8/layout/vList4"/>
    <dgm:cxn modelId="{3ACD699F-B5F3-4E8D-8375-F6AB6A28EB2E}" type="presParOf" srcId="{FA70D707-E455-4482-85A7-2D5425FDF63F}" destId="{3675272E-F3B6-4C58-BCA1-B712C9CA1F3A}" srcOrd="9" destOrd="0" presId="urn:microsoft.com/office/officeart/2005/8/layout/vList4"/>
    <dgm:cxn modelId="{C8AAD8F3-E6B9-4257-9090-6812339B70DE}" type="presParOf" srcId="{FA70D707-E455-4482-85A7-2D5425FDF63F}" destId="{0C36B4EF-92A5-4118-96D3-2847C4568241}" srcOrd="10" destOrd="0" presId="urn:microsoft.com/office/officeart/2005/8/layout/vList4"/>
    <dgm:cxn modelId="{30D411C8-96FF-466B-A34D-29731C3F2863}" type="presParOf" srcId="{0C36B4EF-92A5-4118-96D3-2847C4568241}" destId="{551FAFBE-20FD-42F4-B8B7-35AE5CD724B2}" srcOrd="0" destOrd="0" presId="urn:microsoft.com/office/officeart/2005/8/layout/vList4"/>
    <dgm:cxn modelId="{8AC0F703-F7FE-4B1B-9708-2F62B6F68273}" type="presParOf" srcId="{0C36B4EF-92A5-4118-96D3-2847C4568241}" destId="{0C5F5D27-A5EB-401E-B571-C1BA88EEF45A}" srcOrd="1" destOrd="0" presId="urn:microsoft.com/office/officeart/2005/8/layout/vList4"/>
    <dgm:cxn modelId="{10E230ED-FBA7-42A2-B5C4-1024A9927D8E}" type="presParOf" srcId="{0C36B4EF-92A5-4118-96D3-2847C4568241}" destId="{B882FD40-C6D4-4D25-B127-0688275873D4}" srcOrd="2" destOrd="0" presId="urn:microsoft.com/office/officeart/2005/8/layout/vList4"/>
  </dgm:cxnLst>
  <dgm:bg>
    <a:solidFill>
      <a:schemeClr val="accent4">
        <a:lumMod val="60000"/>
        <a:lumOff val="4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01A8CFA-24F5-48EE-BF0B-559C4D8B8E71}" type="doc">
      <dgm:prSet loTypeId="urn:microsoft.com/office/officeart/2005/8/layout/pyramid1" loCatId="pyramid" qsTypeId="urn:microsoft.com/office/officeart/2005/8/quickstyle/simple1" qsCatId="simple" csTypeId="urn:microsoft.com/office/officeart/2005/8/colors/accent1_2" csCatId="accent1" phldr="1"/>
      <dgm:spPr/>
    </dgm:pt>
    <dgm:pt modelId="{FFE27AEF-2BAA-4043-AF2C-843D215CD4B3}" type="pres">
      <dgm:prSet presAssocID="{301A8CFA-24F5-48EE-BF0B-559C4D8B8E71}" presName="Name0" presStyleCnt="0">
        <dgm:presLayoutVars>
          <dgm:dir/>
          <dgm:animLvl val="lvl"/>
          <dgm:resizeHandles val="exact"/>
        </dgm:presLayoutVars>
      </dgm:prSet>
      <dgm:spPr/>
    </dgm:pt>
  </dgm:ptLst>
  <dgm:cxnLst>
    <dgm:cxn modelId="{FA4FDE6E-34DC-48D5-8CC3-19FBDE7A3D6C}" type="presOf" srcId="{301A8CFA-24F5-48EE-BF0B-559C4D8B8E71}" destId="{FFE27AEF-2BAA-4043-AF2C-843D215CD4B3}" srcOrd="0"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01A8CFA-24F5-48EE-BF0B-559C4D8B8E71}" type="doc">
      <dgm:prSet loTypeId="urn:microsoft.com/office/officeart/2005/8/layout/pyramid1" loCatId="pyramid" qsTypeId="urn:microsoft.com/office/officeart/2005/8/quickstyle/simple1" qsCatId="simple" csTypeId="urn:microsoft.com/office/officeart/2005/8/colors/accent1_2" csCatId="accent1" phldr="1"/>
      <dgm:spPr/>
    </dgm:pt>
    <dgm:pt modelId="{FFE27AEF-2BAA-4043-AF2C-843D215CD4B3}" type="pres">
      <dgm:prSet presAssocID="{301A8CFA-24F5-48EE-BF0B-559C4D8B8E71}" presName="Name0" presStyleCnt="0">
        <dgm:presLayoutVars>
          <dgm:dir/>
          <dgm:animLvl val="lvl"/>
          <dgm:resizeHandles val="exact"/>
        </dgm:presLayoutVars>
      </dgm:prSet>
      <dgm:spPr/>
    </dgm:pt>
  </dgm:ptLst>
  <dgm:cxnLst>
    <dgm:cxn modelId="{FA4FDE6E-34DC-48D5-8CC3-19FBDE7A3D6C}" type="presOf" srcId="{301A8CFA-24F5-48EE-BF0B-559C4D8B8E71}" destId="{FFE27AEF-2BAA-4043-AF2C-843D215CD4B3}" srcOrd="0"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E31393-609B-4A7C-8027-84A877434867}">
      <dsp:nvSpPr>
        <dsp:cNvPr id="0" name=""/>
        <dsp:cNvSpPr/>
      </dsp:nvSpPr>
      <dsp:spPr>
        <a:xfrm>
          <a:off x="0" y="0"/>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1) Bảo đảm thiết lập đủ cơ sở thu dung, điều trị COVID-19</a:t>
          </a:r>
          <a:endParaRPr lang="en-US" sz="1900" kern="1200" dirty="0">
            <a:latin typeface="Calibri" panose="020F0502020204030204" pitchFamily="34" charset="0"/>
            <a:cs typeface="Calibri" panose="020F0502020204030204" pitchFamily="34" charset="0"/>
          </a:endParaRPr>
        </a:p>
      </dsp:txBody>
      <dsp:txXfrm>
        <a:off x="1715533" y="0"/>
        <a:ext cx="6514066" cy="696131"/>
      </dsp:txXfrm>
    </dsp:sp>
    <dsp:sp modelId="{7D874C91-5533-47DB-BC97-DB910E75321B}">
      <dsp:nvSpPr>
        <dsp:cNvPr id="0" name=""/>
        <dsp:cNvSpPr/>
      </dsp:nvSpPr>
      <dsp:spPr>
        <a:xfrm>
          <a:off x="69613" y="69613"/>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52AEB2B-99C5-4D11-A89C-DF05FB802DB4}">
      <dsp:nvSpPr>
        <dsp:cNvPr id="0" name=""/>
        <dsp:cNvSpPr/>
      </dsp:nvSpPr>
      <dsp:spPr>
        <a:xfrm>
          <a:off x="0" y="765745"/>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2) Bảo đảm đủ các </a:t>
          </a:r>
          <a:r>
            <a:rPr lang="en-US" sz="1900" b="0" i="0" kern="1200" dirty="0">
              <a:latin typeface="Calibri" panose="020F0502020204030204" pitchFamily="34" charset="0"/>
              <a:cs typeface="Calibri" panose="020F0502020204030204" pitchFamily="34" charset="0"/>
            </a:rPr>
            <a:t>TTB</a:t>
          </a:r>
          <a:r>
            <a:rPr lang="vi-VN" sz="1900" b="0" i="0" kern="1200" dirty="0">
              <a:latin typeface="Calibri" panose="020F0502020204030204" pitchFamily="34" charset="0"/>
              <a:cs typeface="Calibri" panose="020F0502020204030204" pitchFamily="34" charset="0"/>
            </a:rPr>
            <a:t> cấp cứu, </a:t>
          </a:r>
          <a:r>
            <a:rPr lang="en-US" sz="1900" b="0" i="0" kern="1200" dirty="0">
              <a:latin typeface="Calibri" panose="020F0502020204030204" pitchFamily="34" charset="0"/>
              <a:cs typeface="Calibri" panose="020F0502020204030204" pitchFamily="34" charset="0"/>
            </a:rPr>
            <a:t>HSTC</a:t>
          </a:r>
          <a:r>
            <a:rPr lang="vi-VN" sz="1900" b="0" i="0" kern="1200" dirty="0">
              <a:latin typeface="Calibri" panose="020F0502020204030204" pitchFamily="34" charset="0"/>
              <a:cs typeface="Calibri" panose="020F0502020204030204" pitchFamily="34" charset="0"/>
            </a:rPr>
            <a:t>, </a:t>
          </a:r>
          <a:r>
            <a:rPr lang="en-US" sz="1900" b="0" i="0" kern="1200" dirty="0">
              <a:latin typeface="Calibri" panose="020F0502020204030204" pitchFamily="34" charset="0"/>
              <a:cs typeface="Calibri" panose="020F0502020204030204" pitchFamily="34" charset="0"/>
            </a:rPr>
            <a:t>VTTH</a:t>
          </a:r>
          <a:r>
            <a:rPr lang="vi-VN" sz="1900" b="0" i="0" kern="1200" dirty="0">
              <a:latin typeface="Calibri" panose="020F0502020204030204" pitchFamily="34" charset="0"/>
              <a:cs typeface="Calibri" panose="020F0502020204030204" pitchFamily="34" charset="0"/>
            </a:rPr>
            <a:t>, phương tiện phòng hộ cá nhân, thuốc điều trị cho các cơ sở thu dung, ĐTr COVID-19 </a:t>
          </a:r>
          <a:endParaRPr lang="en-US" sz="1900" kern="1200" dirty="0">
            <a:latin typeface="Calibri" panose="020F0502020204030204" pitchFamily="34" charset="0"/>
            <a:cs typeface="Calibri" panose="020F0502020204030204" pitchFamily="34" charset="0"/>
          </a:endParaRPr>
        </a:p>
      </dsp:txBody>
      <dsp:txXfrm>
        <a:off x="1715533" y="765745"/>
        <a:ext cx="6514066" cy="696131"/>
      </dsp:txXfrm>
    </dsp:sp>
    <dsp:sp modelId="{07BFE186-1B84-4F5C-8EBF-27D617BE5C87}">
      <dsp:nvSpPr>
        <dsp:cNvPr id="0" name=""/>
        <dsp:cNvSpPr/>
      </dsp:nvSpPr>
      <dsp:spPr>
        <a:xfrm>
          <a:off x="69613" y="835358"/>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5B3F5D8-DC4B-4910-B4FC-1A2F9F76AEF1}">
      <dsp:nvSpPr>
        <dsp:cNvPr id="0" name=""/>
        <dsp:cNvSpPr/>
      </dsp:nvSpPr>
      <dsp:spPr>
        <a:xfrm>
          <a:off x="0" y="1531490"/>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3) Bảo đảm nhân lực và năng lực chuyên môn theo các phân tầng</a:t>
          </a:r>
          <a:endParaRPr lang="en-US" sz="1900" kern="1200" dirty="0">
            <a:latin typeface="Calibri" panose="020F0502020204030204" pitchFamily="34" charset="0"/>
            <a:cs typeface="Calibri" panose="020F0502020204030204" pitchFamily="34" charset="0"/>
          </a:endParaRPr>
        </a:p>
      </dsp:txBody>
      <dsp:txXfrm>
        <a:off x="1715533" y="1531490"/>
        <a:ext cx="6514066" cy="696131"/>
      </dsp:txXfrm>
    </dsp:sp>
    <dsp:sp modelId="{3AD532D6-370F-4ABA-941D-27B37E3A3DFA}">
      <dsp:nvSpPr>
        <dsp:cNvPr id="0" name=""/>
        <dsp:cNvSpPr/>
      </dsp:nvSpPr>
      <dsp:spPr>
        <a:xfrm>
          <a:off x="69613" y="1601103"/>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CC08815-6091-466C-80AA-43A459900557}">
      <dsp:nvSpPr>
        <dsp:cNvPr id="0" name=""/>
        <dsp:cNvSpPr/>
      </dsp:nvSpPr>
      <dsp:spPr>
        <a:xfrm>
          <a:off x="0" y="2297235"/>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4) Bảo đảm công tác chuyên môn chăm sóc và điều trị COVID-19</a:t>
          </a:r>
          <a:endParaRPr lang="en-US" sz="1900" kern="1200" dirty="0">
            <a:latin typeface="Calibri" panose="020F0502020204030204" pitchFamily="34" charset="0"/>
            <a:cs typeface="Calibri" panose="020F0502020204030204" pitchFamily="34" charset="0"/>
          </a:endParaRPr>
        </a:p>
      </dsp:txBody>
      <dsp:txXfrm>
        <a:off x="1715533" y="2297235"/>
        <a:ext cx="6514066" cy="696131"/>
      </dsp:txXfrm>
    </dsp:sp>
    <dsp:sp modelId="{248CF10F-FD52-460C-B2AD-4C405E06E9B9}">
      <dsp:nvSpPr>
        <dsp:cNvPr id="0" name=""/>
        <dsp:cNvSpPr/>
      </dsp:nvSpPr>
      <dsp:spPr>
        <a:xfrm>
          <a:off x="69613" y="2366848"/>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600126F-487F-4C4F-B2E7-7D5F742D9418}">
      <dsp:nvSpPr>
        <dsp:cNvPr id="0" name=""/>
        <dsp:cNvSpPr/>
      </dsp:nvSpPr>
      <dsp:spPr>
        <a:xfrm>
          <a:off x="0" y="3062980"/>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5) Ứng dụng </a:t>
          </a:r>
          <a:r>
            <a:rPr lang="en-US" sz="1900" b="0" i="0" kern="1200" dirty="0">
              <a:latin typeface="Calibri" panose="020F0502020204030204" pitchFamily="34" charset="0"/>
              <a:cs typeface="Calibri" panose="020F0502020204030204" pitchFamily="34" charset="0"/>
            </a:rPr>
            <a:t>CNTT</a:t>
          </a:r>
          <a:r>
            <a:rPr lang="vi-VN" sz="1900" b="0" i="0" kern="1200" dirty="0">
              <a:latin typeface="Calibri" panose="020F0502020204030204" pitchFamily="34" charset="0"/>
              <a:cs typeface="Calibri" panose="020F0502020204030204" pitchFamily="34" charset="0"/>
            </a:rPr>
            <a:t> trong quản lý điều trị và tổng hợp, báo cáo</a:t>
          </a:r>
          <a:endParaRPr lang="en-US" sz="1900" kern="1200" dirty="0">
            <a:latin typeface="Calibri" panose="020F0502020204030204" pitchFamily="34" charset="0"/>
            <a:cs typeface="Calibri" panose="020F0502020204030204" pitchFamily="34" charset="0"/>
          </a:endParaRPr>
        </a:p>
      </dsp:txBody>
      <dsp:txXfrm>
        <a:off x="1715533" y="3062980"/>
        <a:ext cx="6514066" cy="696131"/>
      </dsp:txXfrm>
    </dsp:sp>
    <dsp:sp modelId="{71A6F46B-BF54-44D4-8A21-4D1EA48DD093}">
      <dsp:nvSpPr>
        <dsp:cNvPr id="0" name=""/>
        <dsp:cNvSpPr/>
      </dsp:nvSpPr>
      <dsp:spPr>
        <a:xfrm>
          <a:off x="69613" y="3132593"/>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51FAFBE-20FD-42F4-B8B7-35AE5CD724B2}">
      <dsp:nvSpPr>
        <dsp:cNvPr id="0" name=""/>
        <dsp:cNvSpPr/>
      </dsp:nvSpPr>
      <dsp:spPr>
        <a:xfrm>
          <a:off x="0" y="3828725"/>
          <a:ext cx="8229600" cy="696131"/>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rtl="0">
            <a:lnSpc>
              <a:spcPct val="90000"/>
            </a:lnSpc>
            <a:spcBef>
              <a:spcPct val="0"/>
            </a:spcBef>
            <a:spcAft>
              <a:spcPct val="35000"/>
            </a:spcAft>
            <a:buNone/>
          </a:pPr>
          <a:r>
            <a:rPr lang="vi-VN" sz="1900" b="0" i="0" kern="1200" dirty="0">
              <a:latin typeface="Calibri" panose="020F0502020204030204" pitchFamily="34" charset="0"/>
              <a:cs typeface="Calibri" panose="020F0502020204030204" pitchFamily="34" charset="0"/>
            </a:rPr>
            <a:t>6) Tăng cường công tác kiểm tra, giám sát</a:t>
          </a:r>
          <a:endParaRPr lang="en-US" sz="1900" kern="1200" dirty="0">
            <a:latin typeface="Calibri" panose="020F0502020204030204" pitchFamily="34" charset="0"/>
            <a:cs typeface="Calibri" panose="020F0502020204030204" pitchFamily="34" charset="0"/>
          </a:endParaRPr>
        </a:p>
      </dsp:txBody>
      <dsp:txXfrm>
        <a:off x="1715533" y="3828725"/>
        <a:ext cx="6514066" cy="696131"/>
      </dsp:txXfrm>
    </dsp:sp>
    <dsp:sp modelId="{0C5F5D27-A5EB-401E-B571-C1BA88EEF45A}">
      <dsp:nvSpPr>
        <dsp:cNvPr id="0" name=""/>
        <dsp:cNvSpPr/>
      </dsp:nvSpPr>
      <dsp:spPr>
        <a:xfrm>
          <a:off x="69613" y="3898338"/>
          <a:ext cx="1645920" cy="556905"/>
        </a:xfrm>
        <a:prstGeom prst="roundRect">
          <a:avLst>
            <a:gd name="adj" fmla="val 10000"/>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5029"/>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15373" y="0"/>
            <a:ext cx="2918831" cy="495029"/>
          </a:xfrm>
          <a:prstGeom prst="rect">
            <a:avLst/>
          </a:prstGeom>
        </p:spPr>
        <p:txBody>
          <a:bodyPr vert="horz" lIns="91440" tIns="45720" rIns="91440" bIns="45720" rtlCol="0"/>
          <a:lstStyle>
            <a:lvl1pPr algn="r">
              <a:defRPr sz="1200"/>
            </a:lvl1pPr>
          </a:lstStyle>
          <a:p>
            <a:fld id="{72533444-F012-4536-8C7E-A972183B2D60}" type="datetimeFigureOut">
              <a:rPr lang="en-US" smtClean="0"/>
              <a:t>9/12/21</a:t>
            </a:fld>
            <a:endParaRPr lang="en-US"/>
          </a:p>
        </p:txBody>
      </p:sp>
      <p:sp>
        <p:nvSpPr>
          <p:cNvPr id="4" name="Footer Placeholder 3"/>
          <p:cNvSpPr>
            <a:spLocks noGrp="1"/>
          </p:cNvSpPr>
          <p:nvPr>
            <p:ph type="ftr" sz="quarter" idx="2"/>
          </p:nvPr>
        </p:nvSpPr>
        <p:spPr>
          <a:xfrm>
            <a:off x="0" y="9371286"/>
            <a:ext cx="2918831" cy="49502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15373" y="9371286"/>
            <a:ext cx="2918831" cy="495028"/>
          </a:xfrm>
          <a:prstGeom prst="rect">
            <a:avLst/>
          </a:prstGeom>
        </p:spPr>
        <p:txBody>
          <a:bodyPr vert="horz" lIns="91440" tIns="45720" rIns="91440" bIns="45720" rtlCol="0" anchor="b"/>
          <a:lstStyle>
            <a:lvl1pPr algn="r">
              <a:defRPr sz="1200"/>
            </a:lvl1pPr>
          </a:lstStyle>
          <a:p>
            <a:fld id="{4CF67BA0-2B26-468E-9274-343A9609F274}" type="slidenum">
              <a:rPr lang="en-US" smtClean="0"/>
              <a:t>‹#›</a:t>
            </a:fld>
            <a:endParaRPr lang="en-US"/>
          </a:p>
        </p:txBody>
      </p:sp>
    </p:spTree>
    <p:extLst>
      <p:ext uri="{BB962C8B-B14F-4D97-AF65-F5344CB8AC3E}">
        <p14:creationId xmlns:p14="http://schemas.microsoft.com/office/powerpoint/2010/main" val="28452457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8831" cy="493316"/>
          </a:xfrm>
          <a:prstGeom prst="rect">
            <a:avLst/>
          </a:prstGeom>
        </p:spPr>
        <p:txBody>
          <a:bodyPr vert="horz" lIns="91440" tIns="45720" rIns="91440" bIns="45720" rtlCol="0"/>
          <a:lstStyle>
            <a:lvl1pPr algn="l" fontAlgn="auto">
              <a:spcBef>
                <a:spcPts val="0"/>
              </a:spcBef>
              <a:spcAft>
                <a:spcPts val="0"/>
              </a:spcAft>
              <a:defRPr sz="1200">
                <a:latin typeface="Arial" pitchFamily="34" charset="0"/>
              </a:defRPr>
            </a:lvl1pPr>
          </a:lstStyle>
          <a:p>
            <a:pPr>
              <a:defRPr/>
            </a:pPr>
            <a:endParaRPr lang="en-US"/>
          </a:p>
        </p:txBody>
      </p:sp>
      <p:sp>
        <p:nvSpPr>
          <p:cNvPr id="3" name="Date Placeholder 2"/>
          <p:cNvSpPr>
            <a:spLocks noGrp="1"/>
          </p:cNvSpPr>
          <p:nvPr>
            <p:ph type="dt" idx="1"/>
          </p:nvPr>
        </p:nvSpPr>
        <p:spPr>
          <a:xfrm>
            <a:off x="3815373" y="0"/>
            <a:ext cx="2918831" cy="493316"/>
          </a:xfrm>
          <a:prstGeom prst="rect">
            <a:avLst/>
          </a:prstGeom>
        </p:spPr>
        <p:txBody>
          <a:bodyPr vert="horz" lIns="91440" tIns="45720" rIns="91440" bIns="45720" rtlCol="0"/>
          <a:lstStyle>
            <a:lvl1pPr algn="r" fontAlgn="auto">
              <a:spcBef>
                <a:spcPts val="0"/>
              </a:spcBef>
              <a:spcAft>
                <a:spcPts val="0"/>
              </a:spcAft>
              <a:defRPr sz="1200">
                <a:latin typeface="Arial" pitchFamily="34" charset="0"/>
              </a:defRPr>
            </a:lvl1pPr>
          </a:lstStyle>
          <a:p>
            <a:pPr>
              <a:defRPr/>
            </a:pPr>
            <a:fld id="{AF459FE3-33A7-4279-8F3F-277CB37548D4}" type="datetimeFigureOut">
              <a:rPr lang="en-US"/>
              <a:pPr>
                <a:defRPr/>
              </a:pPr>
              <a:t>9/12/21</a:t>
            </a:fld>
            <a:endParaRPr lang="en-US" dirty="0"/>
          </a:p>
        </p:txBody>
      </p:sp>
      <p:sp>
        <p:nvSpPr>
          <p:cNvPr id="4" name="Slide Image Placeholder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en-US" noProof="0" dirty="0"/>
          </a:p>
        </p:txBody>
      </p:sp>
      <p:sp>
        <p:nvSpPr>
          <p:cNvPr id="5" name="Notes Placeholder 4"/>
          <p:cNvSpPr>
            <a:spLocks noGrp="1"/>
          </p:cNvSpPr>
          <p:nvPr>
            <p:ph type="body" sz="quarter" idx="3"/>
          </p:nvPr>
        </p:nvSpPr>
        <p:spPr>
          <a:xfrm>
            <a:off x="673577" y="4686499"/>
            <a:ext cx="5388610" cy="4439841"/>
          </a:xfrm>
          <a:prstGeom prst="rect">
            <a:avLst/>
          </a:prstGeom>
        </p:spPr>
        <p:txBody>
          <a:bodyPr vert="horz" lIns="91440" tIns="45720" rIns="91440" bIns="45720" rtlCol="0">
            <a:normAutofit/>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6" name="Footer Placeholder 5"/>
          <p:cNvSpPr>
            <a:spLocks noGrp="1"/>
          </p:cNvSpPr>
          <p:nvPr>
            <p:ph type="ftr" sz="quarter" idx="4"/>
          </p:nvPr>
        </p:nvSpPr>
        <p:spPr>
          <a:xfrm>
            <a:off x="0" y="9371285"/>
            <a:ext cx="2918831" cy="493316"/>
          </a:xfrm>
          <a:prstGeom prst="rect">
            <a:avLst/>
          </a:prstGeom>
        </p:spPr>
        <p:txBody>
          <a:bodyPr vert="horz" lIns="91440" tIns="45720" rIns="91440" bIns="45720" rtlCol="0" anchor="b"/>
          <a:lstStyle>
            <a:lvl1pPr algn="l" fontAlgn="auto">
              <a:spcBef>
                <a:spcPts val="0"/>
              </a:spcBef>
              <a:spcAft>
                <a:spcPts val="0"/>
              </a:spcAft>
              <a:defRPr sz="1200">
                <a:latin typeface="Arial" pitchFamily="34" charset="0"/>
              </a:defRPr>
            </a:lvl1pPr>
          </a:lstStyle>
          <a:p>
            <a:pPr>
              <a:defRPr/>
            </a:pPr>
            <a:endParaRPr lang="en-US"/>
          </a:p>
        </p:txBody>
      </p:sp>
      <p:sp>
        <p:nvSpPr>
          <p:cNvPr id="7" name="Slide Number Placeholder 6"/>
          <p:cNvSpPr>
            <a:spLocks noGrp="1"/>
          </p:cNvSpPr>
          <p:nvPr>
            <p:ph type="sldNum" sz="quarter" idx="5"/>
          </p:nvPr>
        </p:nvSpPr>
        <p:spPr>
          <a:xfrm>
            <a:off x="3815373" y="9371285"/>
            <a:ext cx="2918831" cy="493316"/>
          </a:xfrm>
          <a:prstGeom prst="rect">
            <a:avLst/>
          </a:prstGeom>
        </p:spPr>
        <p:txBody>
          <a:bodyPr vert="horz" lIns="91440" tIns="45720" rIns="91440" bIns="45720" rtlCol="0" anchor="b"/>
          <a:lstStyle>
            <a:lvl1pPr algn="r" fontAlgn="auto">
              <a:spcBef>
                <a:spcPts val="0"/>
              </a:spcBef>
              <a:spcAft>
                <a:spcPts val="0"/>
              </a:spcAft>
              <a:defRPr sz="1200">
                <a:latin typeface="Arial" pitchFamily="34" charset="0"/>
              </a:defRPr>
            </a:lvl1pPr>
          </a:lstStyle>
          <a:p>
            <a:pPr>
              <a:defRPr/>
            </a:pPr>
            <a:fld id="{5B408583-4007-46A7-A414-9B853EE24AF7}" type="slidenum">
              <a:rPr lang="en-US"/>
              <a:pPr>
                <a:defRPr/>
              </a:pPr>
              <a:t>‹#›</a:t>
            </a:fld>
            <a:endParaRPr lang="en-US" dirty="0"/>
          </a:p>
        </p:txBody>
      </p:sp>
    </p:spTree>
    <p:extLst>
      <p:ext uri="{BB962C8B-B14F-4D97-AF65-F5344CB8AC3E}">
        <p14:creationId xmlns:p14="http://schemas.microsoft.com/office/powerpoint/2010/main" val="249127839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2</a:t>
            </a:fld>
            <a:endParaRPr lang="en-US" dirty="0"/>
          </a:p>
        </p:txBody>
      </p:sp>
    </p:spTree>
    <p:extLst>
      <p:ext uri="{BB962C8B-B14F-4D97-AF65-F5344CB8AC3E}">
        <p14:creationId xmlns:p14="http://schemas.microsoft.com/office/powerpoint/2010/main" val="25082651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https://www.covid19treatmentguidelines.nih.gov/management/critical-care/oxygenation-and-ventilation/</a:t>
            </a:r>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4</a:t>
            </a:fld>
            <a:endParaRPr lang="en-US" dirty="0"/>
          </a:p>
        </p:txBody>
      </p:sp>
    </p:spTree>
    <p:extLst>
      <p:ext uri="{BB962C8B-B14F-4D97-AF65-F5344CB8AC3E}">
        <p14:creationId xmlns:p14="http://schemas.microsoft.com/office/powerpoint/2010/main" val="635369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8</a:t>
            </a:fld>
            <a:endParaRPr lang="en-US" dirty="0"/>
          </a:p>
        </p:txBody>
      </p:sp>
    </p:spTree>
    <p:extLst>
      <p:ext uri="{BB962C8B-B14F-4D97-AF65-F5344CB8AC3E}">
        <p14:creationId xmlns:p14="http://schemas.microsoft.com/office/powerpoint/2010/main" val="42077210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9</a:t>
            </a:fld>
            <a:endParaRPr lang="en-US" dirty="0"/>
          </a:p>
        </p:txBody>
      </p:sp>
    </p:spTree>
    <p:extLst>
      <p:ext uri="{BB962C8B-B14F-4D97-AF65-F5344CB8AC3E}">
        <p14:creationId xmlns:p14="http://schemas.microsoft.com/office/powerpoint/2010/main" val="38753222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10</a:t>
            </a:fld>
            <a:endParaRPr lang="en-US" dirty="0"/>
          </a:p>
        </p:txBody>
      </p:sp>
    </p:spTree>
    <p:extLst>
      <p:ext uri="{BB962C8B-B14F-4D97-AF65-F5344CB8AC3E}">
        <p14:creationId xmlns:p14="http://schemas.microsoft.com/office/powerpoint/2010/main" val="3524219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11</a:t>
            </a:fld>
            <a:endParaRPr lang="en-US" dirty="0"/>
          </a:p>
        </p:txBody>
      </p:sp>
    </p:spTree>
    <p:extLst>
      <p:ext uri="{BB962C8B-B14F-4D97-AF65-F5344CB8AC3E}">
        <p14:creationId xmlns:p14="http://schemas.microsoft.com/office/powerpoint/2010/main" val="37183287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12</a:t>
            </a:fld>
            <a:endParaRPr lang="en-US" dirty="0"/>
          </a:p>
        </p:txBody>
      </p:sp>
    </p:spTree>
    <p:extLst>
      <p:ext uri="{BB962C8B-B14F-4D97-AF65-F5344CB8AC3E}">
        <p14:creationId xmlns:p14="http://schemas.microsoft.com/office/powerpoint/2010/main" val="4235411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13</a:t>
            </a:fld>
            <a:endParaRPr lang="en-US" dirty="0"/>
          </a:p>
        </p:txBody>
      </p:sp>
    </p:spTree>
    <p:extLst>
      <p:ext uri="{BB962C8B-B14F-4D97-AF65-F5344CB8AC3E}">
        <p14:creationId xmlns:p14="http://schemas.microsoft.com/office/powerpoint/2010/main" val="25391022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16</a:t>
            </a:fld>
            <a:endParaRPr lang="en-US" dirty="0"/>
          </a:p>
        </p:txBody>
      </p:sp>
    </p:spTree>
    <p:extLst>
      <p:ext uri="{BB962C8B-B14F-4D97-AF65-F5344CB8AC3E}">
        <p14:creationId xmlns:p14="http://schemas.microsoft.com/office/powerpoint/2010/main" val="18847729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5B408583-4007-46A7-A414-9B853EE24AF7}" type="slidenum">
              <a:rPr lang="en-US" smtClean="0"/>
              <a:pPr>
                <a:defRPr/>
              </a:pPr>
              <a:t>19</a:t>
            </a:fld>
            <a:endParaRPr lang="en-US" dirty="0"/>
          </a:p>
        </p:txBody>
      </p:sp>
    </p:spTree>
    <p:extLst>
      <p:ext uri="{BB962C8B-B14F-4D97-AF65-F5344CB8AC3E}">
        <p14:creationId xmlns:p14="http://schemas.microsoft.com/office/powerpoint/2010/main" val="1030848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cxnSp>
        <p:nvCxnSpPr>
          <p:cNvPr id="4" name="Straight Connector 3"/>
          <p:cNvCxnSpPr/>
          <p:nvPr userDrawn="1"/>
        </p:nvCxnSpPr>
        <p:spPr>
          <a:xfrm>
            <a:off x="0" y="838200"/>
            <a:ext cx="9144000" cy="1588"/>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685800" y="2130425"/>
            <a:ext cx="7772400" cy="1470025"/>
          </a:xfrm>
        </p:spPr>
        <p:txBody>
          <a:bodyPr/>
          <a:lstStyle>
            <a:lvl1pPr>
              <a:defRPr sz="4400"/>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7" name="Date Placeholder 3"/>
          <p:cNvSpPr>
            <a:spLocks noGrp="1"/>
          </p:cNvSpPr>
          <p:nvPr>
            <p:ph type="dt" sz="half" idx="10"/>
          </p:nvPr>
        </p:nvSpPr>
        <p:spPr/>
        <p:txBody>
          <a:bodyPr/>
          <a:lstStyle>
            <a:lvl1pPr>
              <a:defRPr/>
            </a:lvl1pPr>
          </a:lstStyle>
          <a:p>
            <a:pPr>
              <a:defRPr/>
            </a:pPr>
            <a:fld id="{FBC42507-E749-42C3-A237-6687C7500242}" type="datetime1">
              <a:rPr lang="en-US" smtClean="0"/>
              <a:t>9/12/21</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4" name="Straight Connector 3"/>
          <p:cNvCxnSpPr/>
          <p:nvPr userDrawn="1"/>
        </p:nvCxnSpPr>
        <p:spPr>
          <a:xfrm>
            <a:off x="0" y="838200"/>
            <a:ext cx="9144000" cy="1588"/>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p:txBody>
          <a:bodyPr/>
          <a:lstStyle>
            <a:lvl1pPr>
              <a:defRPr b="0" i="0" u="none"/>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41EE1FA-2627-418F-8C92-CC8E26F9190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C98AB35-5F80-4E44-940A-BCEDB23DA0A1}" type="slidenum">
              <a:rPr lang="en-US"/>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7216F3F8-C572-432C-B377-A5D79EECF8C7}" type="datetime1">
              <a:rPr lang="en-US" smtClean="0"/>
              <a:t>9/12/21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BC086FCE-4D94-423D-BFE3-F8BE5E0F323F}" type="slidenum">
              <a:rPr lang="en-US"/>
              <a:pPr>
                <a:defRPr/>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77C00455-4389-422F-A996-0CC316AECC2C}" type="datetime1">
              <a:rPr lang="en-US" smtClean="0"/>
              <a:t>9/12/21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198F211C-4799-4E7E-87F0-D1948BEEE113}" type="slidenum">
              <a:rPr lang="en-US"/>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4EAB3CB-0666-4D6F-A1DC-D1DF55DD91EE}" type="datetime1">
              <a:rPr lang="en-US" smtClean="0"/>
              <a:t>9/12/21</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3B149CB5-A46B-4277-AD76-9EA584C0400C}" type="slidenum">
              <a:rPr lang="en-US"/>
              <a:pPr>
                <a:defRPr/>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A6D549E3-5C49-44A9-8BF1-A45C2D2A2B7F}" type="datetime1">
              <a:rPr lang="en-US" smtClean="0"/>
              <a:t>9/12/21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201AAE3E-C273-4262-9E76-C210246D53DE}" type="slidenum">
              <a:rPr lang="en-US"/>
              <a:pPr>
                <a:defRPr/>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BE3AB1D-DB00-462E-A943-33E6201F3280}" type="datetime1">
              <a:rPr lang="en-US" smtClean="0"/>
              <a:t>9/12/21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8B7DC6F-BF45-4788-8A91-79A5673D0C3B}" type="slidenum">
              <a:rPr lang="en-US"/>
              <a:pPr>
                <a:defRPr/>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4D96E61-CE79-48C2-BED0-1C897A49BEEC}" type="datetime1">
              <a:rPr lang="en-US" smtClean="0"/>
              <a:t>9/12/21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C01B5E-C817-49F0-A8F9-8E138CB7CC87}" type="slidenum">
              <a:rPr lang="en-US"/>
              <a:pPr>
                <a:defRPr/>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704E09AE-D716-4CB2-8D2F-2FA90A2272B4}" type="datetime1">
              <a:rPr lang="en-US" smtClean="0"/>
              <a:t>9/12/21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3D6C373-3E6B-4F9C-9284-1FEC0939E316}" type="slidenum">
              <a:rPr lang="en-US"/>
              <a:pPr>
                <a:defRPr/>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Section Header">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271D789C-8983-4E80-A766-52ABED2A1F30}"/>
              </a:ext>
            </a:extLst>
          </p:cNvPr>
          <p:cNvCxnSpPr/>
          <p:nvPr userDrawn="1"/>
        </p:nvCxnSpPr>
        <p:spPr>
          <a:xfrm>
            <a:off x="0" y="3733800"/>
            <a:ext cx="9144000" cy="1588"/>
          </a:xfrm>
          <a:prstGeom prst="line">
            <a:avLst/>
          </a:prstGeom>
          <a:ln w="22225"/>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722313" y="3048000"/>
            <a:ext cx="7772400" cy="609600"/>
          </a:xfrm>
        </p:spPr>
        <p:txBody>
          <a:bodyPr anchor="t">
            <a:normAutofit/>
          </a:bodyPr>
          <a:lstStyle>
            <a:lvl1pPr algn="l">
              <a:defRPr lang="en-US" dirty="0"/>
            </a:lvl1pPr>
          </a:lstStyle>
          <a:p>
            <a:r>
              <a:rPr lang="en-US" dirty="0"/>
              <a:t>Click to edit Master title style</a:t>
            </a:r>
          </a:p>
        </p:txBody>
      </p:sp>
      <p:sp>
        <p:nvSpPr>
          <p:cNvPr id="5" name="Footer Placeholder 4">
            <a:extLst>
              <a:ext uri="{FF2B5EF4-FFF2-40B4-BE49-F238E27FC236}">
                <a16:creationId xmlns:a16="http://schemas.microsoft.com/office/drawing/2014/main" id="{9BCC36FC-BFBB-4F8A-8C70-D8754E2C0C0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B1A1776-559E-41CB-91D5-D17ABC5776D7}"/>
              </a:ext>
            </a:extLst>
          </p:cNvPr>
          <p:cNvSpPr>
            <a:spLocks noGrp="1"/>
          </p:cNvSpPr>
          <p:nvPr>
            <p:ph type="sldNum" sz="quarter" idx="12"/>
          </p:nvPr>
        </p:nvSpPr>
        <p:spPr/>
        <p:txBody>
          <a:bodyPr/>
          <a:lstStyle>
            <a:lvl1pPr>
              <a:defRPr/>
            </a:lvl1pPr>
          </a:lstStyle>
          <a:p>
            <a:fld id="{60BA6147-5566-4719-84E3-1B16A9E3E43B}" type="slidenum">
              <a:rPr lang="en-US" altLang="en-US"/>
              <a:pPr/>
              <a:t>‹#›</a:t>
            </a:fld>
            <a:endParaRPr lang="en-US" altLang="en-US"/>
          </a:p>
        </p:txBody>
      </p:sp>
    </p:spTree>
    <p:extLst>
      <p:ext uri="{BB962C8B-B14F-4D97-AF65-F5344CB8AC3E}">
        <p14:creationId xmlns:p14="http://schemas.microsoft.com/office/powerpoint/2010/main" val="21845773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7_Title Only">
    <p:bg>
      <p:bgPr>
        <a:gradFill flip="none" rotWithShape="1">
          <a:gsLst>
            <a:gs pos="81000">
              <a:schemeClr val="bg1">
                <a:lumMod val="95000"/>
              </a:schemeClr>
            </a:gs>
            <a:gs pos="0">
              <a:schemeClr val="bg1"/>
            </a:gs>
            <a:gs pos="100000">
              <a:schemeClr val="bg1">
                <a:lumMod val="95000"/>
              </a:schemeClr>
            </a:gs>
          </a:gsLst>
          <a:lin ang="54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1" y="274642"/>
            <a:ext cx="5029200" cy="711081"/>
          </a:xfrm>
        </p:spPr>
        <p:txBody>
          <a:bodyPr>
            <a:noAutofit/>
          </a:bodyPr>
          <a:lstStyle>
            <a:lvl1pPr>
              <a:defRPr sz="2700"/>
            </a:lvl1pPr>
          </a:lstStyle>
          <a:p>
            <a:r>
              <a:rPr lang="en-US" dirty="0"/>
              <a:t>Click to edit Master title style</a:t>
            </a:r>
          </a:p>
        </p:txBody>
      </p:sp>
      <p:sp>
        <p:nvSpPr>
          <p:cNvPr id="3" name="Date Placeholder 2"/>
          <p:cNvSpPr>
            <a:spLocks noGrp="1"/>
          </p:cNvSpPr>
          <p:nvPr>
            <p:ph type="dt" sz="half" idx="10"/>
          </p:nvPr>
        </p:nvSpPr>
        <p:spPr/>
        <p:txBody>
          <a:bodyPr/>
          <a:lstStyle/>
          <a:p>
            <a:fld id="{6204E2B0-FEF2-4C8F-90A4-46C9D72643E3}" type="datetime1">
              <a:rPr lang="en-US" smtClean="0"/>
              <a:t>9/12/21</a:t>
            </a:fld>
            <a:endParaRPr lang="en-US"/>
          </a:p>
        </p:txBody>
      </p:sp>
      <p:sp>
        <p:nvSpPr>
          <p:cNvPr id="4" name="Footer Placeholder 3"/>
          <p:cNvSpPr>
            <a:spLocks noGrp="1"/>
          </p:cNvSpPr>
          <p:nvPr>
            <p:ph type="ftr" sz="quarter" idx="11"/>
          </p:nvPr>
        </p:nvSpPr>
        <p:spPr/>
        <p:txBody>
          <a:bodyPr/>
          <a:lstStyle/>
          <a:p>
            <a:r>
              <a:rPr lang="en-US"/>
              <a:t>SlideModel.com</a:t>
            </a:r>
          </a:p>
        </p:txBody>
      </p:sp>
      <p:sp>
        <p:nvSpPr>
          <p:cNvPr id="5" name="Slide Number Placeholder 4"/>
          <p:cNvSpPr>
            <a:spLocks noGrp="1"/>
          </p:cNvSpPr>
          <p:nvPr>
            <p:ph type="sldNum" sz="quarter" idx="12"/>
          </p:nvPr>
        </p:nvSpPr>
        <p:spPr>
          <a:xfrm>
            <a:off x="8572500" y="6356354"/>
            <a:ext cx="571501" cy="365125"/>
          </a:xfr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18900000" scaled="1"/>
            <a:tileRect/>
          </a:gradFill>
          <a:ln w="0">
            <a:noFill/>
            <a:prstDash val="solid"/>
            <a:round/>
            <a:headEnd/>
            <a:tailEnd/>
          </a:ln>
        </p:spPr>
        <p:txBody>
          <a:bodyPr vert="horz" wrap="square" lIns="0" tIns="91440" rIns="0" bIns="91440" numCol="1" anchor="ctr" anchorCtr="1" compatLnSpc="1">
            <a:prstTxWarp prst="textNoShape">
              <a:avLst/>
            </a:prstTxWarp>
          </a:bodyPr>
          <a:lstStyle>
            <a:lvl1pPr algn="r">
              <a:defRPr lang="en-US" sz="1050" kern="0" smtClean="0">
                <a:solidFill>
                  <a:schemeClr val="bg1"/>
                </a:solidFill>
                <a:latin typeface="Arial" pitchFamily="34" charset="0"/>
                <a:cs typeface="Arial" pitchFamily="34" charset="0"/>
              </a:defRPr>
            </a:lvl1pPr>
          </a:lstStyle>
          <a:p>
            <a:fld id="{96E69268-9C8B-4EBF-A9EE-DC5DC2D48DC3}" type="slidenum">
              <a:rPr lang="es-UY" smtClean="0"/>
              <a:pPr/>
              <a:t>‹#›</a:t>
            </a:fld>
            <a:endParaRPr lang="es-UY" dirty="0"/>
          </a:p>
        </p:txBody>
      </p:sp>
      <p:sp>
        <p:nvSpPr>
          <p:cNvPr id="8" name="Text Placeholder 8"/>
          <p:cNvSpPr>
            <a:spLocks noGrp="1"/>
          </p:cNvSpPr>
          <p:nvPr>
            <p:ph type="body" sz="quarter" idx="13" hasCustomPrompt="1"/>
          </p:nvPr>
        </p:nvSpPr>
        <p:spPr>
          <a:xfrm>
            <a:off x="5610226" y="362139"/>
            <a:ext cx="3086100" cy="533400"/>
          </a:xfrm>
        </p:spPr>
        <p:txBody>
          <a:bodyPr anchor="ctr">
            <a:noAutofit/>
          </a:bodyPr>
          <a:lstStyle>
            <a:lvl1pPr marL="0" indent="0" algn="r">
              <a:buNone/>
              <a:defRPr sz="1500" baseline="0">
                <a:solidFill>
                  <a:schemeClr val="tx1">
                    <a:lumMod val="50000"/>
                    <a:lumOff val="50000"/>
                  </a:schemeClr>
                </a:solidFill>
              </a:defRPr>
            </a:lvl1pPr>
          </a:lstStyle>
          <a:p>
            <a:pPr lvl="0"/>
            <a:r>
              <a:rPr lang="en-US" dirty="0"/>
              <a:t>Breadcrumb 1 &gt; Breadcrumb 2</a:t>
            </a:r>
            <a:endParaRPr lang="es-UY" dirty="0"/>
          </a:p>
        </p:txBody>
      </p:sp>
    </p:spTree>
    <p:extLst>
      <p:ext uri="{BB962C8B-B14F-4D97-AF65-F5344CB8AC3E}">
        <p14:creationId xmlns:p14="http://schemas.microsoft.com/office/powerpoint/2010/main" val="16777976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381000" y="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381000" y="1646238"/>
            <a:ext cx="82296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Arial" pitchFamily="34" charset="0"/>
              </a:defRPr>
            </a:lvl1pPr>
          </a:lstStyle>
          <a:p>
            <a:pPr>
              <a:defRPr/>
            </a:pPr>
            <a:fld id="{93A84675-FF09-4F76-8AC0-654A4428BFD3}" type="datetime1">
              <a:rPr lang="en-US" smtClean="0"/>
              <a:t>9/12/21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Arial" pitchFamily="34" charset="0"/>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Arial" pitchFamily="34" charset="0"/>
              </a:defRPr>
            </a:lvl1pPr>
          </a:lstStyle>
          <a:p>
            <a:pPr>
              <a:defRPr/>
            </a:pPr>
            <a:fld id="{20AF724A-5C95-4A74-BE6B-3FAE94F84971}"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839" r:id="rId1"/>
    <p:sldLayoutId id="214748384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41" r:id="rId11"/>
    <p:sldLayoutId id="2147483842" r:id="rId12"/>
  </p:sldLayoutIdLst>
  <p:hf sldNum="0" hdr="0" ftr="0" dt="0"/>
  <p:txStyles>
    <p:titleStyle>
      <a:lvl1pPr algn="just" rtl="0" eaLnBrk="0" fontAlgn="base" hangingPunct="0">
        <a:spcBef>
          <a:spcPct val="0"/>
        </a:spcBef>
        <a:spcAft>
          <a:spcPct val="0"/>
        </a:spcAft>
        <a:defRPr sz="3200" kern="1200">
          <a:solidFill>
            <a:schemeClr val="tx1"/>
          </a:solidFill>
          <a:latin typeface="Arial" pitchFamily="34" charset="0"/>
          <a:ea typeface="+mj-ea"/>
          <a:cs typeface="+mj-cs"/>
        </a:defRPr>
      </a:lvl1pPr>
      <a:lvl2pPr algn="just" rtl="0" eaLnBrk="0" fontAlgn="base" hangingPunct="0">
        <a:spcBef>
          <a:spcPct val="0"/>
        </a:spcBef>
        <a:spcAft>
          <a:spcPct val="0"/>
        </a:spcAft>
        <a:defRPr sz="3200">
          <a:solidFill>
            <a:schemeClr val="tx1"/>
          </a:solidFill>
          <a:latin typeface="Arial" charset="0"/>
        </a:defRPr>
      </a:lvl2pPr>
      <a:lvl3pPr algn="just" rtl="0" eaLnBrk="0" fontAlgn="base" hangingPunct="0">
        <a:spcBef>
          <a:spcPct val="0"/>
        </a:spcBef>
        <a:spcAft>
          <a:spcPct val="0"/>
        </a:spcAft>
        <a:defRPr sz="3200">
          <a:solidFill>
            <a:schemeClr val="tx1"/>
          </a:solidFill>
          <a:latin typeface="Arial" charset="0"/>
        </a:defRPr>
      </a:lvl3pPr>
      <a:lvl4pPr algn="just" rtl="0" eaLnBrk="0" fontAlgn="base" hangingPunct="0">
        <a:spcBef>
          <a:spcPct val="0"/>
        </a:spcBef>
        <a:spcAft>
          <a:spcPct val="0"/>
        </a:spcAft>
        <a:defRPr sz="3200">
          <a:solidFill>
            <a:schemeClr val="tx1"/>
          </a:solidFill>
          <a:latin typeface="Arial" charset="0"/>
        </a:defRPr>
      </a:lvl4pPr>
      <a:lvl5pPr algn="just" rtl="0" eaLnBrk="0" fontAlgn="base" hangingPunct="0">
        <a:spcBef>
          <a:spcPct val="0"/>
        </a:spcBef>
        <a:spcAft>
          <a:spcPct val="0"/>
        </a:spcAft>
        <a:defRPr sz="3200">
          <a:solidFill>
            <a:schemeClr val="tx1"/>
          </a:solidFill>
          <a:latin typeface="Arial"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Clr>
          <a:schemeClr val="tx2"/>
        </a:buClr>
        <a:buSzPct val="120000"/>
        <a:buFont typeface="Arial" charset="0"/>
        <a:buChar char="•"/>
        <a:defRPr sz="1600" kern="1200">
          <a:solidFill>
            <a:schemeClr val="tx1"/>
          </a:solidFill>
          <a:latin typeface="Arial" pitchFamily="34" charset="0"/>
          <a:ea typeface="+mn-ea"/>
          <a:cs typeface="+mn-cs"/>
        </a:defRPr>
      </a:lvl1pPr>
      <a:lvl2pPr marL="742950" indent="-285750" algn="l" rtl="0" eaLnBrk="0" fontAlgn="base" hangingPunct="0">
        <a:spcBef>
          <a:spcPct val="20000"/>
        </a:spcBef>
        <a:spcAft>
          <a:spcPct val="0"/>
        </a:spcAft>
        <a:buClr>
          <a:schemeClr val="tx2"/>
        </a:buClr>
        <a:buFont typeface="Wingdings" pitchFamily="2" charset="2"/>
        <a:buChar char="§"/>
        <a:defRPr sz="1600" kern="1200">
          <a:solidFill>
            <a:schemeClr val="tx1"/>
          </a:solidFill>
          <a:latin typeface="Arial" pitchFamily="34" charset="0"/>
          <a:ea typeface="+mn-ea"/>
          <a:cs typeface="+mn-cs"/>
        </a:defRPr>
      </a:lvl2pPr>
      <a:lvl3pPr marL="1143000" indent="-228600" algn="l" rtl="0" eaLnBrk="0" fontAlgn="base" hangingPunct="0">
        <a:spcBef>
          <a:spcPct val="20000"/>
        </a:spcBef>
        <a:spcAft>
          <a:spcPct val="0"/>
        </a:spcAft>
        <a:buSzPct val="120000"/>
        <a:buFont typeface="Arial" charset="0"/>
        <a:buChar char="•"/>
        <a:defRPr sz="1600" kern="1200">
          <a:solidFill>
            <a:schemeClr val="tx1"/>
          </a:solidFill>
          <a:latin typeface="Arial" pitchFamily="34" charset="0"/>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tif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1.xml"/><Relationship Id="rId5" Type="http://schemas.openxmlformats.org/officeDocument/2006/relationships/image" Target="../media/image11.jpe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g"/><Relationship Id="rId1" Type="http://schemas.openxmlformats.org/officeDocument/2006/relationships/slideLayout" Target="../slideLayouts/slideLayout3.xml"/><Relationship Id="rId5" Type="http://schemas.openxmlformats.org/officeDocument/2006/relationships/image" Target="../media/image15.jpg"/><Relationship Id="rId4" Type="http://schemas.openxmlformats.org/officeDocument/2006/relationships/image" Target="../media/image1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95F2A-7895-47D0-BAB4-0D9658D86A9E}"/>
              </a:ext>
            </a:extLst>
          </p:cNvPr>
          <p:cNvSpPr>
            <a:spLocks noGrp="1"/>
          </p:cNvSpPr>
          <p:nvPr>
            <p:ph type="title"/>
          </p:nvPr>
        </p:nvSpPr>
        <p:spPr>
          <a:xfrm>
            <a:off x="91219" y="1981199"/>
            <a:ext cx="8961561" cy="1981201"/>
          </a:xfrm>
        </p:spPr>
        <p:txBody>
          <a:bodyPr rtlCol="0">
            <a:noAutofit/>
          </a:bodyPr>
          <a:lstStyle/>
          <a:p>
            <a:pPr algn="ctr" fontAlgn="auto">
              <a:spcAft>
                <a:spcPts val="0"/>
              </a:spcAft>
              <a:defRPr/>
            </a:pPr>
            <a:r>
              <a:rPr lang="en-US" sz="3500" b="1" dirty="0">
                <a:latin typeface="+mn-lt"/>
              </a:rPr>
              <a:t>BẢO ĐẢM OXY Y TẾ </a:t>
            </a:r>
            <a:br>
              <a:rPr lang="en-US" sz="3500" b="1" dirty="0">
                <a:latin typeface="+mn-lt"/>
              </a:rPr>
            </a:br>
            <a:r>
              <a:rPr lang="en-US" sz="3500" b="1" dirty="0">
                <a:latin typeface="+mn-lt"/>
              </a:rPr>
              <a:t>ĐÁP ỨNG CÔNG TÁC CẤP CỨU, ĐIỀU TRỊ </a:t>
            </a:r>
            <a:br>
              <a:rPr lang="en-US" sz="3500" b="1" dirty="0">
                <a:latin typeface="+mn-lt"/>
              </a:rPr>
            </a:br>
            <a:r>
              <a:rPr lang="en-US" sz="3500" b="1" dirty="0">
                <a:latin typeface="+mn-lt"/>
              </a:rPr>
              <a:t>COVID-19</a:t>
            </a:r>
            <a:endParaRPr lang="en-US" sz="3500" b="1" dirty="0">
              <a:solidFill>
                <a:schemeClr val="tx1">
                  <a:lumMod val="95000"/>
                  <a:lumOff val="5000"/>
                </a:schemeClr>
              </a:solidFill>
              <a:latin typeface="+mn-lt"/>
            </a:endParaRPr>
          </a:p>
        </p:txBody>
      </p:sp>
      <p:pic>
        <p:nvPicPr>
          <p:cNvPr id="6" name="Picture 5" descr="A picture containing text, room, gambling house&#10;&#10;Description automatically generated">
            <a:extLst>
              <a:ext uri="{FF2B5EF4-FFF2-40B4-BE49-F238E27FC236}">
                <a16:creationId xmlns:a16="http://schemas.microsoft.com/office/drawing/2014/main" id="{01CB62BE-2045-4782-A0A5-F673380018D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48818" y="171365"/>
            <a:ext cx="1508982" cy="1508982"/>
          </a:xfrm>
          <a:prstGeom prst="rect">
            <a:avLst/>
          </a:prstGeom>
        </p:spPr>
      </p:pic>
      <p:sp>
        <p:nvSpPr>
          <p:cNvPr id="8" name="TextBox 7">
            <a:extLst>
              <a:ext uri="{FF2B5EF4-FFF2-40B4-BE49-F238E27FC236}">
                <a16:creationId xmlns:a16="http://schemas.microsoft.com/office/drawing/2014/main" id="{5C49BE3C-A45C-4CC0-A1C0-9A914C989A8D}"/>
              </a:ext>
            </a:extLst>
          </p:cNvPr>
          <p:cNvSpPr txBox="1">
            <a:spLocks noChangeArrowheads="1"/>
          </p:cNvSpPr>
          <p:nvPr/>
        </p:nvSpPr>
        <p:spPr bwMode="auto">
          <a:xfrm>
            <a:off x="914400" y="5334000"/>
            <a:ext cx="7848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2200" b="1" i="1" dirty="0">
                <a:solidFill>
                  <a:srgbClr val="C00000"/>
                </a:solidFill>
                <a:latin typeface="+mn-lt"/>
                <a:cs typeface="Arial" panose="020B0604020202020204" pitchFamily="34" charset="0"/>
              </a:rPr>
              <a:t>TS. </a:t>
            </a:r>
            <a:r>
              <a:rPr lang="en-US" altLang="vi-VN" sz="2200" b="1" i="1" dirty="0" err="1">
                <a:solidFill>
                  <a:srgbClr val="C00000"/>
                </a:solidFill>
                <a:latin typeface="+mn-lt"/>
                <a:cs typeface="Arial" panose="020B0604020202020204" pitchFamily="34" charset="0"/>
              </a:rPr>
              <a:t>Vương</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Ánh</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Dương</a:t>
            </a:r>
            <a:r>
              <a:rPr lang="en-US" altLang="vi-VN" sz="2200" b="1" i="1" dirty="0">
                <a:solidFill>
                  <a:srgbClr val="C00000"/>
                </a:solidFill>
                <a:latin typeface="+mn-lt"/>
                <a:cs typeface="Arial" panose="020B0604020202020204" pitchFamily="34" charset="0"/>
              </a:rPr>
              <a:t>, </a:t>
            </a:r>
          </a:p>
          <a:p>
            <a:pPr algn="ctr" eaLnBrk="1" hangingPunct="1"/>
            <a:r>
              <a:rPr lang="en-US" altLang="vi-VN" sz="2200" b="1" i="1" dirty="0" err="1">
                <a:solidFill>
                  <a:srgbClr val="C00000"/>
                </a:solidFill>
                <a:latin typeface="+mn-lt"/>
                <a:cs typeface="Arial" panose="020B0604020202020204" pitchFamily="34" charset="0"/>
              </a:rPr>
              <a:t>Phó</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Cục</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trưởng</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Cục</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Quản</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lý</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Khám</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chữa</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bệnh</a:t>
            </a:r>
            <a:r>
              <a:rPr lang="en-US" altLang="vi-VN" sz="2200" b="1" i="1" dirty="0">
                <a:solidFill>
                  <a:srgbClr val="C00000"/>
                </a:solidFill>
                <a:latin typeface="+mn-lt"/>
                <a:cs typeface="Arial" panose="020B0604020202020204" pitchFamily="34" charset="0"/>
              </a:rPr>
              <a:t>, </a:t>
            </a:r>
            <a:r>
              <a:rPr lang="en-US" altLang="vi-VN" sz="2200" b="1" i="1" dirty="0" err="1">
                <a:solidFill>
                  <a:srgbClr val="C00000"/>
                </a:solidFill>
                <a:latin typeface="+mn-lt"/>
                <a:cs typeface="Arial" panose="020B0604020202020204" pitchFamily="34" charset="0"/>
              </a:rPr>
              <a:t>Bộ</a:t>
            </a:r>
            <a:r>
              <a:rPr lang="en-US" altLang="vi-VN" sz="2200" b="1" i="1" dirty="0">
                <a:solidFill>
                  <a:srgbClr val="C00000"/>
                </a:solidFill>
                <a:latin typeface="+mn-lt"/>
                <a:cs typeface="Arial" panose="020B0604020202020204" pitchFamily="34" charset="0"/>
              </a:rPr>
              <a:t> Y </a:t>
            </a:r>
            <a:r>
              <a:rPr lang="en-US" altLang="vi-VN" sz="2200" b="1" i="1" dirty="0" err="1">
                <a:solidFill>
                  <a:srgbClr val="C00000"/>
                </a:solidFill>
                <a:latin typeface="+mn-lt"/>
                <a:cs typeface="Arial" panose="020B0604020202020204" pitchFamily="34" charset="0"/>
              </a:rPr>
              <a:t>tế</a:t>
            </a:r>
            <a:endParaRPr lang="en-US" altLang="vi-VN" sz="2200" b="1" i="1" dirty="0">
              <a:solidFill>
                <a:srgbClr val="C00000"/>
              </a:solidFill>
              <a:latin typeface="+mn-lt"/>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0"/>
            <a:ext cx="6705600" cy="1143000"/>
          </a:xfrm>
        </p:spPr>
        <p:txBody>
          <a:bodyPr/>
          <a:lstStyle/>
          <a:p>
            <a:r>
              <a:rPr lang="en-US" sz="3200" b="1" dirty="0" err="1">
                <a:solidFill>
                  <a:srgbClr val="FF0000"/>
                </a:solidFill>
                <a:latin typeface="+mn-lt"/>
              </a:rPr>
              <a:t>Nội</a:t>
            </a:r>
            <a:r>
              <a:rPr lang="en-US" sz="3200" b="1" dirty="0">
                <a:solidFill>
                  <a:srgbClr val="FF0000"/>
                </a:solidFill>
                <a:latin typeface="+mn-lt"/>
              </a:rPr>
              <a:t> dung </a:t>
            </a:r>
            <a:r>
              <a:rPr lang="en-US" sz="3200" b="1" dirty="0" err="1">
                <a:solidFill>
                  <a:srgbClr val="FF0000"/>
                </a:solidFill>
                <a:latin typeface="+mn-lt"/>
              </a:rPr>
              <a:t>trình</a:t>
            </a:r>
            <a:r>
              <a:rPr lang="en-US" sz="3200" b="1" dirty="0">
                <a:solidFill>
                  <a:srgbClr val="FF0000"/>
                </a:solidFill>
                <a:latin typeface="+mn-lt"/>
              </a:rPr>
              <a:t> </a:t>
            </a:r>
            <a:r>
              <a:rPr lang="en-US" sz="3200" b="1" dirty="0" err="1">
                <a:solidFill>
                  <a:srgbClr val="FF0000"/>
                </a:solidFill>
                <a:latin typeface="+mn-lt"/>
              </a:rPr>
              <a:t>bày</a:t>
            </a:r>
            <a:endParaRPr lang="en-US" b="1" dirty="0">
              <a:solidFill>
                <a:srgbClr val="FF0000"/>
              </a:solidFill>
              <a:latin typeface="+mn-lt"/>
            </a:endParaRPr>
          </a:p>
        </p:txBody>
      </p:sp>
      <p:sp>
        <p:nvSpPr>
          <p:cNvPr id="3" name="Content Placeholder 2">
            <a:extLst>
              <a:ext uri="{FF2B5EF4-FFF2-40B4-BE49-F238E27FC236}">
                <a16:creationId xmlns:a16="http://schemas.microsoft.com/office/drawing/2014/main" id="{6FE44AB4-9B6B-4725-BC02-FE706F78F922}"/>
              </a:ext>
            </a:extLst>
          </p:cNvPr>
          <p:cNvSpPr>
            <a:spLocks noGrp="1"/>
          </p:cNvSpPr>
          <p:nvPr>
            <p:ph idx="1"/>
          </p:nvPr>
        </p:nvSpPr>
        <p:spPr>
          <a:xfrm>
            <a:off x="400664" y="1524000"/>
            <a:ext cx="8667135" cy="3601205"/>
          </a:xfrm>
        </p:spPr>
        <p:txBody>
          <a:bodyPr/>
          <a:lstStyle/>
          <a:p>
            <a:pPr marL="400050" indent="-400050">
              <a:lnSpc>
                <a:spcPct val="150000"/>
              </a:lnSpc>
              <a:spcBef>
                <a:spcPts val="576"/>
              </a:spcBef>
              <a:buAutoNum type="romanUcPeriod"/>
            </a:pPr>
            <a:r>
              <a:rPr lang="en-US" sz="2600" b="1" dirty="0" err="1">
                <a:latin typeface="+mn-lt"/>
                <a:ea typeface="Courier New" panose="02070309020205020404" pitchFamily="49" charset="0"/>
              </a:rPr>
              <a:t>Vai</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trò</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của</a:t>
            </a:r>
            <a:r>
              <a:rPr lang="en-US" sz="2600" b="1" dirty="0">
                <a:latin typeface="+mn-lt"/>
                <a:ea typeface="Courier New" panose="02070309020205020404" pitchFamily="49" charset="0"/>
              </a:rPr>
              <a:t> Oxy y </a:t>
            </a:r>
            <a:r>
              <a:rPr lang="en-US" sz="2600" b="1" dirty="0" err="1">
                <a:latin typeface="+mn-lt"/>
                <a:ea typeface="Courier New" panose="02070309020205020404" pitchFamily="49" charset="0"/>
              </a:rPr>
              <a:t>tế</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trong</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cấp</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cứu</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điều</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trị</a:t>
            </a:r>
            <a:r>
              <a:rPr lang="en-US" sz="2600" b="1" dirty="0">
                <a:latin typeface="+mn-lt"/>
                <a:ea typeface="Courier New" panose="02070309020205020404" pitchFamily="49" charset="0"/>
              </a:rPr>
              <a:t> COVID-19</a:t>
            </a:r>
          </a:p>
          <a:p>
            <a:pPr marL="400050" indent="-400050">
              <a:lnSpc>
                <a:spcPct val="150000"/>
              </a:lnSpc>
              <a:spcBef>
                <a:spcPts val="576"/>
              </a:spcBef>
              <a:buAutoNum type="romanUcPeriod"/>
            </a:pPr>
            <a:r>
              <a:rPr lang="en-US" sz="2600" b="1" dirty="0" err="1">
                <a:latin typeface="+mn-lt"/>
                <a:ea typeface="Courier New" panose="02070309020205020404" pitchFamily="49" charset="0"/>
              </a:rPr>
              <a:t>Văn</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bản</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chỉ</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đạo</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về</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bảo</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đảm</a:t>
            </a:r>
            <a:r>
              <a:rPr lang="en-US" sz="2600" b="1" dirty="0">
                <a:latin typeface="+mn-lt"/>
                <a:ea typeface="Courier New" panose="02070309020205020404" pitchFamily="49" charset="0"/>
              </a:rPr>
              <a:t> Oxy y </a:t>
            </a:r>
            <a:r>
              <a:rPr lang="en-US" sz="2600" b="1" dirty="0" err="1">
                <a:latin typeface="+mn-lt"/>
                <a:ea typeface="Courier New" panose="02070309020205020404" pitchFamily="49" charset="0"/>
              </a:rPr>
              <a:t>tế</a:t>
            </a:r>
            <a:endParaRPr lang="en-US" sz="2600" b="1" dirty="0">
              <a:latin typeface="+mn-lt"/>
              <a:ea typeface="Courier New" panose="02070309020205020404" pitchFamily="49" charset="0"/>
            </a:endParaRPr>
          </a:p>
          <a:p>
            <a:pPr marL="400050" indent="-400050">
              <a:lnSpc>
                <a:spcPct val="150000"/>
              </a:lnSpc>
              <a:spcBef>
                <a:spcPts val="576"/>
              </a:spcBef>
              <a:buAutoNum type="romanUcPeriod"/>
            </a:pPr>
            <a:r>
              <a:rPr lang="en-US" sz="2600" b="1" dirty="0" err="1">
                <a:latin typeface="+mn-lt"/>
                <a:ea typeface="Courier New" panose="02070309020205020404" pitchFamily="49" charset="0"/>
              </a:rPr>
              <a:t>Triển</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khai</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bảo</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đảm</a:t>
            </a:r>
            <a:r>
              <a:rPr lang="en-US" sz="2600" b="1" dirty="0">
                <a:latin typeface="+mn-lt"/>
                <a:ea typeface="Courier New" panose="02070309020205020404" pitchFamily="49" charset="0"/>
              </a:rPr>
              <a:t> Oxy y </a:t>
            </a:r>
            <a:r>
              <a:rPr lang="en-US" sz="2600" b="1" dirty="0" err="1">
                <a:latin typeface="+mn-lt"/>
                <a:ea typeface="Courier New" panose="02070309020205020404" pitchFamily="49" charset="0"/>
              </a:rPr>
              <a:t>tế</a:t>
            </a:r>
            <a:endParaRPr lang="en-US" sz="2600" b="1" dirty="0">
              <a:latin typeface="+mn-lt"/>
              <a:ea typeface="Courier New" panose="02070309020205020404" pitchFamily="49" charset="0"/>
            </a:endParaRPr>
          </a:p>
          <a:p>
            <a:pPr marL="400050" indent="-400050">
              <a:lnSpc>
                <a:spcPct val="150000"/>
              </a:lnSpc>
              <a:spcBef>
                <a:spcPts val="576"/>
              </a:spcBef>
              <a:buAutoNum type="romanUcPeriod"/>
            </a:pPr>
            <a:r>
              <a:rPr lang="en-US" sz="2600" b="1" dirty="0" err="1">
                <a:latin typeface="+mn-lt"/>
                <a:ea typeface="Courier New" panose="02070309020205020404" pitchFamily="49" charset="0"/>
              </a:rPr>
              <a:t>Hướng</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dẫn</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cách</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ước</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tính</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nhu</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cầu</a:t>
            </a:r>
            <a:r>
              <a:rPr lang="en-US" sz="2600" b="1" dirty="0">
                <a:latin typeface="+mn-lt"/>
                <a:ea typeface="Courier New" panose="02070309020205020404" pitchFamily="49" charset="0"/>
              </a:rPr>
              <a:t> Oxy y </a:t>
            </a:r>
            <a:r>
              <a:rPr lang="en-US" sz="2600" b="1" dirty="0" err="1">
                <a:latin typeface="+mn-lt"/>
                <a:ea typeface="Courier New" panose="02070309020205020404" pitchFamily="49" charset="0"/>
              </a:rPr>
              <a:t>tế</a:t>
            </a:r>
            <a:endParaRPr lang="en-US" sz="2600" b="1" dirty="0">
              <a:latin typeface="+mn-lt"/>
              <a:ea typeface="Courier New" panose="02070309020205020404" pitchFamily="49" charset="0"/>
            </a:endParaRPr>
          </a:p>
          <a:p>
            <a:pPr marL="0" indent="0">
              <a:lnSpc>
                <a:spcPct val="150000"/>
              </a:lnSpc>
              <a:spcBef>
                <a:spcPts val="576"/>
              </a:spcBef>
              <a:buNone/>
            </a:pPr>
            <a:r>
              <a:rPr lang="en-US" sz="2600" b="1" dirty="0">
                <a:latin typeface="+mn-lt"/>
                <a:ea typeface="Courier New" panose="02070309020205020404" pitchFamily="49" charset="0"/>
              </a:rPr>
              <a:t>IV. </a:t>
            </a:r>
            <a:r>
              <a:rPr lang="en-US" sz="2600" b="1" dirty="0" err="1">
                <a:latin typeface="+mn-lt"/>
                <a:ea typeface="Courier New" panose="02070309020205020404" pitchFamily="49" charset="0"/>
              </a:rPr>
              <a:t>Kết</a:t>
            </a:r>
            <a:r>
              <a:rPr lang="en-US" sz="2600" b="1" dirty="0">
                <a:latin typeface="+mn-lt"/>
                <a:ea typeface="Courier New" panose="02070309020205020404" pitchFamily="49" charset="0"/>
              </a:rPr>
              <a:t> </a:t>
            </a:r>
            <a:r>
              <a:rPr lang="en-US" sz="2600" b="1" dirty="0" err="1">
                <a:latin typeface="+mn-lt"/>
                <a:ea typeface="Courier New" panose="02070309020205020404" pitchFamily="49" charset="0"/>
              </a:rPr>
              <a:t>luận</a:t>
            </a:r>
            <a:endParaRPr lang="vi-VN" sz="2600" b="1" dirty="0">
              <a:effectLst/>
              <a:latin typeface="+mn-lt"/>
              <a:ea typeface="Courier New" panose="02070309020205020404" pitchFamily="49" charset="0"/>
            </a:endParaRPr>
          </a:p>
          <a:p>
            <a:pPr marL="400050" indent="-400050">
              <a:buFont typeface="Arial" charset="0"/>
              <a:buAutoNum type="romanUcPeriod"/>
            </a:pPr>
            <a:endParaRPr lang="en-US" sz="2600" b="1" dirty="0">
              <a:effectLst/>
              <a:latin typeface="+mn-lt"/>
              <a:ea typeface="Courier New" panose="02070309020205020404" pitchFamily="49" charset="0"/>
            </a:endParaRPr>
          </a:p>
          <a:p>
            <a:pPr marL="0" indent="0">
              <a:lnSpc>
                <a:spcPct val="150000"/>
              </a:lnSpc>
              <a:buNone/>
            </a:pPr>
            <a:endParaRPr lang="en-US" sz="2600" b="1" dirty="0">
              <a:effectLst/>
              <a:latin typeface="+mn-lt"/>
              <a:ea typeface="MS Mincho" panose="02020609040205080304" pitchFamily="49" charset="-128"/>
            </a:endParaRPr>
          </a:p>
          <a:p>
            <a:pPr marL="457200" lvl="1" indent="0">
              <a:lnSpc>
                <a:spcPct val="150000"/>
              </a:lnSpc>
              <a:buNone/>
            </a:pPr>
            <a:endParaRPr lang="en-US" sz="2600" b="1" dirty="0">
              <a:effectLst/>
              <a:latin typeface="+mn-lt"/>
              <a:ea typeface="MS Mincho" panose="02020609040205080304" pitchFamily="49" charset="-128"/>
            </a:endParaRPr>
          </a:p>
          <a:p>
            <a:pPr marL="0" indent="0">
              <a:lnSpc>
                <a:spcPct val="150000"/>
              </a:lnSpc>
              <a:buNone/>
            </a:pPr>
            <a:endParaRPr lang="en-US" sz="2600" b="1" dirty="0">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8" name="Slide Number Placeholder 7">
            <a:extLst>
              <a:ext uri="{FF2B5EF4-FFF2-40B4-BE49-F238E27FC236}">
                <a16:creationId xmlns:a16="http://schemas.microsoft.com/office/drawing/2014/main" id="{A0917F37-98AD-4605-8C4D-BFAE00145B23}"/>
              </a:ext>
            </a:extLst>
          </p:cNvPr>
          <p:cNvSpPr>
            <a:spLocks noGrp="1"/>
          </p:cNvSpPr>
          <p:nvPr>
            <p:ph type="sldNum" sz="quarter" idx="12"/>
          </p:nvPr>
        </p:nvSpPr>
        <p:spPr/>
        <p:txBody>
          <a:bodyPr/>
          <a:lstStyle/>
          <a:p>
            <a:pPr>
              <a:defRPr/>
            </a:pPr>
            <a:fld id="{141EE1FA-2627-418F-8C92-CC8E26F9190A}" type="slidenum">
              <a:rPr lang="en-US" smtClean="0"/>
              <a:pPr>
                <a:defRPr/>
              </a:pPr>
              <a:t>2</a:t>
            </a:fld>
            <a:endParaRPr lang="en-US"/>
          </a:p>
        </p:txBody>
      </p:sp>
    </p:spTree>
    <p:extLst>
      <p:ext uri="{BB962C8B-B14F-4D97-AF65-F5344CB8AC3E}">
        <p14:creationId xmlns:p14="http://schemas.microsoft.com/office/powerpoint/2010/main" val="1140873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838200"/>
          </a:xfrm>
        </p:spPr>
        <p:txBody>
          <a:bodyPr/>
          <a:lstStyle/>
          <a:p>
            <a:pPr algn="ctr"/>
            <a:r>
              <a:rPr lang="en-US" sz="2800" b="1" dirty="0" err="1"/>
              <a:t>Các</a:t>
            </a:r>
            <a:r>
              <a:rPr lang="en-US" sz="2800" b="1" dirty="0"/>
              <a:t> </a:t>
            </a:r>
            <a:r>
              <a:rPr lang="en-US" sz="2800" b="1" dirty="0" err="1"/>
              <a:t>nhóm</a:t>
            </a:r>
            <a:r>
              <a:rPr lang="en-US" sz="2800" b="1" dirty="0"/>
              <a:t> </a:t>
            </a:r>
            <a:r>
              <a:rPr lang="en-US" sz="2800" b="1" dirty="0" err="1"/>
              <a:t>giải</a:t>
            </a:r>
            <a:r>
              <a:rPr lang="en-US" sz="2800" b="1" dirty="0"/>
              <a:t> </a:t>
            </a:r>
            <a:r>
              <a:rPr lang="en-US" sz="2800" b="1" dirty="0" err="1"/>
              <a:t>pháp</a:t>
            </a:r>
            <a:r>
              <a:rPr lang="en-US" sz="2800" b="1" dirty="0"/>
              <a:t> </a:t>
            </a:r>
            <a:r>
              <a:rPr lang="en-US" sz="2800" b="1" dirty="0" err="1"/>
              <a:t>trong</a:t>
            </a:r>
            <a:r>
              <a:rPr lang="en-US" sz="2800" b="1" dirty="0"/>
              <a:t> </a:t>
            </a:r>
            <a:r>
              <a:rPr lang="en-US" sz="2800" b="1" dirty="0" err="1"/>
              <a:t>điều</a:t>
            </a:r>
            <a:r>
              <a:rPr lang="en-US" sz="2800" b="1" dirty="0"/>
              <a:t> </a:t>
            </a:r>
            <a:r>
              <a:rPr lang="en-US" sz="2800" b="1" dirty="0" err="1"/>
              <a:t>trị</a:t>
            </a:r>
            <a:r>
              <a:rPr lang="en-US" sz="2800" b="1" dirty="0"/>
              <a:t> </a:t>
            </a:r>
            <a:r>
              <a:rPr lang="en-US" sz="2800" b="1" dirty="0" err="1"/>
              <a:t>nhằm</a:t>
            </a:r>
            <a:r>
              <a:rPr lang="en-US" sz="2800" b="1" dirty="0"/>
              <a:t> </a:t>
            </a:r>
            <a:br>
              <a:rPr lang="en-US" sz="2800" b="1" dirty="0"/>
            </a:br>
            <a:r>
              <a:rPr lang="en-US" sz="2800" b="1" dirty="0" err="1"/>
              <a:t>giảm</a:t>
            </a:r>
            <a:r>
              <a:rPr lang="en-US" sz="2800" b="1" dirty="0"/>
              <a:t> </a:t>
            </a:r>
            <a:r>
              <a:rPr lang="en-US" sz="2800" b="1" dirty="0" err="1"/>
              <a:t>tỷ</a:t>
            </a:r>
            <a:r>
              <a:rPr lang="en-US" sz="2800" b="1" dirty="0"/>
              <a:t> </a:t>
            </a:r>
            <a:r>
              <a:rPr lang="en-US" sz="2800" b="1" dirty="0" err="1"/>
              <a:t>lệ</a:t>
            </a:r>
            <a:r>
              <a:rPr lang="en-US" sz="2800" b="1" dirty="0"/>
              <a:t> </a:t>
            </a:r>
            <a:r>
              <a:rPr lang="en-US" sz="2800" b="1" dirty="0" err="1"/>
              <a:t>tử</a:t>
            </a:r>
            <a:r>
              <a:rPr lang="en-US" sz="2800" b="1" dirty="0"/>
              <a:t> </a:t>
            </a:r>
            <a:r>
              <a:rPr lang="en-US" sz="2800" b="1" dirty="0" err="1"/>
              <a:t>vong</a:t>
            </a:r>
            <a:r>
              <a:rPr lang="en-US" sz="2800" b="1" dirty="0"/>
              <a:t> do Covid-19</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190621836"/>
              </p:ext>
            </p:extLst>
          </p:nvPr>
        </p:nvGraphicFramePr>
        <p:xfrm>
          <a:off x="353291" y="1905000"/>
          <a:ext cx="82296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FD2792D7-0DF7-6143-8BE0-C856D1976177}"/>
              </a:ext>
            </a:extLst>
          </p:cNvPr>
          <p:cNvSpPr txBox="1"/>
          <p:nvPr/>
        </p:nvSpPr>
        <p:spPr>
          <a:xfrm>
            <a:off x="561109" y="1066800"/>
            <a:ext cx="8021782" cy="1200329"/>
          </a:xfrm>
          <a:prstGeom prst="rect">
            <a:avLst/>
          </a:prstGeom>
          <a:noFill/>
        </p:spPr>
        <p:txBody>
          <a:bodyPr wrap="square" rtlCol="0">
            <a:spAutoFit/>
          </a:bodyPr>
          <a:lstStyle/>
          <a:p>
            <a:pPr algn="ctr"/>
            <a:r>
              <a:rPr lang="en-US" sz="2400" dirty="0" err="1">
                <a:latin typeface="+mn-lt"/>
              </a:rPr>
              <a:t>Công</a:t>
            </a:r>
            <a:r>
              <a:rPr lang="en-US" sz="2400" dirty="0">
                <a:latin typeface="+mn-lt"/>
              </a:rPr>
              <a:t> </a:t>
            </a:r>
            <a:r>
              <a:rPr lang="en-US" sz="2400" dirty="0" err="1">
                <a:latin typeface="+mn-lt"/>
              </a:rPr>
              <a:t>điện</a:t>
            </a:r>
            <a:r>
              <a:rPr lang="en-US" sz="2400" dirty="0">
                <a:latin typeface="+mn-lt"/>
              </a:rPr>
              <a:t> </a:t>
            </a:r>
            <a:r>
              <a:rPr lang="en-US" sz="2400" dirty="0" err="1">
                <a:latin typeface="+mn-lt"/>
              </a:rPr>
              <a:t>số</a:t>
            </a:r>
            <a:r>
              <a:rPr lang="en-US" sz="2400" dirty="0">
                <a:latin typeface="+mn-lt"/>
              </a:rPr>
              <a:t> 1323/CĐ-BYT </a:t>
            </a:r>
            <a:r>
              <a:rPr lang="en-US" sz="2400" dirty="0" err="1">
                <a:latin typeface="+mn-lt"/>
              </a:rPr>
              <a:t>ngày</a:t>
            </a:r>
            <a:r>
              <a:rPr lang="en-US" sz="2400" dirty="0">
                <a:latin typeface="+mn-lt"/>
              </a:rPr>
              <a:t> </a:t>
            </a:r>
            <a:r>
              <a:rPr lang="en-US" sz="2400" dirty="0" err="1">
                <a:latin typeface="+mn-lt"/>
              </a:rPr>
              <a:t>của</a:t>
            </a:r>
            <a:r>
              <a:rPr lang="en-US" sz="2400" dirty="0">
                <a:latin typeface="+mn-lt"/>
              </a:rPr>
              <a:t> BYT </a:t>
            </a:r>
            <a:r>
              <a:rPr lang="en-US" sz="2400" dirty="0" err="1">
                <a:latin typeface="+mn-lt"/>
              </a:rPr>
              <a:t>về</a:t>
            </a:r>
            <a:r>
              <a:rPr lang="en-US" sz="2400" dirty="0">
                <a:latin typeface="+mn-lt"/>
              </a:rPr>
              <a:t> </a:t>
            </a:r>
            <a:r>
              <a:rPr lang="en-US" sz="2400" dirty="0" err="1">
                <a:latin typeface="+mn-lt"/>
              </a:rPr>
              <a:t>Quyết</a:t>
            </a:r>
            <a:r>
              <a:rPr lang="en-US" sz="2400" dirty="0">
                <a:latin typeface="+mn-lt"/>
              </a:rPr>
              <a:t> </a:t>
            </a:r>
            <a:r>
              <a:rPr lang="en-US" sz="2400" dirty="0" err="1">
                <a:latin typeface="+mn-lt"/>
              </a:rPr>
              <a:t>liệt</a:t>
            </a:r>
            <a:r>
              <a:rPr lang="en-US" sz="2400" dirty="0">
                <a:latin typeface="+mn-lt"/>
              </a:rPr>
              <a:t> </a:t>
            </a:r>
            <a:r>
              <a:rPr lang="en-US" sz="2400" dirty="0" err="1">
                <a:latin typeface="+mn-lt"/>
              </a:rPr>
              <a:t>triển</a:t>
            </a:r>
            <a:r>
              <a:rPr lang="en-US" sz="2400" dirty="0">
                <a:latin typeface="+mn-lt"/>
              </a:rPr>
              <a:t> </a:t>
            </a:r>
            <a:r>
              <a:rPr lang="en-US" sz="2400" dirty="0" err="1">
                <a:latin typeface="+mn-lt"/>
              </a:rPr>
              <a:t>khai</a:t>
            </a:r>
            <a:r>
              <a:rPr lang="en-US" sz="2400" dirty="0">
                <a:latin typeface="+mn-lt"/>
              </a:rPr>
              <a:t> </a:t>
            </a:r>
            <a:r>
              <a:rPr lang="en-US" sz="2400" dirty="0" err="1">
                <a:latin typeface="+mn-lt"/>
              </a:rPr>
              <a:t>các</a:t>
            </a:r>
            <a:r>
              <a:rPr lang="en-US" sz="2400" dirty="0">
                <a:latin typeface="+mn-lt"/>
              </a:rPr>
              <a:t> </a:t>
            </a:r>
            <a:r>
              <a:rPr lang="en-US" sz="2400" dirty="0" err="1">
                <a:latin typeface="+mn-lt"/>
              </a:rPr>
              <a:t>giải</a:t>
            </a:r>
            <a:r>
              <a:rPr lang="en-US" sz="2400" dirty="0">
                <a:latin typeface="+mn-lt"/>
              </a:rPr>
              <a:t> </a:t>
            </a:r>
            <a:r>
              <a:rPr lang="en-US" sz="2400" dirty="0" err="1">
                <a:latin typeface="+mn-lt"/>
              </a:rPr>
              <a:t>pháp</a:t>
            </a:r>
            <a:r>
              <a:rPr lang="en-US" sz="2400" dirty="0">
                <a:latin typeface="+mn-lt"/>
              </a:rPr>
              <a:t> </a:t>
            </a:r>
            <a:r>
              <a:rPr lang="en-US" sz="2400" dirty="0" err="1">
                <a:latin typeface="+mn-lt"/>
              </a:rPr>
              <a:t>giảm</a:t>
            </a:r>
            <a:r>
              <a:rPr lang="en-US" sz="2400" dirty="0">
                <a:latin typeface="+mn-lt"/>
              </a:rPr>
              <a:t> </a:t>
            </a:r>
            <a:r>
              <a:rPr lang="en-US" sz="2400" dirty="0" err="1">
                <a:latin typeface="+mn-lt"/>
              </a:rPr>
              <a:t>tử</a:t>
            </a:r>
            <a:r>
              <a:rPr lang="en-US" sz="2400" dirty="0">
                <a:latin typeface="+mn-lt"/>
              </a:rPr>
              <a:t> </a:t>
            </a:r>
            <a:r>
              <a:rPr lang="en-US" sz="2400" dirty="0" err="1">
                <a:latin typeface="+mn-lt"/>
              </a:rPr>
              <a:t>vong</a:t>
            </a:r>
            <a:r>
              <a:rPr lang="en-US" sz="2400" dirty="0">
                <a:latin typeface="+mn-lt"/>
              </a:rPr>
              <a:t> do COVID-19</a:t>
            </a:r>
          </a:p>
          <a:p>
            <a:pPr algn="ctr"/>
            <a:r>
              <a:rPr lang="en-US" sz="2400" dirty="0">
                <a:latin typeface="+mn-lt"/>
              </a:rPr>
              <a:t> </a:t>
            </a:r>
          </a:p>
        </p:txBody>
      </p:sp>
    </p:spTree>
    <p:extLst>
      <p:ext uri="{BB962C8B-B14F-4D97-AF65-F5344CB8AC3E}">
        <p14:creationId xmlns:p14="http://schemas.microsoft.com/office/powerpoint/2010/main" val="3755918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a:t>
            </a:r>
            <a:r>
              <a:rPr lang="en-US" sz="4000" b="1" i="0" dirty="0">
                <a:solidFill>
                  <a:srgbClr val="FF0000"/>
                </a:solidFill>
                <a:effectLst/>
                <a:latin typeface="+mn-lt"/>
              </a:rPr>
              <a:t>. </a:t>
            </a:r>
            <a:r>
              <a:rPr lang="en-US" sz="4000" b="1" i="0" dirty="0" err="1">
                <a:solidFill>
                  <a:srgbClr val="FF0000"/>
                </a:solidFill>
                <a:effectLst/>
                <a:latin typeface="+mn-lt"/>
              </a:rPr>
              <a:t>Vai</a:t>
            </a:r>
            <a:r>
              <a:rPr lang="en-US" sz="4000" b="1" i="0" dirty="0">
                <a:solidFill>
                  <a:srgbClr val="FF0000"/>
                </a:solidFill>
                <a:effectLst/>
                <a:latin typeface="+mn-lt"/>
              </a:rPr>
              <a:t> </a:t>
            </a:r>
            <a:r>
              <a:rPr lang="en-US" sz="4000" b="1" i="0" dirty="0" err="1">
                <a:solidFill>
                  <a:srgbClr val="FF0000"/>
                </a:solidFill>
                <a:effectLst/>
                <a:latin typeface="+mn-lt"/>
              </a:rPr>
              <a:t>trò</a:t>
            </a:r>
            <a:r>
              <a:rPr lang="en-US" sz="4000" b="1" i="0" dirty="0">
                <a:solidFill>
                  <a:srgbClr val="FF0000"/>
                </a:solidFill>
                <a:effectLst/>
                <a:latin typeface="+mn-lt"/>
              </a:rPr>
              <a:t> </a:t>
            </a:r>
            <a:r>
              <a:rPr lang="en-US" sz="4000" b="1" i="0" dirty="0" err="1">
                <a:solidFill>
                  <a:srgbClr val="FF0000"/>
                </a:solidFill>
                <a:effectLst/>
                <a:latin typeface="+mn-lt"/>
              </a:rPr>
              <a:t>của</a:t>
            </a:r>
            <a:r>
              <a:rPr lang="en-US" sz="4000" b="1" i="0" dirty="0">
                <a:solidFill>
                  <a:srgbClr val="FF0000"/>
                </a:solidFill>
                <a:effectLst/>
                <a:latin typeface="+mn-lt"/>
              </a:rPr>
              <a:t> oxy y </a:t>
            </a:r>
            <a:r>
              <a:rPr lang="en-US" sz="4000" b="1" i="0" dirty="0" err="1">
                <a:solidFill>
                  <a:srgbClr val="FF0000"/>
                </a:solidFill>
                <a:effectLst/>
                <a:latin typeface="+mn-lt"/>
              </a:rPr>
              <a:t>tế</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152400" y="1100667"/>
            <a:ext cx="8327923" cy="5478423"/>
          </a:xfrm>
          <a:prstGeom prst="rect">
            <a:avLst/>
          </a:prstGeom>
          <a:noFill/>
        </p:spPr>
        <p:txBody>
          <a:bodyPr wrap="square">
            <a:spAutoFit/>
          </a:bodyPr>
          <a:lstStyle/>
          <a:p>
            <a:pPr marL="342900" indent="-342900" algn="just">
              <a:spcBef>
                <a:spcPts val="1200"/>
              </a:spcBef>
              <a:buFont typeface="Arial" panose="020B0604020202020204" pitchFamily="34" charset="0"/>
              <a:buChar char="•"/>
            </a:pPr>
            <a:r>
              <a:rPr lang="vi-VN" sz="2500" dirty="0">
                <a:latin typeface="Calibri" panose="020F0502020204030204" pitchFamily="34" charset="0"/>
                <a:cs typeface="Calibri" panose="020F0502020204030204" pitchFamily="34" charset="0"/>
              </a:rPr>
              <a:t>Oxy y tế là một trong thuốc thiết yếu trong cấp cứu, điều trị COVID-19 và bệnh tật nói chung (EDL WHO 2019).</a:t>
            </a:r>
          </a:p>
          <a:p>
            <a:pPr marL="342900" indent="-342900" algn="just">
              <a:spcBef>
                <a:spcPts val="1200"/>
              </a:spcBef>
              <a:buFont typeface="Arial" panose="020B0604020202020204" pitchFamily="34" charset="0"/>
              <a:buChar char="•"/>
            </a:pPr>
            <a:r>
              <a:rPr lang="vi-VN" sz="2500" dirty="0">
                <a:latin typeface="Calibri" panose="020F0502020204030204" pitchFamily="34" charset="0"/>
                <a:cs typeface="Calibri" panose="020F0502020204030204" pitchFamily="34" charset="0"/>
              </a:rPr>
              <a:t>BN COVID-19 nặng thường xảy ra khoảng 1 tuần sau khi xuất hiện triệu chứng </a:t>
            </a:r>
            <a:r>
              <a:rPr lang="vi-VN" sz="1400" dirty="0">
                <a:latin typeface="Calibri" panose="020F0502020204030204" pitchFamily="34" charset="0"/>
                <a:cs typeface="Calibri" panose="020F0502020204030204" pitchFamily="34" charset="0"/>
              </a:rPr>
              <a:t>(1)</a:t>
            </a:r>
            <a:r>
              <a:rPr lang="vi-VN" sz="2500" dirty="0">
                <a:latin typeface="Calibri" panose="020F0502020204030204" pitchFamily="34" charset="0"/>
                <a:cs typeface="Calibri" panose="020F0502020204030204" pitchFamily="34" charset="0"/>
              </a:rPr>
              <a:t>, với triệu chứng thường gặp nhất là khó thở, thường đi kèm với giảm oxy máu: hầu hết cần Oxy y tế +  theo dõi chặt tình trạng hô hấp vì một số BN có thể </a:t>
            </a:r>
            <a:r>
              <a:rPr lang="vi-VN" sz="2500" dirty="0">
                <a:latin typeface="Calibri" panose="020F0502020204030204" pitchFamily="34" charset="0"/>
                <a:cs typeface="Calibri" panose="020F0502020204030204" pitchFamily="34" charset="0"/>
                <a:sym typeface="Wingdings" pitchFamily="2" charset="2"/>
              </a:rPr>
              <a:t> </a:t>
            </a:r>
            <a:r>
              <a:rPr lang="vi-VN" sz="2500" dirty="0">
                <a:latin typeface="Calibri" panose="020F0502020204030204" pitchFamily="34" charset="0"/>
                <a:cs typeface="Calibri" panose="020F0502020204030204" pitchFamily="34" charset="0"/>
              </a:rPr>
              <a:t>hội chứng suy hô hấp cấp tính (ARDS).</a:t>
            </a:r>
          </a:p>
          <a:p>
            <a:pPr marL="342900" indent="-342900" algn="just">
              <a:spcBef>
                <a:spcPts val="1200"/>
              </a:spcBef>
              <a:buFont typeface="Arial" panose="020B0604020202020204" pitchFamily="34" charset="0"/>
              <a:buChar char="•"/>
            </a:pPr>
            <a:r>
              <a:rPr lang="vi-VN" sz="2500" dirty="0">
                <a:latin typeface="Calibri" panose="020F0502020204030204" pitchFamily="34" charset="0"/>
                <a:cs typeface="Calibri" panose="020F0502020204030204" pitchFamily="34" charset="0"/>
              </a:rPr>
              <a:t>Thiếu Oxy là nguyên nhân gây tử vong sớm ở BN COVID-19</a:t>
            </a:r>
          </a:p>
          <a:p>
            <a:pPr marL="342900" indent="-342900" algn="just">
              <a:spcBef>
                <a:spcPts val="1200"/>
              </a:spcBef>
              <a:buFont typeface="Arial" panose="020B0604020202020204" pitchFamily="34" charset="0"/>
              <a:buChar char="•"/>
            </a:pPr>
            <a:r>
              <a:rPr lang="en-US" sz="2500" dirty="0" err="1">
                <a:latin typeface="Calibri" panose="020F0502020204030204" pitchFamily="34" charset="0"/>
                <a:cs typeface="Calibri" panose="020F0502020204030204" pitchFamily="34" charset="0"/>
              </a:rPr>
              <a:t>Đảm</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bảo</a:t>
            </a:r>
            <a:r>
              <a:rPr lang="en-US" sz="2500" dirty="0">
                <a:latin typeface="Calibri" panose="020F0502020204030204" pitchFamily="34" charset="0"/>
                <a:cs typeface="Calibri" panose="020F0502020204030204" pitchFamily="34" charset="0"/>
              </a:rPr>
              <a:t> Oxy y </a:t>
            </a:r>
            <a:r>
              <a:rPr lang="en-US" sz="2500" dirty="0" err="1">
                <a:latin typeface="Calibri" panose="020F0502020204030204" pitchFamily="34" charset="0"/>
                <a:cs typeface="Calibri" panose="020F0502020204030204" pitchFamily="34" charset="0"/>
              </a:rPr>
              <a:t>tế</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cho</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các</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cơ</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sở</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thu</a:t>
            </a:r>
            <a:r>
              <a:rPr lang="en-US" sz="2500" dirty="0">
                <a:latin typeface="Calibri" panose="020F0502020204030204" pitchFamily="34" charset="0"/>
                <a:cs typeface="Calibri" panose="020F0502020204030204" pitchFamily="34" charset="0"/>
              </a:rPr>
              <a:t> dung, </a:t>
            </a:r>
            <a:r>
              <a:rPr lang="en-US" sz="2500" dirty="0" err="1">
                <a:latin typeface="Calibri" panose="020F0502020204030204" pitchFamily="34" charset="0"/>
                <a:cs typeface="Calibri" panose="020F0502020204030204" pitchFamily="34" charset="0"/>
              </a:rPr>
              <a:t>điều</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trị</a:t>
            </a:r>
            <a:r>
              <a:rPr lang="en-US" sz="2500" dirty="0">
                <a:latin typeface="Calibri" panose="020F0502020204030204" pitchFamily="34" charset="0"/>
                <a:cs typeface="Calibri" panose="020F0502020204030204" pitchFamily="34" charset="0"/>
              </a:rPr>
              <a:t> COVID-19 </a:t>
            </a:r>
            <a:r>
              <a:rPr lang="en-US" sz="2500" dirty="0" err="1">
                <a:latin typeface="Calibri" panose="020F0502020204030204" pitchFamily="34" charset="0"/>
                <a:cs typeface="Calibri" panose="020F0502020204030204" pitchFamily="34" charset="0"/>
              </a:rPr>
              <a:t>từ</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nhẹ</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đến</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nặng</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đặc</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biệt</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tại</a:t>
            </a:r>
            <a:r>
              <a:rPr lang="en-US" sz="2500" dirty="0">
                <a:latin typeface="Calibri" panose="020F0502020204030204" pitchFamily="34" charset="0"/>
                <a:cs typeface="Calibri" panose="020F0502020204030204" pitchFamily="34" charset="0"/>
              </a:rPr>
              <a:t> TTHSTC </a:t>
            </a:r>
            <a:r>
              <a:rPr lang="en-US" sz="2500" dirty="0" err="1">
                <a:latin typeface="Calibri" panose="020F0502020204030204" pitchFamily="34" charset="0"/>
                <a:cs typeface="Calibri" panose="020F0502020204030204" pitchFamily="34" charset="0"/>
              </a:rPr>
              <a:t>là</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thiết</a:t>
            </a:r>
            <a:r>
              <a:rPr lang="en-US" sz="2500" dirty="0">
                <a:latin typeface="Calibri" panose="020F0502020204030204" pitchFamily="34" charset="0"/>
                <a:cs typeface="Calibri" panose="020F0502020204030204" pitchFamily="34" charset="0"/>
              </a:rPr>
              <a:t> </a:t>
            </a:r>
            <a:r>
              <a:rPr lang="en-US" sz="2500" dirty="0" err="1">
                <a:latin typeface="Calibri" panose="020F0502020204030204" pitchFamily="34" charset="0"/>
                <a:cs typeface="Calibri" panose="020F0502020204030204" pitchFamily="34" charset="0"/>
              </a:rPr>
              <a:t>yếu</a:t>
            </a:r>
            <a:r>
              <a:rPr lang="en-US" sz="2500" dirty="0">
                <a:latin typeface="Calibri" panose="020F0502020204030204" pitchFamily="34" charset="0"/>
                <a:cs typeface="Calibri" panose="020F0502020204030204" pitchFamily="34" charset="0"/>
              </a:rPr>
              <a:t>.</a:t>
            </a:r>
          </a:p>
          <a:p>
            <a:pPr algn="just">
              <a:spcBef>
                <a:spcPts val="1200"/>
              </a:spcBef>
            </a:pPr>
            <a:endParaRPr lang="vi-VN" sz="2500" dirty="0">
              <a:latin typeface="Calibri" panose="020F0502020204030204" pitchFamily="34" charset="0"/>
              <a:cs typeface="Calibri" panose="020F0502020204030204" pitchFamily="34" charset="0"/>
            </a:endParaRPr>
          </a:p>
          <a:p>
            <a:pPr marL="285750" indent="-285750" algn="just">
              <a:spcBef>
                <a:spcPts val="1200"/>
              </a:spcBef>
              <a:buFont typeface="Wingdings" panose="05000000000000000000" pitchFamily="2" charset="2"/>
              <a:buChar char="q"/>
            </a:pPr>
            <a:endParaRPr lang="vi-VN" sz="2500" dirty="0">
              <a:latin typeface="Calibri" panose="020F0502020204030204" pitchFamily="34" charset="0"/>
              <a:cs typeface="Calibri" panose="020F050202020403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4</a:t>
            </a:fld>
            <a:endParaRPr lang="en-US" dirty="0"/>
          </a:p>
        </p:txBody>
      </p:sp>
    </p:spTree>
    <p:extLst>
      <p:ext uri="{BB962C8B-B14F-4D97-AF65-F5344CB8AC3E}">
        <p14:creationId xmlns:p14="http://schemas.microsoft.com/office/powerpoint/2010/main" val="37900433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normAutofit/>
          </a:bodyPr>
          <a:lstStyle/>
          <a:p>
            <a:r>
              <a:rPr lang="en-US" sz="3600" b="1" dirty="0">
                <a:solidFill>
                  <a:srgbClr val="FF0000"/>
                </a:solidFill>
              </a:rPr>
              <a:t>I. </a:t>
            </a:r>
            <a:r>
              <a:rPr lang="en-US" sz="3600" b="1" dirty="0" err="1">
                <a:solidFill>
                  <a:srgbClr val="FF0000"/>
                </a:solidFill>
              </a:rPr>
              <a:t>Vai</a:t>
            </a:r>
            <a:r>
              <a:rPr lang="en-US" sz="3600" b="1" dirty="0">
                <a:solidFill>
                  <a:srgbClr val="FF0000"/>
                </a:solidFill>
              </a:rPr>
              <a:t> </a:t>
            </a:r>
            <a:r>
              <a:rPr lang="en-US" sz="3600" b="1" dirty="0" err="1">
                <a:solidFill>
                  <a:srgbClr val="FF0000"/>
                </a:solidFill>
              </a:rPr>
              <a:t>trò</a:t>
            </a:r>
            <a:r>
              <a:rPr lang="en-US" sz="3600" b="1" dirty="0">
                <a:solidFill>
                  <a:srgbClr val="FF0000"/>
                </a:solidFill>
              </a:rPr>
              <a:t> </a:t>
            </a:r>
            <a:r>
              <a:rPr lang="en-US" sz="3600" b="1" dirty="0" err="1">
                <a:solidFill>
                  <a:srgbClr val="FF0000"/>
                </a:solidFill>
              </a:rPr>
              <a:t>của</a:t>
            </a:r>
            <a:r>
              <a:rPr lang="en-US" sz="3600" b="1" dirty="0">
                <a:solidFill>
                  <a:srgbClr val="FF0000"/>
                </a:solidFill>
              </a:rPr>
              <a:t> oxy y </a:t>
            </a:r>
            <a:r>
              <a:rPr lang="en-US" sz="3600" b="1" dirty="0" err="1">
                <a:solidFill>
                  <a:srgbClr val="FF0000"/>
                </a:solidFill>
              </a:rPr>
              <a:t>tế</a:t>
            </a:r>
            <a:endParaRPr lang="vi-VN" sz="3600" dirty="0">
              <a:latin typeface="+mn-lt"/>
            </a:endParaRPr>
          </a:p>
        </p:txBody>
      </p:sp>
      <p:sp>
        <p:nvSpPr>
          <p:cNvPr id="3" name="Text Placeholder 2"/>
          <p:cNvSpPr>
            <a:spLocks noGrp="1"/>
          </p:cNvSpPr>
          <p:nvPr>
            <p:ph type="body" idx="1"/>
          </p:nvPr>
        </p:nvSpPr>
        <p:spPr>
          <a:xfrm>
            <a:off x="1143000" y="1998564"/>
            <a:ext cx="2775074" cy="504056"/>
          </a:xfrm>
        </p:spPr>
        <p:txBody>
          <a:bodyPr>
            <a:normAutofit fontScale="70000" lnSpcReduction="20000"/>
          </a:bodyPr>
          <a:lstStyle/>
          <a:p>
            <a:pPr algn="ctr"/>
            <a:r>
              <a:rPr lang="vi-VN" dirty="0"/>
              <a:t>Thở oxy qua gọng kính</a:t>
            </a:r>
          </a:p>
        </p:txBody>
      </p:sp>
      <p:sp>
        <p:nvSpPr>
          <p:cNvPr id="5" name="Text Placeholder 4"/>
          <p:cNvSpPr>
            <a:spLocks noGrp="1"/>
          </p:cNvSpPr>
          <p:nvPr>
            <p:ph type="body" sz="quarter" idx="3"/>
          </p:nvPr>
        </p:nvSpPr>
        <p:spPr>
          <a:xfrm>
            <a:off x="4787902" y="2128893"/>
            <a:ext cx="4041775" cy="432047"/>
          </a:xfrm>
        </p:spPr>
        <p:txBody>
          <a:bodyPr>
            <a:normAutofit lnSpcReduction="10000"/>
          </a:bodyPr>
          <a:lstStyle/>
          <a:p>
            <a:pPr algn="ctr"/>
            <a:r>
              <a:rPr lang="vi-VN" dirty="0"/>
              <a:t>Thở oxy qua mặt nạ </a:t>
            </a:r>
          </a:p>
        </p:txBody>
      </p:sp>
      <p:pic>
        <p:nvPicPr>
          <p:cNvPr id="4098" name="Picture 2" descr="C:\Users\pc\OneDrive\Máy tính\h17.bmp"/>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927100" y="2590800"/>
            <a:ext cx="3429000" cy="3907116"/>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pc\OneDrive\Máy tính\h20.bmp"/>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bwMode="auto">
          <a:xfrm>
            <a:off x="4787902" y="2590800"/>
            <a:ext cx="3429000" cy="4294262"/>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2">
            <a:extLst>
              <a:ext uri="{FF2B5EF4-FFF2-40B4-BE49-F238E27FC236}">
                <a16:creationId xmlns:a16="http://schemas.microsoft.com/office/drawing/2014/main" id="{4B0A353D-9AEA-0A49-AC67-F1EFDE53AF9B}"/>
              </a:ext>
            </a:extLst>
          </p:cNvPr>
          <p:cNvSpPr txBox="1">
            <a:spLocks/>
          </p:cNvSpPr>
          <p:nvPr/>
        </p:nvSpPr>
        <p:spPr bwMode="auto">
          <a:xfrm>
            <a:off x="473262" y="1624837"/>
            <a:ext cx="7924800" cy="504056"/>
          </a:xfrm>
          <a:prstGeom prst="rect">
            <a:avLst/>
          </a:prstGeom>
          <a:noFill/>
          <a:ln w="9525">
            <a:noFill/>
            <a:miter lim="800000"/>
            <a:headEnd/>
            <a:tailEnd/>
          </a:ln>
        </p:spPr>
        <p:txBody>
          <a:bodyPr vert="horz" wrap="square" lIns="91440" tIns="45720" rIns="91440" bIns="45720" numCol="1" anchor="b" anchorCtr="0" compatLnSpc="1">
            <a:prstTxWarp prst="textNoShape">
              <a:avLst/>
            </a:prstTxWarp>
            <a:noAutofit/>
          </a:bodyPr>
          <a:lstStyle>
            <a:lvl1pPr marL="0" indent="0" algn="l" rtl="0" eaLnBrk="0" fontAlgn="base" hangingPunct="0">
              <a:spcBef>
                <a:spcPct val="20000"/>
              </a:spcBef>
              <a:spcAft>
                <a:spcPct val="0"/>
              </a:spcAft>
              <a:buClr>
                <a:schemeClr val="tx2"/>
              </a:buClr>
              <a:buSzPct val="120000"/>
              <a:buFont typeface="Arial" charset="0"/>
              <a:buNone/>
              <a:defRPr sz="2400" b="1" kern="1200">
                <a:solidFill>
                  <a:schemeClr val="tx1"/>
                </a:solidFill>
                <a:latin typeface="Arial" pitchFamily="34" charset="0"/>
                <a:ea typeface="+mn-ea"/>
                <a:cs typeface="+mn-cs"/>
              </a:defRPr>
            </a:lvl1pPr>
            <a:lvl2pPr marL="457200" indent="0" algn="l" rtl="0" eaLnBrk="0" fontAlgn="base" hangingPunct="0">
              <a:spcBef>
                <a:spcPct val="20000"/>
              </a:spcBef>
              <a:spcAft>
                <a:spcPct val="0"/>
              </a:spcAft>
              <a:buClr>
                <a:schemeClr val="tx2"/>
              </a:buClr>
              <a:buFont typeface="Wingdings" pitchFamily="2" charset="2"/>
              <a:buNone/>
              <a:defRPr sz="2000" b="1" kern="1200">
                <a:solidFill>
                  <a:schemeClr val="tx1"/>
                </a:solidFill>
                <a:latin typeface="Arial" pitchFamily="34" charset="0"/>
                <a:ea typeface="+mn-ea"/>
                <a:cs typeface="+mn-cs"/>
              </a:defRPr>
            </a:lvl2pPr>
            <a:lvl3pPr marL="914400" indent="0" algn="l" rtl="0" eaLnBrk="0" fontAlgn="base" hangingPunct="0">
              <a:spcBef>
                <a:spcPct val="20000"/>
              </a:spcBef>
              <a:spcAft>
                <a:spcPct val="0"/>
              </a:spcAft>
              <a:buSzPct val="120000"/>
              <a:buFont typeface="Arial" charset="0"/>
              <a:buNone/>
              <a:defRPr sz="1800" b="1" kern="1200">
                <a:solidFill>
                  <a:schemeClr val="tx1"/>
                </a:solidFill>
                <a:latin typeface="Arial" pitchFamily="34" charset="0"/>
                <a:ea typeface="+mn-ea"/>
                <a:cs typeface="+mn-cs"/>
              </a:defRPr>
            </a:lvl3pPr>
            <a:lvl4pPr marL="1371600" indent="0" algn="l" rtl="0" eaLnBrk="0" fontAlgn="base" hangingPunct="0">
              <a:spcBef>
                <a:spcPct val="20000"/>
              </a:spcBef>
              <a:spcAft>
                <a:spcPct val="0"/>
              </a:spcAft>
              <a:buFont typeface="Arial" charset="0"/>
              <a:buNone/>
              <a:defRPr sz="1600" b="1" kern="1200">
                <a:solidFill>
                  <a:schemeClr val="tx1"/>
                </a:solidFill>
                <a:latin typeface="Arial" pitchFamily="34" charset="0"/>
                <a:ea typeface="+mn-ea"/>
                <a:cs typeface="+mn-cs"/>
              </a:defRPr>
            </a:lvl4pPr>
            <a:lvl5pPr marL="1828800" indent="0" algn="l" rtl="0" eaLnBrk="0" fontAlgn="base" hangingPunct="0">
              <a:spcBef>
                <a:spcPct val="20000"/>
              </a:spcBef>
              <a:spcAft>
                <a:spcPct val="0"/>
              </a:spcAft>
              <a:buFont typeface="Arial" charset="0"/>
              <a:buNone/>
              <a:defRPr sz="1600" b="1" kern="1200">
                <a:solidFill>
                  <a:schemeClr val="tx1"/>
                </a:solidFill>
                <a:latin typeface="Arial" pitchFamily="34" charset="0"/>
                <a:ea typeface="+mn-ea"/>
                <a:cs typeface="+mn-cs"/>
              </a:defRPr>
            </a:lvl5pPr>
            <a:lvl6pPr marL="22860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6pPr>
            <a:lvl7pPr marL="27432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7pPr>
            <a:lvl8pPr marL="32004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8pPr>
            <a:lvl9pPr marL="3657600" indent="0" algn="l" defTabSz="914400" rtl="0" eaLnBrk="1" latinLnBrk="0" hangingPunct="1">
              <a:spcBef>
                <a:spcPct val="20000"/>
              </a:spcBef>
              <a:buFont typeface="Arial" pitchFamily="34" charset="0"/>
              <a:buNone/>
              <a:defRPr sz="1600" b="1" kern="1200">
                <a:solidFill>
                  <a:schemeClr val="tx1"/>
                </a:solidFill>
                <a:latin typeface="+mn-lt"/>
                <a:ea typeface="+mn-ea"/>
                <a:cs typeface="+mn-cs"/>
              </a:defRPr>
            </a:lvl9pPr>
          </a:lstStyle>
          <a:p>
            <a:pPr marL="342900" indent="-342900" algn="just">
              <a:spcBef>
                <a:spcPts val="1200"/>
              </a:spcBef>
              <a:buFont typeface="Arial" panose="020B0604020202020204" pitchFamily="34" charset="0"/>
              <a:buChar char="•"/>
            </a:pPr>
            <a:r>
              <a:rPr lang="en-US" b="0" dirty="0" err="1">
                <a:latin typeface="Times New Roman" panose="02020603050405020304" pitchFamily="18" charset="0"/>
                <a:cs typeface="Times New Roman" panose="02020603050405020304" pitchFamily="18" charset="0"/>
              </a:rPr>
              <a:t>Liệu</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pháp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cung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cấp</a:t>
            </a:r>
            <a:r>
              <a:rPr lang="en-US" b="0" dirty="0">
                <a:latin typeface="Times New Roman" panose="02020603050405020304" pitchFamily="18" charset="0"/>
                <a:cs typeface="Times New Roman" panose="02020603050405020304" pitchFamily="18" charset="0"/>
              </a:rPr>
              <a:t> oxy: </a:t>
            </a:r>
            <a:r>
              <a:rPr lang="en-US" b="0" dirty="0" err="1">
                <a:latin typeface="Times New Roman" panose="02020603050405020304" pitchFamily="18" charset="0"/>
                <a:cs typeface="Times New Roman" panose="02020603050405020304" pitchFamily="18" charset="0"/>
              </a:rPr>
              <a:t>thở</a:t>
            </a:r>
            <a:r>
              <a:rPr lang="en-US" b="0" dirty="0">
                <a:latin typeface="Times New Roman" panose="02020603050405020304" pitchFamily="18" charset="0"/>
                <a:cs typeface="Times New Roman" panose="02020603050405020304" pitchFamily="18" charset="0"/>
              </a:rPr>
              <a:t> oxy qua mask, oxy </a:t>
            </a:r>
            <a:r>
              <a:rPr lang="en-US" b="0" dirty="0" err="1">
                <a:latin typeface="Times New Roman" panose="02020603050405020304" pitchFamily="18" charset="0"/>
                <a:cs typeface="Times New Roman" panose="02020603050405020304" pitchFamily="18" charset="0"/>
              </a:rPr>
              <a:t>gọng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kính</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thở</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máy</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không</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xâm</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nhập</a:t>
            </a:r>
            <a:r>
              <a:rPr lang="en-US" b="0" dirty="0">
                <a:latin typeface="Times New Roman" panose="02020603050405020304" pitchFamily="18" charset="0"/>
                <a:cs typeface="Times New Roman" panose="02020603050405020304" pitchFamily="18" charset="0"/>
              </a:rPr>
              <a:t> (</a:t>
            </a:r>
            <a:r>
              <a:rPr lang="vi-VN" b="0" dirty="0">
                <a:latin typeface="Times New Roman" panose="02020603050405020304" pitchFamily="18" charset="0"/>
                <a:cs typeface="Times New Roman" panose="02020603050405020304" pitchFamily="18" charset="0"/>
              </a:rPr>
              <a:t>oxy dòng cao HFNO, CPAP, BiPAP)</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xâm</a:t>
            </a:r>
            <a:r>
              <a:rPr lang="en-US" b="0" dirty="0">
                <a:latin typeface="Times New Roman" panose="02020603050405020304" pitchFamily="18" charset="0"/>
                <a:cs typeface="Times New Roman" panose="02020603050405020304" pitchFamily="18" charset="0"/>
              </a:rPr>
              <a:t> </a:t>
            </a:r>
            <a:r>
              <a:rPr lang="en-US" b="0" dirty="0" err="1">
                <a:latin typeface="Times New Roman" panose="02020603050405020304" pitchFamily="18" charset="0"/>
                <a:cs typeface="Times New Roman" panose="02020603050405020304" pitchFamily="18" charset="0"/>
              </a:rPr>
              <a:t>nhập</a:t>
            </a:r>
            <a:r>
              <a:rPr lang="en-US" b="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92477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p:spPr>
        <p:txBody>
          <a:bodyPr>
            <a:normAutofit/>
          </a:bodyPr>
          <a:lstStyle/>
          <a:p>
            <a:r>
              <a:rPr lang="en-US" sz="3600" b="1" dirty="0">
                <a:solidFill>
                  <a:srgbClr val="FF0000"/>
                </a:solidFill>
              </a:rPr>
              <a:t>I. </a:t>
            </a:r>
            <a:r>
              <a:rPr lang="en-US" sz="3600" b="1" dirty="0" err="1">
                <a:solidFill>
                  <a:srgbClr val="FF0000"/>
                </a:solidFill>
              </a:rPr>
              <a:t>Vai</a:t>
            </a:r>
            <a:r>
              <a:rPr lang="en-US" sz="3600" b="1" dirty="0">
                <a:solidFill>
                  <a:srgbClr val="FF0000"/>
                </a:solidFill>
              </a:rPr>
              <a:t> </a:t>
            </a:r>
            <a:r>
              <a:rPr lang="en-US" sz="3600" b="1" dirty="0" err="1">
                <a:solidFill>
                  <a:srgbClr val="FF0000"/>
                </a:solidFill>
              </a:rPr>
              <a:t>trò</a:t>
            </a:r>
            <a:r>
              <a:rPr lang="en-US" sz="3600" b="1" dirty="0">
                <a:solidFill>
                  <a:srgbClr val="FF0000"/>
                </a:solidFill>
              </a:rPr>
              <a:t> </a:t>
            </a:r>
            <a:r>
              <a:rPr lang="en-US" sz="3600" b="1" dirty="0" err="1">
                <a:solidFill>
                  <a:srgbClr val="FF0000"/>
                </a:solidFill>
              </a:rPr>
              <a:t>của</a:t>
            </a:r>
            <a:r>
              <a:rPr lang="en-US" sz="3600" b="1" dirty="0">
                <a:solidFill>
                  <a:srgbClr val="FF0000"/>
                </a:solidFill>
              </a:rPr>
              <a:t> Oxy y </a:t>
            </a:r>
            <a:r>
              <a:rPr lang="en-US" sz="3600" b="1" dirty="0" err="1">
                <a:solidFill>
                  <a:srgbClr val="FF0000"/>
                </a:solidFill>
              </a:rPr>
              <a:t>tế</a:t>
            </a:r>
            <a:endParaRPr lang="vi-VN" sz="3600" dirty="0">
              <a:latin typeface="+mn-lt"/>
            </a:endParaRPr>
          </a:p>
        </p:txBody>
      </p:sp>
      <p:sp>
        <p:nvSpPr>
          <p:cNvPr id="3" name="Text Placeholder 2"/>
          <p:cNvSpPr>
            <a:spLocks noGrp="1"/>
          </p:cNvSpPr>
          <p:nvPr>
            <p:ph type="body" idx="1"/>
          </p:nvPr>
        </p:nvSpPr>
        <p:spPr>
          <a:xfrm>
            <a:off x="4742438" y="1158654"/>
            <a:ext cx="4040188" cy="648072"/>
          </a:xfrm>
        </p:spPr>
        <p:txBody>
          <a:bodyPr/>
          <a:lstStyle/>
          <a:p>
            <a:r>
              <a:rPr lang="vi-VN" dirty="0"/>
              <a:t>Thở máy không xâm nhập </a:t>
            </a:r>
          </a:p>
        </p:txBody>
      </p:sp>
      <p:sp>
        <p:nvSpPr>
          <p:cNvPr id="5" name="Text Placeholder 4"/>
          <p:cNvSpPr>
            <a:spLocks noGrp="1"/>
          </p:cNvSpPr>
          <p:nvPr>
            <p:ph type="body" sz="quarter" idx="3"/>
          </p:nvPr>
        </p:nvSpPr>
        <p:spPr>
          <a:xfrm>
            <a:off x="687963" y="1302670"/>
            <a:ext cx="4041775" cy="504056"/>
          </a:xfrm>
        </p:spPr>
        <p:txBody>
          <a:bodyPr/>
          <a:lstStyle/>
          <a:p>
            <a:r>
              <a:rPr lang="vi-VN" dirty="0"/>
              <a:t>Hệ thống oxy dòng cao</a:t>
            </a:r>
          </a:p>
        </p:txBody>
      </p:sp>
      <p:pic>
        <p:nvPicPr>
          <p:cNvPr id="5122" name="Picture 2" descr="C:\Users\pc\OneDrive\Máy tính\h18.bmp"/>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700663" y="1891434"/>
            <a:ext cx="3456384" cy="432048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pc\OneDrive\Máy tính\h21.bmp"/>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4888486" y="1916835"/>
            <a:ext cx="3554851" cy="4295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16780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5AEBD-2476-FA44-926E-1E54FEF028F3}"/>
              </a:ext>
            </a:extLst>
          </p:cNvPr>
          <p:cNvSpPr>
            <a:spLocks noGrp="1"/>
          </p:cNvSpPr>
          <p:nvPr>
            <p:ph type="title"/>
          </p:nvPr>
        </p:nvSpPr>
        <p:spPr/>
        <p:txBody>
          <a:bodyPr/>
          <a:lstStyle/>
          <a:p>
            <a:r>
              <a:rPr lang="en-US" b="1" dirty="0">
                <a:solidFill>
                  <a:srgbClr val="FF0000"/>
                </a:solidFill>
              </a:rPr>
              <a:t>I. </a:t>
            </a:r>
            <a:r>
              <a:rPr lang="en-US" b="1" dirty="0" err="1">
                <a:solidFill>
                  <a:srgbClr val="FF0000"/>
                </a:solidFill>
              </a:rPr>
              <a:t>Vai</a:t>
            </a:r>
            <a:r>
              <a:rPr lang="en-US" b="1" dirty="0">
                <a:solidFill>
                  <a:srgbClr val="FF0000"/>
                </a:solidFill>
              </a:rPr>
              <a:t> </a:t>
            </a:r>
            <a:r>
              <a:rPr lang="en-US" b="1" dirty="0" err="1">
                <a:solidFill>
                  <a:srgbClr val="FF0000"/>
                </a:solidFill>
              </a:rPr>
              <a:t>trò</a:t>
            </a:r>
            <a:r>
              <a:rPr lang="en-US" b="1" dirty="0">
                <a:solidFill>
                  <a:srgbClr val="FF0000"/>
                </a:solidFill>
              </a:rPr>
              <a:t> </a:t>
            </a:r>
            <a:r>
              <a:rPr lang="en-US" b="1" dirty="0" err="1">
                <a:solidFill>
                  <a:srgbClr val="FF0000"/>
                </a:solidFill>
              </a:rPr>
              <a:t>của</a:t>
            </a:r>
            <a:r>
              <a:rPr lang="en-US" b="1" dirty="0">
                <a:solidFill>
                  <a:srgbClr val="FF0000"/>
                </a:solidFill>
              </a:rPr>
              <a:t> Oxy y </a:t>
            </a:r>
            <a:r>
              <a:rPr lang="en-US" b="1" dirty="0" err="1">
                <a:solidFill>
                  <a:srgbClr val="FF0000"/>
                </a:solidFill>
              </a:rPr>
              <a:t>tế</a:t>
            </a:r>
            <a:endParaRPr lang="en-US" dirty="0"/>
          </a:p>
        </p:txBody>
      </p:sp>
      <p:sp>
        <p:nvSpPr>
          <p:cNvPr id="3" name="Text Placeholder 2">
            <a:extLst>
              <a:ext uri="{FF2B5EF4-FFF2-40B4-BE49-F238E27FC236}">
                <a16:creationId xmlns:a16="http://schemas.microsoft.com/office/drawing/2014/main" id="{2C9F0972-2DC1-FA48-813A-96C6D32744E3}"/>
              </a:ext>
            </a:extLst>
          </p:cNvPr>
          <p:cNvSpPr>
            <a:spLocks noGrp="1"/>
          </p:cNvSpPr>
          <p:nvPr>
            <p:ph type="body" idx="1"/>
          </p:nvPr>
        </p:nvSpPr>
        <p:spPr/>
        <p:txBody>
          <a:bodyPr/>
          <a:lstStyle/>
          <a:p>
            <a:endParaRPr lang="en-US"/>
          </a:p>
        </p:txBody>
      </p:sp>
      <p:pic>
        <p:nvPicPr>
          <p:cNvPr id="7" name="Content Placeholder 6">
            <a:extLst>
              <a:ext uri="{FF2B5EF4-FFF2-40B4-BE49-F238E27FC236}">
                <a16:creationId xmlns:a16="http://schemas.microsoft.com/office/drawing/2014/main" id="{9469CE1F-937A-2E48-B225-710B8A8A492F}"/>
              </a:ext>
            </a:extLst>
          </p:cNvPr>
          <p:cNvPicPr>
            <a:picLocks noGrp="1" noChangeAspect="1"/>
          </p:cNvPicPr>
          <p:nvPr>
            <p:ph sz="half" idx="2"/>
          </p:nvPr>
        </p:nvPicPr>
        <p:blipFill>
          <a:blip r:embed="rId2"/>
          <a:stretch>
            <a:fillRect/>
          </a:stretch>
        </p:blipFill>
        <p:spPr>
          <a:xfrm>
            <a:off x="457200" y="1535113"/>
            <a:ext cx="8305800" cy="5094287"/>
          </a:xfrm>
          <a:prstGeom prst="rect">
            <a:avLst/>
          </a:prstGeom>
        </p:spPr>
      </p:pic>
      <p:sp>
        <p:nvSpPr>
          <p:cNvPr id="5" name="Text Placeholder 4">
            <a:extLst>
              <a:ext uri="{FF2B5EF4-FFF2-40B4-BE49-F238E27FC236}">
                <a16:creationId xmlns:a16="http://schemas.microsoft.com/office/drawing/2014/main" id="{078A5AA9-F9D5-464E-92D6-33A1CD37FCC0}"/>
              </a:ext>
            </a:extLst>
          </p:cNvPr>
          <p:cNvSpPr>
            <a:spLocks noGrp="1"/>
          </p:cNvSpPr>
          <p:nvPr>
            <p:ph type="body" sz="quarter" idx="3"/>
          </p:nvPr>
        </p:nvSpPr>
        <p:spPr/>
        <p:txBody>
          <a:bodyPr/>
          <a:lstStyle/>
          <a:p>
            <a:endParaRPr lang="en-US"/>
          </a:p>
        </p:txBody>
      </p:sp>
      <p:sp>
        <p:nvSpPr>
          <p:cNvPr id="6" name="Content Placeholder 5">
            <a:extLst>
              <a:ext uri="{FF2B5EF4-FFF2-40B4-BE49-F238E27FC236}">
                <a16:creationId xmlns:a16="http://schemas.microsoft.com/office/drawing/2014/main" id="{39AC3B92-7C01-364F-A768-2B53F5698163}"/>
              </a:ext>
            </a:extLst>
          </p:cNvPr>
          <p:cNvSpPr>
            <a:spLocks noGrp="1"/>
          </p:cNvSpPr>
          <p:nvPr>
            <p:ph sz="quarter" idx="4"/>
          </p:nvPr>
        </p:nvSpPr>
        <p:spPr/>
        <p:txBody>
          <a:bodyPr/>
          <a:lstStyle/>
          <a:p>
            <a:endParaRPr lang="en-US" dirty="0"/>
          </a:p>
        </p:txBody>
      </p:sp>
      <p:sp>
        <p:nvSpPr>
          <p:cNvPr id="10" name="Content Placeholder 6">
            <a:extLst>
              <a:ext uri="{FF2B5EF4-FFF2-40B4-BE49-F238E27FC236}">
                <a16:creationId xmlns:a16="http://schemas.microsoft.com/office/drawing/2014/main" id="{147263AC-967A-5747-B1FE-F1437882FD6A}"/>
              </a:ext>
            </a:extLst>
          </p:cNvPr>
          <p:cNvSpPr txBox="1">
            <a:spLocks/>
          </p:cNvSpPr>
          <p:nvPr/>
        </p:nvSpPr>
        <p:spPr bwMode="auto">
          <a:xfrm>
            <a:off x="3048000" y="930139"/>
            <a:ext cx="4270375" cy="61657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tx2"/>
              </a:buClr>
              <a:buSzPct val="120000"/>
              <a:buFont typeface="Arial" charset="0"/>
              <a:buChar char="•"/>
              <a:defRPr sz="2400" kern="1200">
                <a:solidFill>
                  <a:schemeClr val="tx1"/>
                </a:solidFill>
                <a:latin typeface="Arial" pitchFamily="34" charset="0"/>
                <a:ea typeface="+mn-ea"/>
                <a:cs typeface="+mn-cs"/>
              </a:defRPr>
            </a:lvl1pPr>
            <a:lvl2pPr marL="742950" indent="-285750" algn="l" rtl="0" eaLnBrk="0" fontAlgn="base" hangingPunct="0">
              <a:spcBef>
                <a:spcPct val="20000"/>
              </a:spcBef>
              <a:spcAft>
                <a:spcPct val="0"/>
              </a:spcAft>
              <a:buClr>
                <a:schemeClr val="tx2"/>
              </a:buClr>
              <a:buFont typeface="Wingdings" pitchFamily="2" charset="2"/>
              <a:buChar char="§"/>
              <a:defRPr sz="2000" kern="1200">
                <a:solidFill>
                  <a:schemeClr val="tx1"/>
                </a:solidFill>
                <a:latin typeface="Arial" pitchFamily="34" charset="0"/>
                <a:ea typeface="+mn-ea"/>
                <a:cs typeface="+mn-cs"/>
              </a:defRPr>
            </a:lvl2pPr>
            <a:lvl3pPr marL="1143000" indent="-228600" algn="l" rtl="0" eaLnBrk="0" fontAlgn="base" hangingPunct="0">
              <a:spcBef>
                <a:spcPct val="20000"/>
              </a:spcBef>
              <a:spcAft>
                <a:spcPct val="0"/>
              </a:spcAft>
              <a:buSzPct val="120000"/>
              <a:buFont typeface="Arial" charset="0"/>
              <a:buChar char="•"/>
              <a:defRPr sz="1800" kern="1200">
                <a:solidFill>
                  <a:schemeClr val="tx1"/>
                </a:solidFill>
                <a:latin typeface="Arial" pitchFamily="34" charset="0"/>
                <a:ea typeface="+mn-ea"/>
                <a:cs typeface="+mn-cs"/>
              </a:defRPr>
            </a:lvl3pPr>
            <a:lvl4pPr marL="16002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mn-ea"/>
                <a:cs typeface="+mn-cs"/>
              </a:defRPr>
            </a:lvl4pPr>
            <a:lvl5pPr marL="2057400" indent="-228600" algn="l" rtl="0" eaLnBrk="0" fontAlgn="base" hangingPunct="0">
              <a:spcBef>
                <a:spcPct val="20000"/>
              </a:spcBef>
              <a:spcAft>
                <a:spcPct val="0"/>
              </a:spcAft>
              <a:buFont typeface="Arial" charset="0"/>
              <a:buChar char="»"/>
              <a:defRPr sz="1600" kern="1200">
                <a:solidFill>
                  <a:schemeClr val="tx1"/>
                </a:solidFill>
                <a:latin typeface="Arial" pitchFamily="34" charset="0"/>
                <a:ea typeface="+mn-ea"/>
                <a:cs typeface="+mn-cs"/>
              </a:defRPr>
            </a:lvl5pPr>
            <a:lvl6pPr marL="25146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9pPr>
          </a:lstStyle>
          <a:p>
            <a:pPr marL="0" indent="0">
              <a:buFont typeface="Arial" charset="0"/>
              <a:buNone/>
            </a:pPr>
            <a:r>
              <a:rPr lang="en-US"/>
              <a:t>Thở máy xâm nhập</a:t>
            </a:r>
            <a:endParaRPr lang="en-US" dirty="0"/>
          </a:p>
        </p:txBody>
      </p:sp>
    </p:spTree>
    <p:extLst>
      <p:ext uri="{BB962C8B-B14F-4D97-AF65-F5344CB8AC3E}">
        <p14:creationId xmlns:p14="http://schemas.microsoft.com/office/powerpoint/2010/main" val="25159996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II</a:t>
            </a:r>
            <a:r>
              <a:rPr lang="en-US" sz="4000" b="1" i="0" dirty="0">
                <a:solidFill>
                  <a:srgbClr val="FF0000"/>
                </a:solidFill>
                <a:effectLst/>
                <a:latin typeface="+mn-lt"/>
              </a:rPr>
              <a:t>. </a:t>
            </a:r>
            <a:r>
              <a:rPr lang="en-US" sz="4000" b="1" dirty="0" err="1">
                <a:solidFill>
                  <a:srgbClr val="FF0000"/>
                </a:solidFill>
                <a:latin typeface="+mn-lt"/>
              </a:rPr>
              <a:t>Văn</a:t>
            </a:r>
            <a:r>
              <a:rPr lang="en-US" sz="4000" b="1" dirty="0">
                <a:solidFill>
                  <a:srgbClr val="FF0000"/>
                </a:solidFill>
                <a:latin typeface="+mn-lt"/>
              </a:rPr>
              <a:t> </a:t>
            </a:r>
            <a:r>
              <a:rPr lang="en-US" sz="4000" b="1" dirty="0" err="1">
                <a:solidFill>
                  <a:srgbClr val="FF0000"/>
                </a:solidFill>
                <a:latin typeface="+mn-lt"/>
              </a:rPr>
              <a:t>bản</a:t>
            </a:r>
            <a:r>
              <a:rPr lang="en-US" sz="4000" b="1" dirty="0">
                <a:solidFill>
                  <a:srgbClr val="FF0000"/>
                </a:solidFill>
                <a:latin typeface="+mn-lt"/>
              </a:rPr>
              <a:t> </a:t>
            </a:r>
            <a:r>
              <a:rPr lang="en-US" sz="4000" b="1" dirty="0" err="1">
                <a:solidFill>
                  <a:srgbClr val="FF0000"/>
                </a:solidFill>
                <a:latin typeface="+mn-lt"/>
              </a:rPr>
              <a:t>chỉ</a:t>
            </a:r>
            <a:r>
              <a:rPr lang="en-US" sz="4000" b="1" dirty="0">
                <a:solidFill>
                  <a:srgbClr val="FF0000"/>
                </a:solidFill>
                <a:latin typeface="+mn-lt"/>
              </a:rPr>
              <a:t> </a:t>
            </a:r>
            <a:r>
              <a:rPr lang="en-US" sz="4000" b="1" dirty="0" err="1">
                <a:solidFill>
                  <a:srgbClr val="FF0000"/>
                </a:solidFill>
                <a:latin typeface="+mn-lt"/>
              </a:rPr>
              <a:t>đạo</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282677" y="1447800"/>
            <a:ext cx="8327923" cy="4555093"/>
          </a:xfrm>
          <a:prstGeom prst="rect">
            <a:avLst/>
          </a:prstGeom>
          <a:noFill/>
        </p:spPr>
        <p:txBody>
          <a:bodyPr wrap="square">
            <a:spAutoFit/>
          </a:bodyPr>
          <a:lstStyle/>
          <a:p>
            <a:pPr algn="just">
              <a:spcBef>
                <a:spcPts val="1200"/>
              </a:spcBef>
            </a:pPr>
            <a:r>
              <a:rPr lang="en-US" sz="2600" b="1" dirty="0">
                <a:latin typeface="+mn-lt"/>
              </a:rPr>
              <a:t>1. </a:t>
            </a:r>
            <a:r>
              <a:rPr lang="en-US" sz="2600" b="1" dirty="0" err="1">
                <a:latin typeface="+mn-lt"/>
              </a:rPr>
              <a:t>Bảo</a:t>
            </a:r>
            <a:r>
              <a:rPr lang="en-US" sz="2600" b="1" dirty="0">
                <a:latin typeface="+mn-lt"/>
              </a:rPr>
              <a:t> </a:t>
            </a:r>
            <a:r>
              <a:rPr lang="en-US" sz="2600" b="1" dirty="0" err="1">
                <a:latin typeface="+mn-lt"/>
              </a:rPr>
              <a:t>đảm</a:t>
            </a:r>
            <a:r>
              <a:rPr lang="en-US" sz="2600" b="1" dirty="0">
                <a:latin typeface="+mn-lt"/>
              </a:rPr>
              <a:t> </a:t>
            </a:r>
            <a:r>
              <a:rPr lang="en-US" sz="2600" b="1" dirty="0" err="1">
                <a:latin typeface="+mn-lt"/>
              </a:rPr>
              <a:t>sản</a:t>
            </a:r>
            <a:r>
              <a:rPr lang="en-US" sz="2600" b="1" dirty="0">
                <a:latin typeface="+mn-lt"/>
              </a:rPr>
              <a:t> </a:t>
            </a:r>
            <a:r>
              <a:rPr lang="en-US" sz="2600" b="1" dirty="0" err="1">
                <a:latin typeface="+mn-lt"/>
              </a:rPr>
              <a:t>xuất</a:t>
            </a:r>
            <a:r>
              <a:rPr lang="en-US" sz="2600" b="1" dirty="0">
                <a:latin typeface="+mn-lt"/>
              </a:rPr>
              <a:t>, </a:t>
            </a:r>
            <a:r>
              <a:rPr lang="en-US" sz="2600" b="1" dirty="0" err="1">
                <a:latin typeface="+mn-lt"/>
              </a:rPr>
              <a:t>cung</a:t>
            </a:r>
            <a:r>
              <a:rPr lang="en-US" sz="2600" b="1" dirty="0">
                <a:latin typeface="+mn-lt"/>
              </a:rPr>
              <a:t> </a:t>
            </a:r>
            <a:r>
              <a:rPr lang="en-US" sz="2600" b="1" dirty="0" err="1">
                <a:latin typeface="+mn-lt"/>
              </a:rPr>
              <a:t>ứng</a:t>
            </a:r>
            <a:r>
              <a:rPr lang="en-US" sz="2600" b="1" dirty="0">
                <a:latin typeface="+mn-lt"/>
              </a:rPr>
              <a:t> Oxy y </a:t>
            </a:r>
            <a:r>
              <a:rPr lang="en-US" sz="2600" b="1" dirty="0" err="1">
                <a:latin typeface="+mn-lt"/>
              </a:rPr>
              <a:t>tế</a:t>
            </a:r>
            <a:r>
              <a:rPr lang="en-US" sz="2600" b="1" dirty="0">
                <a:latin typeface="+mn-lt"/>
              </a:rPr>
              <a:t>: </a:t>
            </a:r>
          </a:p>
          <a:p>
            <a:pPr marL="342900" indent="-342900" algn="just">
              <a:spcBef>
                <a:spcPts val="1200"/>
              </a:spcBef>
              <a:buFont typeface="Arial" panose="020B0604020202020204" pitchFamily="34" charset="0"/>
              <a:buChar char="•"/>
            </a:pPr>
            <a:r>
              <a:rPr lang="en-US" sz="2600" dirty="0">
                <a:latin typeface="+mn-lt"/>
              </a:rPr>
              <a:t>CV 5584/BYT-TB-CT </a:t>
            </a:r>
            <a:r>
              <a:rPr lang="en-US" sz="2600" dirty="0" err="1">
                <a:latin typeface="+mn-lt"/>
              </a:rPr>
              <a:t>ngày</a:t>
            </a:r>
            <a:r>
              <a:rPr lang="en-US" sz="2600" dirty="0">
                <a:latin typeface="+mn-lt"/>
              </a:rPr>
              <a:t> 13/7/2021 </a:t>
            </a:r>
            <a:r>
              <a:rPr lang="en-US" sz="2600" dirty="0" err="1">
                <a:latin typeface="+mn-lt"/>
              </a:rPr>
              <a:t>gửi</a:t>
            </a:r>
            <a:r>
              <a:rPr lang="en-US" sz="2600" dirty="0">
                <a:latin typeface="+mn-lt"/>
              </a:rPr>
              <a:t> </a:t>
            </a:r>
            <a:r>
              <a:rPr lang="en-US" sz="2600" dirty="0" err="1">
                <a:latin typeface="+mn-lt"/>
              </a:rPr>
              <a:t>doanh</a:t>
            </a:r>
            <a:r>
              <a:rPr lang="en-US" sz="2600" dirty="0">
                <a:latin typeface="+mn-lt"/>
              </a:rPr>
              <a:t> </a:t>
            </a:r>
            <a:r>
              <a:rPr lang="en-US" sz="2600" dirty="0" err="1">
                <a:latin typeface="+mn-lt"/>
              </a:rPr>
              <a:t>nghiệp</a:t>
            </a:r>
            <a:r>
              <a:rPr lang="en-US" sz="2600" dirty="0">
                <a:latin typeface="+mn-lt"/>
              </a:rPr>
              <a:t> </a:t>
            </a:r>
            <a:r>
              <a:rPr lang="en-US" sz="2600" dirty="0" err="1">
                <a:latin typeface="+mn-lt"/>
              </a:rPr>
              <a:t>sản</a:t>
            </a:r>
            <a:r>
              <a:rPr lang="en-US" sz="2600" dirty="0">
                <a:latin typeface="+mn-lt"/>
              </a:rPr>
              <a:t> </a:t>
            </a:r>
            <a:r>
              <a:rPr lang="en-US" sz="2600" dirty="0" err="1">
                <a:latin typeface="+mn-lt"/>
              </a:rPr>
              <a:t>xuất</a:t>
            </a:r>
            <a:r>
              <a:rPr lang="en-US" sz="2600" dirty="0">
                <a:latin typeface="+mn-lt"/>
              </a:rPr>
              <a:t>, </a:t>
            </a:r>
            <a:r>
              <a:rPr lang="en-US" sz="2600" dirty="0" err="1">
                <a:latin typeface="+mn-lt"/>
              </a:rPr>
              <a:t>cung</a:t>
            </a:r>
            <a:r>
              <a:rPr lang="en-US" sz="2600" dirty="0">
                <a:latin typeface="+mn-lt"/>
              </a:rPr>
              <a:t> </a:t>
            </a:r>
            <a:r>
              <a:rPr lang="en-US" sz="2600" dirty="0" err="1">
                <a:latin typeface="+mn-lt"/>
              </a:rPr>
              <a:t>cứng</a:t>
            </a:r>
            <a:r>
              <a:rPr lang="en-US" sz="2600" dirty="0">
                <a:latin typeface="+mn-lt"/>
              </a:rPr>
              <a:t> oxy: </a:t>
            </a:r>
            <a:r>
              <a:rPr lang="en-US" sz="2600" dirty="0" err="1">
                <a:latin typeface="+mn-lt"/>
              </a:rPr>
              <a:t>đề</a:t>
            </a:r>
            <a:r>
              <a:rPr lang="en-US" sz="2600" dirty="0">
                <a:latin typeface="+mn-lt"/>
              </a:rPr>
              <a:t> </a:t>
            </a:r>
            <a:r>
              <a:rPr lang="en-US" sz="2600" dirty="0" err="1">
                <a:latin typeface="+mn-lt"/>
              </a:rPr>
              <a:t>nghị</a:t>
            </a:r>
            <a:r>
              <a:rPr lang="en-US" sz="2600" dirty="0">
                <a:latin typeface="+mn-lt"/>
              </a:rPr>
              <a:t> </a:t>
            </a:r>
            <a:r>
              <a:rPr lang="en-US" sz="2600" dirty="0" err="1">
                <a:latin typeface="+mn-lt"/>
              </a:rPr>
              <a:t>phối</a:t>
            </a:r>
            <a:r>
              <a:rPr lang="en-US" sz="2600" dirty="0">
                <a:latin typeface="+mn-lt"/>
              </a:rPr>
              <a:t> </a:t>
            </a:r>
            <a:r>
              <a:rPr lang="en-US" sz="2600" dirty="0" err="1">
                <a:latin typeface="+mn-lt"/>
              </a:rPr>
              <a:t>hợp</a:t>
            </a:r>
            <a:r>
              <a:rPr lang="en-US" sz="2600" dirty="0">
                <a:latin typeface="+mn-lt"/>
              </a:rPr>
              <a:t> </a:t>
            </a:r>
            <a:r>
              <a:rPr lang="en-US" sz="2600" dirty="0" err="1">
                <a:latin typeface="+mn-lt"/>
              </a:rPr>
              <a:t>đảm</a:t>
            </a:r>
            <a:r>
              <a:rPr lang="en-US" sz="2600" dirty="0">
                <a:latin typeface="+mn-lt"/>
              </a:rPr>
              <a:t> </a:t>
            </a:r>
            <a:r>
              <a:rPr lang="en-US" sz="2600" dirty="0" err="1">
                <a:latin typeface="+mn-lt"/>
              </a:rPr>
              <a:t>bảo</a:t>
            </a:r>
            <a:r>
              <a:rPr lang="en-US" sz="2600" dirty="0">
                <a:latin typeface="+mn-lt"/>
              </a:rPr>
              <a:t> </a:t>
            </a:r>
            <a:r>
              <a:rPr lang="en-US" sz="2600" dirty="0" err="1">
                <a:latin typeface="+mn-lt"/>
              </a:rPr>
              <a:t>sản</a:t>
            </a:r>
            <a:r>
              <a:rPr lang="en-US" sz="2600" dirty="0">
                <a:latin typeface="+mn-lt"/>
              </a:rPr>
              <a:t> </a:t>
            </a:r>
            <a:r>
              <a:rPr lang="en-US" sz="2600" dirty="0" err="1">
                <a:latin typeface="+mn-lt"/>
              </a:rPr>
              <a:t>xuất</a:t>
            </a:r>
            <a:r>
              <a:rPr lang="en-US" sz="2600" dirty="0">
                <a:latin typeface="+mn-lt"/>
              </a:rPr>
              <a:t>, </a:t>
            </a:r>
            <a:r>
              <a:rPr lang="en-US" sz="2600" dirty="0" err="1">
                <a:latin typeface="+mn-lt"/>
              </a:rPr>
              <a:t>cung</a:t>
            </a:r>
            <a:r>
              <a:rPr lang="en-US" sz="2600" dirty="0">
                <a:latin typeface="+mn-lt"/>
              </a:rPr>
              <a:t> </a:t>
            </a:r>
            <a:r>
              <a:rPr lang="en-US" sz="2600" dirty="0" err="1">
                <a:latin typeface="+mn-lt"/>
              </a:rPr>
              <a:t>ứng</a:t>
            </a:r>
            <a:r>
              <a:rPr lang="en-US" sz="2600" dirty="0">
                <a:latin typeface="+mn-lt"/>
              </a:rPr>
              <a:t> Oxy y </a:t>
            </a:r>
            <a:r>
              <a:rPr lang="en-US" sz="2600" dirty="0" err="1">
                <a:latin typeface="+mn-lt"/>
              </a:rPr>
              <a:t>tế</a:t>
            </a:r>
            <a:r>
              <a:rPr lang="en-US" sz="2600" dirty="0">
                <a:latin typeface="+mn-lt"/>
              </a:rPr>
              <a:t> </a:t>
            </a:r>
            <a:r>
              <a:rPr lang="en-US" sz="2600" dirty="0" err="1">
                <a:latin typeface="+mn-lt"/>
              </a:rPr>
              <a:t>phục</a:t>
            </a:r>
            <a:r>
              <a:rPr lang="en-US" sz="2600" dirty="0">
                <a:latin typeface="+mn-lt"/>
              </a:rPr>
              <a:t> </a:t>
            </a:r>
            <a:r>
              <a:rPr lang="en-US" sz="2600" dirty="0" err="1">
                <a:latin typeface="+mn-lt"/>
              </a:rPr>
              <a:t>vụ</a:t>
            </a:r>
            <a:r>
              <a:rPr lang="en-US" sz="2600" dirty="0">
                <a:latin typeface="+mn-lt"/>
              </a:rPr>
              <a:t> PCD COVID-19.</a:t>
            </a:r>
          </a:p>
          <a:p>
            <a:pPr marL="342900" indent="-342900" algn="just">
              <a:spcBef>
                <a:spcPts val="1200"/>
              </a:spcBef>
              <a:buFont typeface="Arial" panose="020B0604020202020204" pitchFamily="34" charset="0"/>
              <a:buChar char="•"/>
            </a:pPr>
            <a:r>
              <a:rPr lang="en-US" sz="2600" dirty="0">
                <a:latin typeface="+mn-lt"/>
                <a:cs typeface="Calibri" panose="020F0502020204030204" pitchFamily="34" charset="0"/>
              </a:rPr>
              <a:t>CV 5820/BYT-TB-CT </a:t>
            </a:r>
            <a:r>
              <a:rPr lang="en-US" sz="2600" dirty="0" err="1">
                <a:latin typeface="+mn-lt"/>
                <a:cs typeface="Calibri" panose="020F0502020204030204" pitchFamily="34" charset="0"/>
              </a:rPr>
              <a:t>ngày</a:t>
            </a:r>
            <a:r>
              <a:rPr lang="en-US" sz="2600" dirty="0">
                <a:latin typeface="+mn-lt"/>
                <a:cs typeface="Calibri" panose="020F0502020204030204" pitchFamily="34" charset="0"/>
              </a:rPr>
              <a:t> 20/7/2021 </a:t>
            </a:r>
            <a:r>
              <a:rPr lang="en-US" sz="2600" dirty="0" err="1">
                <a:latin typeface="+mn-lt"/>
                <a:cs typeface="Calibri" panose="020F0502020204030204" pitchFamily="34" charset="0"/>
              </a:rPr>
              <a:t>gửi</a:t>
            </a:r>
            <a:r>
              <a:rPr lang="en-US" sz="2600" dirty="0">
                <a:latin typeface="+mn-lt"/>
                <a:cs typeface="Calibri" panose="020F0502020204030204" pitchFamily="34" charset="0"/>
              </a:rPr>
              <a:t> </a:t>
            </a:r>
            <a:r>
              <a:rPr lang="en-US" sz="2600" dirty="0" err="1"/>
              <a:t>doanh</a:t>
            </a:r>
            <a:r>
              <a:rPr lang="en-US" sz="2600" dirty="0"/>
              <a:t> </a:t>
            </a:r>
            <a:r>
              <a:rPr lang="en-US" sz="2600" dirty="0" err="1"/>
              <a:t>nghiệp</a:t>
            </a:r>
            <a:r>
              <a:rPr lang="en-US" sz="2600" dirty="0"/>
              <a:t> </a:t>
            </a:r>
            <a:r>
              <a:rPr lang="en-US" sz="2600" dirty="0" err="1"/>
              <a:t>sản</a:t>
            </a:r>
            <a:r>
              <a:rPr lang="en-US" sz="2600" dirty="0"/>
              <a:t> </a:t>
            </a:r>
            <a:r>
              <a:rPr lang="en-US" sz="2600" dirty="0" err="1"/>
              <a:t>xuất</a:t>
            </a:r>
            <a:r>
              <a:rPr lang="en-US" sz="2600" dirty="0"/>
              <a:t>, </a:t>
            </a:r>
            <a:r>
              <a:rPr lang="en-US" sz="2600" dirty="0" err="1"/>
              <a:t>cung</a:t>
            </a:r>
            <a:r>
              <a:rPr lang="en-US" sz="2600" dirty="0"/>
              <a:t> </a:t>
            </a:r>
            <a:r>
              <a:rPr lang="en-US" sz="2600" dirty="0" err="1"/>
              <a:t>cứng</a:t>
            </a:r>
            <a:r>
              <a:rPr lang="en-US" sz="2600" dirty="0"/>
              <a:t> oxy </a:t>
            </a:r>
            <a:r>
              <a:rPr lang="en-US" sz="2600" dirty="0">
                <a:latin typeface="+mn-lt"/>
                <a:cs typeface="Calibri" panose="020F0502020204030204" pitchFamily="34" charset="0"/>
              </a:rPr>
              <a:t>: </a:t>
            </a:r>
            <a:r>
              <a:rPr lang="en-US" sz="2600" dirty="0" err="1">
                <a:latin typeface="+mn-lt"/>
                <a:cs typeface="Calibri" panose="020F0502020204030204" pitchFamily="34" charset="0"/>
              </a:rPr>
              <a:t>đôn</a:t>
            </a:r>
            <a:r>
              <a:rPr lang="en-US" sz="2600" dirty="0">
                <a:latin typeface="+mn-lt"/>
                <a:cs typeface="Calibri" panose="020F0502020204030204" pitchFamily="34" charset="0"/>
              </a:rPr>
              <a:t> </a:t>
            </a:r>
            <a:r>
              <a:rPr lang="vi-VN" sz="2600" dirty="0">
                <a:latin typeface="+mn-lt"/>
                <a:cs typeface="Calibri" panose="020F0502020204030204" pitchFamily="34" charset="0"/>
              </a:rPr>
              <a:t>đốc tăng cường sản xuất,</a:t>
            </a:r>
            <a:r>
              <a:rPr lang="en-US" sz="2600" dirty="0">
                <a:latin typeface="+mn-lt"/>
                <a:cs typeface="Calibri" panose="020F0502020204030204" pitchFamily="34" charset="0"/>
              </a:rPr>
              <a:t> </a:t>
            </a:r>
            <a:r>
              <a:rPr lang="vi-VN" sz="2600" dirty="0">
                <a:latin typeface="+mn-lt"/>
                <a:cs typeface="Calibri" panose="020F0502020204030204" pitchFamily="34" charset="0"/>
              </a:rPr>
              <a:t>cung ứng Oxy y tế phục vụ PCD COVID-19;</a:t>
            </a:r>
          </a:p>
          <a:p>
            <a:pPr marL="342900" indent="-342900" algn="just">
              <a:spcBef>
                <a:spcPts val="1200"/>
              </a:spcBef>
              <a:buFont typeface="Arial" panose="020B0604020202020204" pitchFamily="34" charset="0"/>
              <a:buChar char="•"/>
            </a:pPr>
            <a:r>
              <a:rPr lang="en-US" sz="2600" dirty="0">
                <a:latin typeface="+mn-lt"/>
                <a:cs typeface="Calibri" panose="020F0502020204030204" pitchFamily="34" charset="0"/>
              </a:rPr>
              <a:t>CV 6976/BYT-TB-CT </a:t>
            </a:r>
            <a:r>
              <a:rPr lang="en-US" sz="2600" dirty="0" err="1">
                <a:latin typeface="+mn-lt"/>
                <a:cs typeface="Calibri" panose="020F0502020204030204" pitchFamily="34" charset="0"/>
              </a:rPr>
              <a:t>ngày</a:t>
            </a:r>
            <a:r>
              <a:rPr lang="en-US" sz="2600" dirty="0">
                <a:latin typeface="+mn-lt"/>
                <a:cs typeface="Calibri" panose="020F0502020204030204" pitchFamily="34" charset="0"/>
              </a:rPr>
              <a:t> 24/8/2021 </a:t>
            </a:r>
            <a:r>
              <a:rPr lang="en-US" sz="2600" dirty="0" err="1">
                <a:latin typeface="+mn-lt"/>
                <a:cs typeface="Calibri" panose="020F0502020204030204" pitchFamily="34" charset="0"/>
              </a:rPr>
              <a:t>gửi</a:t>
            </a:r>
            <a:r>
              <a:rPr lang="en-US" sz="2600" dirty="0">
                <a:latin typeface="+mn-lt"/>
                <a:cs typeface="Calibri" panose="020F0502020204030204" pitchFamily="34" charset="0"/>
              </a:rPr>
              <a:t> UBND </a:t>
            </a:r>
            <a:r>
              <a:rPr lang="en-US" sz="2600" dirty="0" err="1">
                <a:latin typeface="+mn-lt"/>
                <a:cs typeface="Calibri" panose="020F0502020204030204" pitchFamily="34" charset="0"/>
              </a:rPr>
              <a:t>các</a:t>
            </a:r>
            <a:r>
              <a:rPr lang="en-US" sz="2600" dirty="0">
                <a:latin typeface="+mn-lt"/>
                <a:cs typeface="Calibri" panose="020F0502020204030204" pitchFamily="34" charset="0"/>
              </a:rPr>
              <a:t> </a:t>
            </a:r>
            <a:r>
              <a:rPr lang="en-US" sz="2600" dirty="0" err="1">
                <a:latin typeface="+mn-lt"/>
                <a:cs typeface="Calibri" panose="020F0502020204030204" pitchFamily="34" charset="0"/>
              </a:rPr>
              <a:t>tỉnh</a:t>
            </a:r>
            <a:r>
              <a:rPr lang="en-US" sz="2600" dirty="0">
                <a:latin typeface="+mn-lt"/>
                <a:cs typeface="Calibri" panose="020F0502020204030204" pitchFamily="34" charset="0"/>
              </a:rPr>
              <a:t>, TP: </a:t>
            </a:r>
            <a:r>
              <a:rPr lang="en-US" sz="2600" dirty="0" err="1">
                <a:latin typeface="+mn-lt"/>
                <a:cs typeface="Calibri" panose="020F0502020204030204" pitchFamily="34" charset="0"/>
              </a:rPr>
              <a:t>đảm</a:t>
            </a:r>
            <a:r>
              <a:rPr lang="en-US" sz="2600" dirty="0">
                <a:latin typeface="+mn-lt"/>
                <a:cs typeface="Calibri" panose="020F0502020204030204" pitchFamily="34" charset="0"/>
              </a:rPr>
              <a:t> </a:t>
            </a:r>
            <a:r>
              <a:rPr lang="en-US" sz="2600" dirty="0" err="1">
                <a:latin typeface="+mn-lt"/>
                <a:cs typeface="Calibri" panose="020F0502020204030204" pitchFamily="34" charset="0"/>
              </a:rPr>
              <a:t>bảo</a:t>
            </a:r>
            <a:r>
              <a:rPr lang="en-US" sz="2600" dirty="0">
                <a:latin typeface="+mn-lt"/>
                <a:cs typeface="Calibri" panose="020F0502020204030204" pitchFamily="34" charset="0"/>
              </a:rPr>
              <a:t> Oxy y </a:t>
            </a:r>
            <a:r>
              <a:rPr lang="en-US" sz="2600" dirty="0" err="1">
                <a:latin typeface="+mn-lt"/>
                <a:cs typeface="Calibri" panose="020F0502020204030204" pitchFamily="34" charset="0"/>
              </a:rPr>
              <a:t>tế</a:t>
            </a:r>
            <a:r>
              <a:rPr lang="en-US" sz="2600" dirty="0">
                <a:latin typeface="+mn-lt"/>
                <a:cs typeface="Calibri" panose="020F0502020204030204" pitchFamily="34" charset="0"/>
              </a:rPr>
              <a:t> </a:t>
            </a:r>
            <a:r>
              <a:rPr lang="en-US" sz="2600" dirty="0" err="1">
                <a:latin typeface="+mn-lt"/>
                <a:cs typeface="Calibri" panose="020F0502020204030204" pitchFamily="34" charset="0"/>
              </a:rPr>
              <a:t>cho</a:t>
            </a:r>
            <a:r>
              <a:rPr lang="en-US" sz="2600" dirty="0">
                <a:latin typeface="+mn-lt"/>
                <a:cs typeface="Calibri" panose="020F0502020204030204" pitchFamily="34" charset="0"/>
              </a:rPr>
              <a:t> </a:t>
            </a:r>
            <a:r>
              <a:rPr lang="en-US" sz="2600" dirty="0" err="1">
                <a:latin typeface="+mn-lt"/>
                <a:cs typeface="Calibri" panose="020F0502020204030204" pitchFamily="34" charset="0"/>
              </a:rPr>
              <a:t>công</a:t>
            </a:r>
            <a:r>
              <a:rPr lang="en-US" sz="2600" dirty="0">
                <a:latin typeface="+mn-lt"/>
                <a:cs typeface="Calibri" panose="020F0502020204030204" pitchFamily="34" charset="0"/>
              </a:rPr>
              <a:t> </a:t>
            </a:r>
            <a:r>
              <a:rPr lang="en-US" sz="2600" dirty="0" err="1">
                <a:latin typeface="+mn-lt"/>
                <a:cs typeface="Calibri" panose="020F0502020204030204" pitchFamily="34" charset="0"/>
              </a:rPr>
              <a:t>tác</a:t>
            </a:r>
            <a:r>
              <a:rPr lang="en-US" sz="2600" dirty="0">
                <a:latin typeface="+mn-lt"/>
                <a:cs typeface="Calibri" panose="020F0502020204030204" pitchFamily="34" charset="0"/>
              </a:rPr>
              <a:t> </a:t>
            </a:r>
            <a:r>
              <a:rPr lang="en-US" sz="2600" dirty="0" err="1">
                <a:latin typeface="+mn-lt"/>
                <a:cs typeface="Calibri" panose="020F0502020204030204" pitchFamily="34" charset="0"/>
              </a:rPr>
              <a:t>cấp</a:t>
            </a:r>
            <a:r>
              <a:rPr lang="en-US" sz="2600" dirty="0">
                <a:latin typeface="+mn-lt"/>
                <a:cs typeface="Calibri" panose="020F0502020204030204" pitchFamily="34" charset="0"/>
              </a:rPr>
              <a:t> </a:t>
            </a:r>
            <a:r>
              <a:rPr lang="en-US" sz="2600" dirty="0" err="1">
                <a:latin typeface="+mn-lt"/>
                <a:cs typeface="Calibri" panose="020F0502020204030204" pitchFamily="34" charset="0"/>
              </a:rPr>
              <a:t>cứu</a:t>
            </a:r>
            <a:r>
              <a:rPr lang="en-US" sz="2600" dirty="0">
                <a:latin typeface="+mn-lt"/>
                <a:cs typeface="Calibri" panose="020F0502020204030204" pitchFamily="34" charset="0"/>
              </a:rPr>
              <a:t>, </a:t>
            </a:r>
            <a:r>
              <a:rPr lang="en-US" sz="2600" dirty="0" err="1">
                <a:latin typeface="+mn-lt"/>
                <a:cs typeface="Calibri" panose="020F0502020204030204" pitchFamily="34" charset="0"/>
              </a:rPr>
              <a:t>điều</a:t>
            </a:r>
            <a:r>
              <a:rPr lang="en-US" sz="2600" dirty="0">
                <a:latin typeface="+mn-lt"/>
                <a:cs typeface="Calibri" panose="020F0502020204030204" pitchFamily="34" charset="0"/>
              </a:rPr>
              <a:t> </a:t>
            </a:r>
            <a:r>
              <a:rPr lang="en-US" sz="2600" dirty="0" err="1">
                <a:latin typeface="+mn-lt"/>
                <a:cs typeface="Calibri" panose="020F0502020204030204" pitchFamily="34" charset="0"/>
              </a:rPr>
              <a:t>trị</a:t>
            </a:r>
            <a:r>
              <a:rPr lang="en-US" sz="2600" dirty="0">
                <a:latin typeface="+mn-lt"/>
                <a:cs typeface="Calibri" panose="020F0502020204030204" pitchFamily="34" charset="0"/>
              </a:rPr>
              <a:t> COVID-19.</a:t>
            </a:r>
            <a:endParaRPr lang="vi-VN" sz="2600" dirty="0">
              <a:latin typeface="+mn-lt"/>
              <a:cs typeface="Calibri" panose="020F050202020403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8</a:t>
            </a:fld>
            <a:endParaRPr lang="en-US" dirty="0"/>
          </a:p>
        </p:txBody>
      </p:sp>
    </p:spTree>
    <p:extLst>
      <p:ext uri="{BB962C8B-B14F-4D97-AF65-F5344CB8AC3E}">
        <p14:creationId xmlns:p14="http://schemas.microsoft.com/office/powerpoint/2010/main" val="3955099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II</a:t>
            </a:r>
            <a:r>
              <a:rPr lang="en-US" sz="4000" b="1" i="0" dirty="0">
                <a:solidFill>
                  <a:srgbClr val="FF0000"/>
                </a:solidFill>
                <a:effectLst/>
                <a:latin typeface="+mn-lt"/>
              </a:rPr>
              <a:t>. </a:t>
            </a:r>
            <a:r>
              <a:rPr lang="en-US" sz="4000" b="1" dirty="0" err="1">
                <a:solidFill>
                  <a:srgbClr val="FF0000"/>
                </a:solidFill>
                <a:latin typeface="+mn-lt"/>
              </a:rPr>
              <a:t>Văn</a:t>
            </a:r>
            <a:r>
              <a:rPr lang="en-US" sz="4000" b="1" dirty="0">
                <a:solidFill>
                  <a:srgbClr val="FF0000"/>
                </a:solidFill>
                <a:latin typeface="+mn-lt"/>
              </a:rPr>
              <a:t> </a:t>
            </a:r>
            <a:r>
              <a:rPr lang="en-US" sz="4000" b="1" dirty="0" err="1">
                <a:solidFill>
                  <a:srgbClr val="FF0000"/>
                </a:solidFill>
                <a:latin typeface="+mn-lt"/>
              </a:rPr>
              <a:t>bản</a:t>
            </a:r>
            <a:r>
              <a:rPr lang="en-US" sz="4000" b="1" dirty="0">
                <a:solidFill>
                  <a:srgbClr val="FF0000"/>
                </a:solidFill>
                <a:latin typeface="+mn-lt"/>
              </a:rPr>
              <a:t> </a:t>
            </a:r>
            <a:r>
              <a:rPr lang="en-US" sz="4000" b="1" dirty="0" err="1">
                <a:solidFill>
                  <a:srgbClr val="FF0000"/>
                </a:solidFill>
                <a:latin typeface="+mn-lt"/>
              </a:rPr>
              <a:t>chỉ</a:t>
            </a:r>
            <a:r>
              <a:rPr lang="en-US" sz="4000" b="1" dirty="0">
                <a:solidFill>
                  <a:srgbClr val="FF0000"/>
                </a:solidFill>
                <a:latin typeface="+mn-lt"/>
              </a:rPr>
              <a:t> </a:t>
            </a:r>
            <a:r>
              <a:rPr lang="en-US" sz="4000" b="1" dirty="0" err="1">
                <a:solidFill>
                  <a:srgbClr val="FF0000"/>
                </a:solidFill>
                <a:latin typeface="+mn-lt"/>
              </a:rPr>
              <a:t>đạo</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152400" y="1100667"/>
            <a:ext cx="8327923" cy="4555093"/>
          </a:xfrm>
          <a:prstGeom prst="rect">
            <a:avLst/>
          </a:prstGeom>
          <a:noFill/>
        </p:spPr>
        <p:txBody>
          <a:bodyPr wrap="square">
            <a:spAutoFit/>
          </a:bodyPr>
          <a:lstStyle/>
          <a:p>
            <a:pPr algn="just">
              <a:spcBef>
                <a:spcPts val="1200"/>
              </a:spcBef>
            </a:pPr>
            <a:r>
              <a:rPr lang="vi-VN" sz="2600" b="1" dirty="0">
                <a:latin typeface="Calibri" panose="020F0502020204030204" pitchFamily="34" charset="0"/>
                <a:cs typeface="Calibri" panose="020F0502020204030204" pitchFamily="34" charset="0"/>
              </a:rPr>
              <a:t>2. Bảo đảm hạ tầng kỹ thuật oxy y tế tại cơ sở KCB</a:t>
            </a:r>
            <a:endParaRPr lang="en-US" sz="2600" b="1" dirty="0">
              <a:latin typeface="Calibri" panose="020F0502020204030204" pitchFamily="34" charset="0"/>
              <a:cs typeface="Calibri" panose="020F0502020204030204" pitchFamily="34" charset="0"/>
            </a:endParaRPr>
          </a:p>
          <a:p>
            <a:pPr marL="342900" indent="-342900" algn="just">
              <a:spcBef>
                <a:spcPts val="1200"/>
              </a:spcBef>
              <a:buFont typeface="Arial" panose="020B0604020202020204" pitchFamily="34" charset="0"/>
              <a:buChar char="•"/>
            </a:pPr>
            <a:r>
              <a:rPr lang="en-US" sz="2600" dirty="0">
                <a:latin typeface="Calibri" panose="020F0502020204030204" pitchFamily="34" charset="0"/>
                <a:cs typeface="Calibri" panose="020F0502020204030204" pitchFamily="34" charset="0"/>
              </a:rPr>
              <a:t>CV 5821/BYT-TB-CT </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20/7/2021 </a:t>
            </a:r>
            <a:r>
              <a:rPr lang="en-US" sz="2600" dirty="0" err="1">
                <a:latin typeface="Calibri" panose="020F0502020204030204" pitchFamily="34" charset="0"/>
                <a:cs typeface="Calibri" panose="020F0502020204030204" pitchFamily="34" charset="0"/>
              </a:rPr>
              <a:t>gửi</a:t>
            </a:r>
            <a:r>
              <a:rPr lang="en-US" sz="2600" dirty="0">
                <a:latin typeface="Calibri" panose="020F0502020204030204" pitchFamily="34" charset="0"/>
                <a:cs typeface="Calibri" panose="020F0502020204030204" pitchFamily="34" charset="0"/>
              </a:rPr>
              <a:t> BV, </a:t>
            </a:r>
            <a:r>
              <a:rPr lang="en-US" sz="2600" dirty="0" err="1">
                <a:latin typeface="Calibri" panose="020F0502020204030204" pitchFamily="34" charset="0"/>
                <a:cs typeface="Calibri" panose="020F0502020204030204" pitchFamily="34" charset="0"/>
              </a:rPr>
              <a:t>viện</a:t>
            </a:r>
            <a:r>
              <a:rPr lang="en-US" sz="2600" dirty="0">
                <a:latin typeface="Calibri" panose="020F0502020204030204" pitchFamily="34" charset="0"/>
                <a:cs typeface="Calibri" panose="020F0502020204030204" pitchFamily="34" charset="0"/>
              </a:rPr>
              <a:t> TW, SYT, Y </a:t>
            </a:r>
            <a:r>
              <a:rPr lang="en-US" sz="2600" dirty="0" err="1">
                <a:latin typeface="Calibri" panose="020F0502020204030204" pitchFamily="34" charset="0"/>
                <a:cs typeface="Calibri" panose="020F0502020204030204" pitchFamily="34" charset="0"/>
              </a:rPr>
              <a:t>tế</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các</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ngành</a:t>
            </a:r>
            <a:r>
              <a:rPr lang="en-US" sz="2600" dirty="0">
                <a:latin typeface="Calibri" panose="020F0502020204030204" pitchFamily="34" charset="0"/>
                <a:cs typeface="Calibri" panose="020F0502020204030204" pitchFamily="34" charset="0"/>
              </a:rPr>
              <a:t>: </a:t>
            </a:r>
            <a:r>
              <a:rPr lang="vi-VN" sz="2600" dirty="0">
                <a:latin typeface="Calibri" panose="020F0502020204030204" pitchFamily="34" charset="0"/>
                <a:cs typeface="Calibri" panose="020F0502020204030204" pitchFamily="34" charset="0"/>
              </a:rPr>
              <a:t>rà soát, có phương án đảm bảo</a:t>
            </a:r>
            <a:r>
              <a:rPr lang="en-US" sz="2600" dirty="0">
                <a:latin typeface="Calibri" panose="020F0502020204030204" pitchFamily="34" charset="0"/>
                <a:cs typeface="Calibri" panose="020F0502020204030204" pitchFamily="34" charset="0"/>
              </a:rPr>
              <a:t> </a:t>
            </a:r>
            <a:r>
              <a:rPr lang="vi-VN" sz="2600" dirty="0">
                <a:latin typeface="Calibri" panose="020F0502020204030204" pitchFamily="34" charset="0"/>
                <a:cs typeface="Calibri" panose="020F0502020204030204" pitchFamily="34" charset="0"/>
              </a:rPr>
              <a:t>nguồn cung ứng và sử dụng Oxy y tế</a:t>
            </a:r>
            <a:r>
              <a:rPr lang="en-US" sz="2600" dirty="0">
                <a:latin typeface="Calibri" panose="020F0502020204030204" pitchFamily="34" charset="0"/>
                <a:cs typeface="Calibri" panose="020F0502020204030204" pitchFamily="34" charset="0"/>
              </a:rPr>
              <a:t> </a:t>
            </a:r>
            <a:r>
              <a:rPr lang="vi-VN" sz="2600" dirty="0">
                <a:latin typeface="Calibri" panose="020F0502020204030204" pitchFamily="34" charset="0"/>
                <a:cs typeface="Calibri" panose="020F0502020204030204" pitchFamily="34" charset="0"/>
              </a:rPr>
              <a:t>cho công tác PCD COVID-19;</a:t>
            </a:r>
          </a:p>
          <a:p>
            <a:pPr marL="342900" indent="-342900" algn="just">
              <a:spcBef>
                <a:spcPts val="1200"/>
              </a:spcBef>
              <a:buFont typeface="Arial" panose="020B0604020202020204" pitchFamily="34" charset="0"/>
              <a:buChar char="•"/>
            </a:pPr>
            <a:r>
              <a:rPr lang="en-US" sz="2600" dirty="0">
                <a:latin typeface="Calibri" panose="020F0502020204030204" pitchFamily="34" charset="0"/>
                <a:cs typeface="Calibri" panose="020F0502020204030204" pitchFamily="34" charset="0"/>
              </a:rPr>
              <a:t>CV 6976/BYT-TB-CT </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24/8/2021 </a:t>
            </a:r>
            <a:r>
              <a:rPr lang="en-US" sz="2600" dirty="0" err="1">
                <a:latin typeface="Calibri" panose="020F0502020204030204" pitchFamily="34" charset="0"/>
                <a:cs typeface="Calibri" panose="020F0502020204030204" pitchFamily="34" charset="0"/>
              </a:rPr>
              <a:t>gửi</a:t>
            </a:r>
            <a:r>
              <a:rPr lang="en-US" sz="2600" dirty="0">
                <a:latin typeface="Calibri" panose="020F0502020204030204" pitchFamily="34" charset="0"/>
                <a:cs typeface="Calibri" panose="020F0502020204030204" pitchFamily="34" charset="0"/>
              </a:rPr>
              <a:t> UBND </a:t>
            </a:r>
            <a:r>
              <a:rPr lang="en-US" sz="2600" dirty="0" err="1">
                <a:latin typeface="Calibri" panose="020F0502020204030204" pitchFamily="34" charset="0"/>
                <a:cs typeface="Calibri" panose="020F0502020204030204" pitchFamily="34" charset="0"/>
              </a:rPr>
              <a:t>các</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tỉnh</a:t>
            </a:r>
            <a:r>
              <a:rPr lang="en-US" sz="2600" dirty="0">
                <a:latin typeface="Calibri" panose="020F0502020204030204" pitchFamily="34" charset="0"/>
                <a:cs typeface="Calibri" panose="020F0502020204030204" pitchFamily="34" charset="0"/>
              </a:rPr>
              <a:t>, TP: </a:t>
            </a:r>
            <a:r>
              <a:rPr lang="en-US" sz="2600" dirty="0" err="1">
                <a:latin typeface="Calibri" panose="020F0502020204030204" pitchFamily="34" charset="0"/>
                <a:cs typeface="Calibri" panose="020F0502020204030204" pitchFamily="34" charset="0"/>
              </a:rPr>
              <a:t>đảm</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bảo</a:t>
            </a:r>
            <a:r>
              <a:rPr lang="en-US" sz="2600" dirty="0">
                <a:latin typeface="Calibri" panose="020F0502020204030204" pitchFamily="34" charset="0"/>
                <a:cs typeface="Calibri" panose="020F0502020204030204" pitchFamily="34" charset="0"/>
              </a:rPr>
              <a:t> Oxy y </a:t>
            </a:r>
            <a:r>
              <a:rPr lang="en-US" sz="2600" dirty="0" err="1">
                <a:latin typeface="Calibri" panose="020F0502020204030204" pitchFamily="34" charset="0"/>
                <a:cs typeface="Calibri" panose="020F0502020204030204" pitchFamily="34" charset="0"/>
              </a:rPr>
              <a:t>tế</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cho</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công</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tác</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cấp</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cứu</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điều</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trị</a:t>
            </a:r>
            <a:r>
              <a:rPr lang="en-US" sz="2600" dirty="0">
                <a:latin typeface="Calibri" panose="020F0502020204030204" pitchFamily="34" charset="0"/>
                <a:cs typeface="Calibri" panose="020F0502020204030204" pitchFamily="34" charset="0"/>
              </a:rPr>
              <a:t> COVID-19.</a:t>
            </a:r>
          </a:p>
          <a:p>
            <a:pPr marL="342900" indent="-342900" algn="just">
              <a:spcBef>
                <a:spcPts val="1200"/>
              </a:spcBef>
              <a:buFont typeface="Arial" panose="020B0604020202020204" pitchFamily="34" charset="0"/>
              <a:buChar char="•"/>
            </a:pPr>
            <a:r>
              <a:rPr lang="vi-VN" sz="2600" dirty="0">
                <a:latin typeface="Calibri" panose="020F0502020204030204" pitchFamily="34" charset="0"/>
                <a:cs typeface="Calibri" panose="020F0502020204030204" pitchFamily="34" charset="0"/>
              </a:rPr>
              <a:t>CV 7138/BYT-TB-CT, 27/8/2021 gửi SYT các tỉnh, TP: đôn đốc đảm bảo oxy y tế cho công tác cấp cứu, điều trị NB COVID-19</a:t>
            </a: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9</a:t>
            </a:fld>
            <a:endParaRPr lang="en-US" dirty="0"/>
          </a:p>
        </p:txBody>
      </p:sp>
    </p:spTree>
    <p:extLst>
      <p:ext uri="{BB962C8B-B14F-4D97-AF65-F5344CB8AC3E}">
        <p14:creationId xmlns:p14="http://schemas.microsoft.com/office/powerpoint/2010/main" val="25454080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II</a:t>
            </a:r>
            <a:r>
              <a:rPr lang="en-US" sz="4000" b="1" i="0" dirty="0">
                <a:solidFill>
                  <a:srgbClr val="FF0000"/>
                </a:solidFill>
                <a:effectLst/>
                <a:latin typeface="+mn-lt"/>
              </a:rPr>
              <a:t>. </a:t>
            </a:r>
            <a:r>
              <a:rPr lang="en-US" sz="4000" b="1" dirty="0" err="1">
                <a:solidFill>
                  <a:srgbClr val="FF0000"/>
                </a:solidFill>
                <a:latin typeface="+mn-lt"/>
              </a:rPr>
              <a:t>Văn</a:t>
            </a:r>
            <a:r>
              <a:rPr lang="en-US" sz="4000" b="1" dirty="0">
                <a:solidFill>
                  <a:srgbClr val="FF0000"/>
                </a:solidFill>
                <a:latin typeface="+mn-lt"/>
              </a:rPr>
              <a:t> </a:t>
            </a:r>
            <a:r>
              <a:rPr lang="en-US" sz="4000" b="1" dirty="0" err="1">
                <a:solidFill>
                  <a:srgbClr val="FF0000"/>
                </a:solidFill>
                <a:latin typeface="+mn-lt"/>
              </a:rPr>
              <a:t>bản</a:t>
            </a:r>
            <a:r>
              <a:rPr lang="en-US" sz="4000" b="1" dirty="0">
                <a:solidFill>
                  <a:srgbClr val="FF0000"/>
                </a:solidFill>
                <a:latin typeface="+mn-lt"/>
              </a:rPr>
              <a:t> </a:t>
            </a:r>
            <a:r>
              <a:rPr lang="en-US" sz="4000" b="1" dirty="0" err="1">
                <a:solidFill>
                  <a:srgbClr val="FF0000"/>
                </a:solidFill>
                <a:latin typeface="+mn-lt"/>
              </a:rPr>
              <a:t>chỉ</a:t>
            </a:r>
            <a:r>
              <a:rPr lang="en-US" sz="4000" b="1" dirty="0">
                <a:solidFill>
                  <a:srgbClr val="FF0000"/>
                </a:solidFill>
                <a:latin typeface="+mn-lt"/>
              </a:rPr>
              <a:t> </a:t>
            </a:r>
            <a:r>
              <a:rPr lang="en-US" sz="4000" b="1" dirty="0" err="1">
                <a:solidFill>
                  <a:srgbClr val="FF0000"/>
                </a:solidFill>
                <a:latin typeface="+mn-lt"/>
              </a:rPr>
              <a:t>đạo</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152400" y="1100667"/>
            <a:ext cx="8327923" cy="4401205"/>
          </a:xfrm>
          <a:prstGeom prst="rect">
            <a:avLst/>
          </a:prstGeom>
          <a:noFill/>
        </p:spPr>
        <p:txBody>
          <a:bodyPr wrap="square">
            <a:spAutoFit/>
          </a:bodyPr>
          <a:lstStyle/>
          <a:p>
            <a:pPr marL="342900" indent="-342900" algn="just">
              <a:spcBef>
                <a:spcPts val="1200"/>
              </a:spcBef>
              <a:buFont typeface="Arial" panose="020B0604020202020204" pitchFamily="34" charset="0"/>
              <a:buChar char="•"/>
            </a:pPr>
            <a:r>
              <a:rPr lang="en-US" sz="2500" b="1" dirty="0">
                <a:latin typeface="+mn-lt"/>
              </a:rPr>
              <a:t>CV 5741/BYT-KCB </a:t>
            </a:r>
            <a:r>
              <a:rPr lang="en-US" sz="2500" dirty="0" err="1">
                <a:latin typeface="+mn-lt"/>
              </a:rPr>
              <a:t>ngày</a:t>
            </a:r>
            <a:r>
              <a:rPr lang="en-US" sz="2500" dirty="0">
                <a:latin typeface="+mn-lt"/>
              </a:rPr>
              <a:t> 19/7/2021 </a:t>
            </a:r>
            <a:r>
              <a:rPr lang="en-US" sz="2500" dirty="0" err="1">
                <a:latin typeface="+mn-lt"/>
              </a:rPr>
              <a:t>gửi</a:t>
            </a:r>
            <a:r>
              <a:rPr lang="en-US" sz="2500" dirty="0">
                <a:latin typeface="+mn-lt"/>
              </a:rPr>
              <a:t> </a:t>
            </a:r>
            <a:r>
              <a:rPr lang="en-US" sz="2500" dirty="0">
                <a:latin typeface="+mn-lt"/>
                <a:cs typeface="Calibri" panose="020F0502020204030204" pitchFamily="34" charset="0"/>
              </a:rPr>
              <a:t>BV, </a:t>
            </a:r>
            <a:r>
              <a:rPr lang="en-US" sz="2500" dirty="0" err="1">
                <a:latin typeface="+mn-lt"/>
                <a:cs typeface="Calibri" panose="020F0502020204030204" pitchFamily="34" charset="0"/>
              </a:rPr>
              <a:t>viện</a:t>
            </a:r>
            <a:r>
              <a:rPr lang="en-US" sz="2500" dirty="0">
                <a:latin typeface="+mn-lt"/>
                <a:cs typeface="Calibri" panose="020F0502020204030204" pitchFamily="34" charset="0"/>
              </a:rPr>
              <a:t> TW, SYT, Y </a:t>
            </a:r>
            <a:r>
              <a:rPr lang="en-US" sz="2500" dirty="0" err="1">
                <a:latin typeface="+mn-lt"/>
                <a:cs typeface="Calibri" panose="020F0502020204030204" pitchFamily="34" charset="0"/>
              </a:rPr>
              <a:t>tế</a:t>
            </a:r>
            <a:r>
              <a:rPr lang="en-US" sz="2500" dirty="0">
                <a:latin typeface="+mn-lt"/>
                <a:cs typeface="Calibri" panose="020F0502020204030204" pitchFamily="34" charset="0"/>
              </a:rPr>
              <a:t> </a:t>
            </a:r>
            <a:r>
              <a:rPr lang="en-US" sz="2500" dirty="0" err="1">
                <a:latin typeface="+mn-lt"/>
                <a:cs typeface="Calibri" panose="020F0502020204030204" pitchFamily="34" charset="0"/>
              </a:rPr>
              <a:t>các</a:t>
            </a:r>
            <a:r>
              <a:rPr lang="en-US" sz="2500" dirty="0">
                <a:latin typeface="+mn-lt"/>
                <a:cs typeface="Calibri" panose="020F0502020204030204" pitchFamily="34" charset="0"/>
              </a:rPr>
              <a:t> </a:t>
            </a:r>
            <a:r>
              <a:rPr lang="en-US" sz="2500" dirty="0" err="1">
                <a:latin typeface="+mn-lt"/>
                <a:cs typeface="Calibri" panose="020F0502020204030204" pitchFamily="34" charset="0"/>
              </a:rPr>
              <a:t>ngành</a:t>
            </a:r>
            <a:r>
              <a:rPr lang="en-US" sz="2500" dirty="0">
                <a:latin typeface="+mn-lt"/>
                <a:cs typeface="Calibri" panose="020F0502020204030204" pitchFamily="34" charset="0"/>
              </a:rPr>
              <a:t>, BV </a:t>
            </a:r>
            <a:r>
              <a:rPr lang="en-US" sz="2500" dirty="0" err="1">
                <a:latin typeface="+mn-lt"/>
                <a:cs typeface="Calibri" panose="020F0502020204030204" pitchFamily="34" charset="0"/>
              </a:rPr>
              <a:t>trường</a:t>
            </a:r>
            <a:r>
              <a:rPr lang="en-US" sz="2500" dirty="0">
                <a:latin typeface="+mn-lt"/>
                <a:cs typeface="Calibri" panose="020F0502020204030204" pitchFamily="34" charset="0"/>
              </a:rPr>
              <a:t> ĐH: </a:t>
            </a:r>
            <a:r>
              <a:rPr lang="en-US" sz="2500" dirty="0" err="1">
                <a:latin typeface="+mn-lt"/>
              </a:rPr>
              <a:t>củng</a:t>
            </a:r>
            <a:r>
              <a:rPr lang="en-US" sz="2500" dirty="0">
                <a:latin typeface="+mn-lt"/>
              </a:rPr>
              <a:t> </a:t>
            </a:r>
            <a:r>
              <a:rPr lang="en-US" sz="2500" dirty="0" err="1">
                <a:latin typeface="+mn-lt"/>
              </a:rPr>
              <a:t>cố</a:t>
            </a:r>
            <a:r>
              <a:rPr lang="en-US" sz="2500" dirty="0">
                <a:latin typeface="+mn-lt"/>
              </a:rPr>
              <a:t> </a:t>
            </a:r>
            <a:r>
              <a:rPr lang="en-US" sz="2500" dirty="0" err="1">
                <a:latin typeface="+mn-lt"/>
              </a:rPr>
              <a:t>hệ</a:t>
            </a:r>
            <a:r>
              <a:rPr lang="en-US" sz="2500" dirty="0">
                <a:latin typeface="+mn-lt"/>
              </a:rPr>
              <a:t> </a:t>
            </a:r>
            <a:r>
              <a:rPr lang="en-US" sz="2500" dirty="0" err="1">
                <a:latin typeface="+mn-lt"/>
              </a:rPr>
              <a:t>thống</a:t>
            </a:r>
            <a:r>
              <a:rPr lang="en-US" sz="2500" dirty="0">
                <a:latin typeface="+mn-lt"/>
              </a:rPr>
              <a:t> </a:t>
            </a:r>
            <a:r>
              <a:rPr lang="en-US" sz="2500" dirty="0" err="1">
                <a:latin typeface="+mn-lt"/>
              </a:rPr>
              <a:t>cơ</a:t>
            </a:r>
            <a:r>
              <a:rPr lang="en-US" sz="2500" dirty="0">
                <a:latin typeface="+mn-lt"/>
              </a:rPr>
              <a:t> </a:t>
            </a:r>
            <a:r>
              <a:rPr lang="en-US" sz="2500" dirty="0" err="1">
                <a:latin typeface="+mn-lt"/>
              </a:rPr>
              <a:t>sở</a:t>
            </a:r>
            <a:r>
              <a:rPr lang="en-US" sz="2500" dirty="0">
                <a:latin typeface="+mn-lt"/>
              </a:rPr>
              <a:t> KCB </a:t>
            </a:r>
            <a:r>
              <a:rPr lang="en-US" sz="2500" dirty="0" err="1">
                <a:latin typeface="+mn-lt"/>
              </a:rPr>
              <a:t>để</a:t>
            </a:r>
            <a:r>
              <a:rPr lang="en-US" sz="2500" dirty="0">
                <a:latin typeface="+mn-lt"/>
              </a:rPr>
              <a:t> </a:t>
            </a:r>
            <a:r>
              <a:rPr lang="en-US" sz="2500" dirty="0" err="1">
                <a:latin typeface="+mn-lt"/>
              </a:rPr>
              <a:t>bảo</a:t>
            </a:r>
            <a:r>
              <a:rPr lang="en-US" sz="2500" dirty="0">
                <a:latin typeface="+mn-lt"/>
              </a:rPr>
              <a:t> </a:t>
            </a:r>
            <a:r>
              <a:rPr lang="en-US" sz="2500" dirty="0" err="1">
                <a:latin typeface="+mn-lt"/>
              </a:rPr>
              <a:t>đảm</a:t>
            </a:r>
            <a:r>
              <a:rPr lang="en-US" sz="2500" dirty="0">
                <a:latin typeface="+mn-lt"/>
              </a:rPr>
              <a:t> </a:t>
            </a:r>
            <a:r>
              <a:rPr lang="en-US" sz="2500" dirty="0" err="1">
                <a:latin typeface="+mn-lt"/>
              </a:rPr>
              <a:t>cấp</a:t>
            </a:r>
            <a:r>
              <a:rPr lang="en-US" sz="2500" dirty="0">
                <a:latin typeface="+mn-lt"/>
              </a:rPr>
              <a:t> </a:t>
            </a:r>
            <a:r>
              <a:rPr lang="en-US" sz="2500" dirty="0" err="1">
                <a:latin typeface="+mn-lt"/>
              </a:rPr>
              <a:t>cứu</a:t>
            </a:r>
            <a:r>
              <a:rPr lang="en-US" sz="2500" dirty="0">
                <a:latin typeface="+mn-lt"/>
              </a:rPr>
              <a:t>, </a:t>
            </a:r>
            <a:r>
              <a:rPr lang="en-US" sz="2500" dirty="0" err="1">
                <a:latin typeface="+mn-lt"/>
              </a:rPr>
              <a:t>điều</a:t>
            </a:r>
            <a:r>
              <a:rPr lang="en-US" sz="2500" dirty="0">
                <a:latin typeface="+mn-lt"/>
              </a:rPr>
              <a:t> </a:t>
            </a:r>
            <a:r>
              <a:rPr lang="en-US" sz="2500" dirty="0" err="1">
                <a:latin typeface="+mn-lt"/>
              </a:rPr>
              <a:t>trị</a:t>
            </a:r>
            <a:r>
              <a:rPr lang="en-US" sz="2500" dirty="0">
                <a:latin typeface="+mn-lt"/>
              </a:rPr>
              <a:t> NB Covid-19.</a:t>
            </a:r>
          </a:p>
          <a:p>
            <a:pPr marL="342900" indent="-342900" algn="just">
              <a:spcBef>
                <a:spcPts val="1200"/>
              </a:spcBef>
              <a:buFontTx/>
              <a:buChar char="-"/>
            </a:pPr>
            <a:r>
              <a:rPr lang="vi-VN" sz="2500" dirty="0">
                <a:latin typeface="Calibri" panose="020F0502020204030204" pitchFamily="34" charset="0"/>
                <a:cs typeface="Calibri" panose="020F0502020204030204" pitchFamily="34" charset="0"/>
              </a:rPr>
              <a:t>BV tuyến huyện, BV hạng 2: tối thiểu phải có hệ thống oxy trung tâm, thiết bị và nhân lực để thực hiện được kỹ thuật thở oxy qua mặt nạ, thở HFNC</a:t>
            </a:r>
          </a:p>
          <a:p>
            <a:pPr marL="342900" indent="-342900" algn="just">
              <a:spcBef>
                <a:spcPts val="1200"/>
              </a:spcBef>
              <a:buFontTx/>
              <a:buChar char="-"/>
            </a:pPr>
            <a:r>
              <a:rPr lang="vi-VN" sz="2500" dirty="0">
                <a:latin typeface="Calibri" panose="020F0502020204030204" pitchFamily="34" charset="0"/>
                <a:cs typeface="Calibri" panose="020F0502020204030204" pitchFamily="34" charset="0"/>
              </a:rPr>
              <a:t>BVĐK tuyến tỉnh từ hạng 1 trở lên: Khoa HSTC tối thiểu 50 GB và mở rộng 100 GB, với hệ thống oxy trung tâm, đào tạo nhân lực thực hiện các kỹ thuật hồi sức cấp cứu nâng cao.</a:t>
            </a:r>
          </a:p>
          <a:p>
            <a:pPr marL="285750" indent="-285750" algn="just">
              <a:spcBef>
                <a:spcPts val="1200"/>
              </a:spcBef>
              <a:buFont typeface="Wingdings" panose="05000000000000000000" pitchFamily="2" charset="2"/>
              <a:buChar char="q"/>
            </a:pPr>
            <a:endParaRPr lang="vi-VN" sz="2500" dirty="0">
              <a:latin typeface="+mn-lt"/>
              <a:cs typeface="Calibri" panose="020F050202020403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10</a:t>
            </a:fld>
            <a:endParaRPr lang="en-US" dirty="0"/>
          </a:p>
        </p:txBody>
      </p:sp>
    </p:spTree>
    <p:extLst>
      <p:ext uri="{BB962C8B-B14F-4D97-AF65-F5344CB8AC3E}">
        <p14:creationId xmlns:p14="http://schemas.microsoft.com/office/powerpoint/2010/main" val="514607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II</a:t>
            </a:r>
            <a:r>
              <a:rPr lang="en-US" sz="4000" b="1" i="0" dirty="0">
                <a:solidFill>
                  <a:srgbClr val="FF0000"/>
                </a:solidFill>
                <a:effectLst/>
                <a:latin typeface="+mn-lt"/>
              </a:rPr>
              <a:t>. </a:t>
            </a:r>
            <a:r>
              <a:rPr lang="en-US" sz="4000" b="1" dirty="0" err="1">
                <a:solidFill>
                  <a:srgbClr val="FF0000"/>
                </a:solidFill>
                <a:latin typeface="+mn-lt"/>
              </a:rPr>
              <a:t>Văn</a:t>
            </a:r>
            <a:r>
              <a:rPr lang="en-US" sz="4000" b="1" dirty="0">
                <a:solidFill>
                  <a:srgbClr val="FF0000"/>
                </a:solidFill>
                <a:latin typeface="+mn-lt"/>
              </a:rPr>
              <a:t> </a:t>
            </a:r>
            <a:r>
              <a:rPr lang="en-US" sz="4000" b="1" dirty="0" err="1">
                <a:solidFill>
                  <a:srgbClr val="FF0000"/>
                </a:solidFill>
                <a:latin typeface="+mn-lt"/>
              </a:rPr>
              <a:t>bản</a:t>
            </a:r>
            <a:r>
              <a:rPr lang="en-US" sz="4000" b="1" dirty="0">
                <a:solidFill>
                  <a:srgbClr val="FF0000"/>
                </a:solidFill>
                <a:latin typeface="+mn-lt"/>
              </a:rPr>
              <a:t> </a:t>
            </a:r>
            <a:r>
              <a:rPr lang="en-US" sz="4000" b="1" dirty="0" err="1">
                <a:solidFill>
                  <a:srgbClr val="FF0000"/>
                </a:solidFill>
                <a:latin typeface="+mn-lt"/>
              </a:rPr>
              <a:t>chỉ</a:t>
            </a:r>
            <a:r>
              <a:rPr lang="en-US" sz="4000" b="1" dirty="0">
                <a:solidFill>
                  <a:srgbClr val="FF0000"/>
                </a:solidFill>
                <a:latin typeface="+mn-lt"/>
              </a:rPr>
              <a:t> </a:t>
            </a:r>
            <a:r>
              <a:rPr lang="en-US" sz="4000" b="1" dirty="0" err="1">
                <a:solidFill>
                  <a:srgbClr val="FF0000"/>
                </a:solidFill>
                <a:latin typeface="+mn-lt"/>
              </a:rPr>
              <a:t>đạo</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152400" y="1100667"/>
            <a:ext cx="8327923" cy="5432256"/>
          </a:xfrm>
          <a:prstGeom prst="rect">
            <a:avLst/>
          </a:prstGeom>
          <a:noFill/>
        </p:spPr>
        <p:txBody>
          <a:bodyPr wrap="square">
            <a:spAutoFit/>
          </a:bodyPr>
          <a:lstStyle/>
          <a:p>
            <a:pPr marL="457200" indent="-457200">
              <a:buFont typeface="Arial" panose="020B0604020202020204" pitchFamily="34" charset="0"/>
              <a:buChar char="•"/>
            </a:pPr>
            <a:r>
              <a:rPr lang="en-US" sz="2600" dirty="0">
                <a:latin typeface="+mn-lt"/>
              </a:rPr>
              <a:t>CV 5338/BYT-KCB </a:t>
            </a:r>
            <a:r>
              <a:rPr lang="en-US" sz="2600" dirty="0" err="1">
                <a:latin typeface="+mn-lt"/>
              </a:rPr>
              <a:t>ngày</a:t>
            </a:r>
            <a:r>
              <a:rPr lang="en-US" sz="2600" dirty="0">
                <a:latin typeface="+mn-lt"/>
              </a:rPr>
              <a:t> 21/7/2021 </a:t>
            </a:r>
            <a:r>
              <a:rPr lang="en-US" sz="2600" dirty="0" err="1">
                <a:latin typeface="+mn-lt"/>
              </a:rPr>
              <a:t>gửi</a:t>
            </a:r>
            <a:r>
              <a:rPr lang="en-US" sz="2600" dirty="0">
                <a:latin typeface="+mn-lt"/>
              </a:rPr>
              <a:t> </a:t>
            </a:r>
            <a:r>
              <a:rPr lang="en-US" sz="2600" dirty="0" err="1">
                <a:latin typeface="+mn-lt"/>
              </a:rPr>
              <a:t>Chủ</a:t>
            </a:r>
            <a:r>
              <a:rPr lang="en-US" sz="2600" dirty="0">
                <a:latin typeface="+mn-lt"/>
              </a:rPr>
              <a:t> </a:t>
            </a:r>
            <a:r>
              <a:rPr lang="en-US" sz="2600" dirty="0" err="1">
                <a:latin typeface="+mn-lt"/>
              </a:rPr>
              <a:t>tịch</a:t>
            </a:r>
            <a:r>
              <a:rPr lang="en-US" sz="2600" dirty="0">
                <a:latin typeface="+mn-lt"/>
              </a:rPr>
              <a:t> UBND </a:t>
            </a:r>
            <a:r>
              <a:rPr lang="en-US" sz="2600" dirty="0" err="1">
                <a:latin typeface="+mn-lt"/>
              </a:rPr>
              <a:t>Tỉnh</a:t>
            </a:r>
            <a:r>
              <a:rPr lang="en-US" sz="2600" dirty="0">
                <a:latin typeface="+mn-lt"/>
              </a:rPr>
              <a:t>, TP </a:t>
            </a:r>
            <a:r>
              <a:rPr lang="en-US" sz="2600" dirty="0" err="1">
                <a:latin typeface="+mn-lt"/>
              </a:rPr>
              <a:t>trực</a:t>
            </a:r>
            <a:r>
              <a:rPr lang="en-US" sz="2600" dirty="0">
                <a:latin typeface="+mn-lt"/>
              </a:rPr>
              <a:t> </a:t>
            </a:r>
            <a:r>
              <a:rPr lang="en-US" sz="2600" dirty="0" err="1">
                <a:latin typeface="+mn-lt"/>
              </a:rPr>
              <a:t>thuộc</a:t>
            </a:r>
            <a:r>
              <a:rPr lang="en-US" sz="2600" dirty="0">
                <a:latin typeface="+mn-lt"/>
              </a:rPr>
              <a:t> TƯ: </a:t>
            </a:r>
            <a:r>
              <a:rPr lang="en-US" sz="2600" dirty="0" err="1">
                <a:latin typeface="+mn-lt"/>
              </a:rPr>
              <a:t>đảm</a:t>
            </a:r>
            <a:r>
              <a:rPr lang="en-US" sz="2600" dirty="0">
                <a:latin typeface="+mn-lt"/>
              </a:rPr>
              <a:t> </a:t>
            </a:r>
            <a:r>
              <a:rPr lang="en-US" sz="2600" dirty="0" err="1">
                <a:latin typeface="+mn-lt"/>
              </a:rPr>
              <a:t>bảo</a:t>
            </a:r>
            <a:r>
              <a:rPr lang="en-US" sz="2600" dirty="0">
                <a:latin typeface="+mn-lt"/>
              </a:rPr>
              <a:t> </a:t>
            </a:r>
            <a:r>
              <a:rPr lang="en-US" sz="2600" dirty="0" err="1">
                <a:latin typeface="+mn-lt"/>
              </a:rPr>
              <a:t>sẵn</a:t>
            </a:r>
            <a:r>
              <a:rPr lang="en-US" sz="2600" dirty="0">
                <a:latin typeface="+mn-lt"/>
              </a:rPr>
              <a:t> </a:t>
            </a:r>
            <a:r>
              <a:rPr lang="en-US" sz="2600" dirty="0" err="1">
                <a:latin typeface="+mn-lt"/>
              </a:rPr>
              <a:t>sàng</a:t>
            </a:r>
            <a:r>
              <a:rPr lang="en-US" sz="2600" dirty="0">
                <a:latin typeface="+mn-lt"/>
              </a:rPr>
              <a:t> </a:t>
            </a:r>
            <a:r>
              <a:rPr lang="en-US" sz="2600" dirty="0" err="1">
                <a:latin typeface="+mn-lt"/>
              </a:rPr>
              <a:t>thu</a:t>
            </a:r>
            <a:r>
              <a:rPr lang="en-US" sz="2600" dirty="0">
                <a:latin typeface="+mn-lt"/>
              </a:rPr>
              <a:t> dung </a:t>
            </a:r>
            <a:r>
              <a:rPr lang="en-US" sz="2600" dirty="0" err="1">
                <a:latin typeface="+mn-lt"/>
              </a:rPr>
              <a:t>điều</a:t>
            </a:r>
            <a:r>
              <a:rPr lang="en-US" sz="2600" dirty="0">
                <a:latin typeface="+mn-lt"/>
              </a:rPr>
              <a:t> </a:t>
            </a:r>
            <a:r>
              <a:rPr lang="en-US" sz="2600" dirty="0" err="1">
                <a:latin typeface="+mn-lt"/>
              </a:rPr>
              <a:t>trị</a:t>
            </a:r>
            <a:r>
              <a:rPr lang="en-US" sz="2600" dirty="0">
                <a:latin typeface="+mn-lt"/>
              </a:rPr>
              <a:t> COVID-19 </a:t>
            </a:r>
            <a:r>
              <a:rPr lang="en-US" sz="2600" dirty="0" err="1">
                <a:latin typeface="+mn-lt"/>
              </a:rPr>
              <a:t>khi</a:t>
            </a:r>
            <a:r>
              <a:rPr lang="en-US" sz="2600" dirty="0">
                <a:latin typeface="+mn-lt"/>
              </a:rPr>
              <a:t> </a:t>
            </a:r>
            <a:r>
              <a:rPr lang="en-US" sz="2600" dirty="0" err="1">
                <a:latin typeface="+mn-lt"/>
              </a:rPr>
              <a:t>dịch</a:t>
            </a:r>
            <a:r>
              <a:rPr lang="en-US" sz="2600" dirty="0">
                <a:latin typeface="+mn-lt"/>
              </a:rPr>
              <a:t> </a:t>
            </a:r>
            <a:r>
              <a:rPr lang="en-US" sz="2600" dirty="0" err="1">
                <a:latin typeface="+mn-lt"/>
              </a:rPr>
              <a:t>bệnh</a:t>
            </a:r>
            <a:r>
              <a:rPr lang="en-US" sz="2600" dirty="0">
                <a:latin typeface="+mn-lt"/>
              </a:rPr>
              <a:t> </a:t>
            </a:r>
            <a:r>
              <a:rPr lang="en-US" sz="2600" dirty="0" err="1">
                <a:latin typeface="+mn-lt"/>
              </a:rPr>
              <a:t>lan</a:t>
            </a:r>
            <a:r>
              <a:rPr lang="en-US" sz="2600" dirty="0">
                <a:latin typeface="+mn-lt"/>
              </a:rPr>
              <a:t> </a:t>
            </a:r>
            <a:r>
              <a:rPr lang="en-US" sz="2600" dirty="0" err="1">
                <a:latin typeface="+mn-lt"/>
              </a:rPr>
              <a:t>rộng</a:t>
            </a:r>
            <a:r>
              <a:rPr lang="en-US" sz="2600" dirty="0">
                <a:latin typeface="+mn-lt"/>
              </a:rPr>
              <a:t> </a:t>
            </a:r>
            <a:r>
              <a:rPr lang="en-US" sz="2600" dirty="0" err="1">
                <a:latin typeface="+mn-lt"/>
              </a:rPr>
              <a:t>tại</a:t>
            </a:r>
            <a:r>
              <a:rPr lang="en-US" sz="2600" dirty="0">
                <a:latin typeface="+mn-lt"/>
              </a:rPr>
              <a:t> </a:t>
            </a:r>
            <a:r>
              <a:rPr lang="en-US" sz="2600" dirty="0" err="1">
                <a:latin typeface="+mn-lt"/>
              </a:rPr>
              <a:t>địa</a:t>
            </a:r>
            <a:r>
              <a:rPr lang="en-US" sz="2600" dirty="0">
                <a:latin typeface="+mn-lt"/>
              </a:rPr>
              <a:t> </a:t>
            </a:r>
            <a:r>
              <a:rPr lang="en-US" sz="2600" dirty="0" err="1">
                <a:latin typeface="+mn-lt"/>
              </a:rPr>
              <a:t>phương</a:t>
            </a:r>
            <a:r>
              <a:rPr lang="en-US" sz="2600" dirty="0">
                <a:latin typeface="+mn-lt"/>
              </a:rPr>
              <a:t>: </a:t>
            </a:r>
            <a:r>
              <a:rPr lang="en-US" sz="2600" dirty="0" err="1">
                <a:latin typeface="+mn-lt"/>
              </a:rPr>
              <a:t>bổ</a:t>
            </a:r>
            <a:r>
              <a:rPr lang="en-US" sz="2600" dirty="0">
                <a:latin typeface="+mn-lt"/>
              </a:rPr>
              <a:t> sung </a:t>
            </a:r>
            <a:r>
              <a:rPr lang="en-US" sz="2600" dirty="0" err="1">
                <a:latin typeface="+mn-lt"/>
              </a:rPr>
              <a:t>đủ</a:t>
            </a:r>
            <a:r>
              <a:rPr lang="en-US" sz="2600" dirty="0">
                <a:latin typeface="+mn-lt"/>
              </a:rPr>
              <a:t> </a:t>
            </a:r>
            <a:r>
              <a:rPr lang="en-US" sz="2600" dirty="0" err="1">
                <a:latin typeface="+mn-lt"/>
              </a:rPr>
              <a:t>hệ</a:t>
            </a:r>
            <a:r>
              <a:rPr lang="en-US" sz="2600" dirty="0">
                <a:latin typeface="+mn-lt"/>
              </a:rPr>
              <a:t> </a:t>
            </a:r>
            <a:r>
              <a:rPr lang="en-US" sz="2600" dirty="0" err="1">
                <a:latin typeface="+mn-lt"/>
              </a:rPr>
              <a:t>thống</a:t>
            </a:r>
            <a:r>
              <a:rPr lang="en-US" sz="2600" dirty="0">
                <a:latin typeface="+mn-lt"/>
              </a:rPr>
              <a:t> oxy, </a:t>
            </a:r>
            <a:r>
              <a:rPr lang="en-US" sz="2600" dirty="0" err="1">
                <a:latin typeface="+mn-lt"/>
              </a:rPr>
              <a:t>các</a:t>
            </a:r>
            <a:r>
              <a:rPr lang="en-US" sz="2600" dirty="0">
                <a:latin typeface="+mn-lt"/>
              </a:rPr>
              <a:t> </a:t>
            </a:r>
            <a:r>
              <a:rPr lang="en-US" sz="2600" dirty="0" err="1">
                <a:latin typeface="+mn-lt"/>
              </a:rPr>
              <a:t>thiết</a:t>
            </a:r>
            <a:r>
              <a:rPr lang="en-US" sz="2600" dirty="0">
                <a:latin typeface="+mn-lt"/>
              </a:rPr>
              <a:t> </a:t>
            </a:r>
            <a:r>
              <a:rPr lang="en-US" sz="2600" dirty="0" err="1">
                <a:latin typeface="+mn-lt"/>
              </a:rPr>
              <a:t>bị</a:t>
            </a:r>
            <a:r>
              <a:rPr lang="en-US" sz="2600" dirty="0">
                <a:latin typeface="+mn-lt"/>
              </a:rPr>
              <a:t> </a:t>
            </a:r>
            <a:r>
              <a:rPr lang="en-US" sz="2600" dirty="0" err="1">
                <a:latin typeface="+mn-lt"/>
              </a:rPr>
              <a:t>chứa</a:t>
            </a:r>
            <a:r>
              <a:rPr lang="en-US" sz="2600" dirty="0">
                <a:latin typeface="+mn-lt"/>
              </a:rPr>
              <a:t> oxy….</a:t>
            </a:r>
          </a:p>
          <a:p>
            <a:endParaRPr lang="en-US" sz="2600" dirty="0">
              <a:latin typeface="+mn-lt"/>
            </a:endParaRPr>
          </a:p>
          <a:p>
            <a:pPr marL="457200" indent="-457200">
              <a:buFont typeface="Arial" panose="020B0604020202020204" pitchFamily="34" charset="0"/>
              <a:buChar char="•"/>
            </a:pPr>
            <a:r>
              <a:rPr lang="en-US" sz="2600" dirty="0">
                <a:latin typeface="+mn-lt"/>
              </a:rPr>
              <a:t>QĐ 3616/QĐ-BYT </a:t>
            </a:r>
            <a:r>
              <a:rPr lang="en-US" sz="2600" dirty="0" err="1">
                <a:latin typeface="+mn-lt"/>
              </a:rPr>
              <a:t>ngày</a:t>
            </a:r>
            <a:r>
              <a:rPr lang="en-US" sz="2600" dirty="0">
                <a:latin typeface="+mn-lt"/>
              </a:rPr>
              <a:t> 29/7/2021 </a:t>
            </a:r>
            <a:r>
              <a:rPr lang="en-US" sz="2600" dirty="0" err="1">
                <a:latin typeface="+mn-lt"/>
              </a:rPr>
              <a:t>phê</a:t>
            </a:r>
            <a:r>
              <a:rPr lang="en-US" sz="2600" dirty="0">
                <a:latin typeface="+mn-lt"/>
              </a:rPr>
              <a:t> </a:t>
            </a:r>
            <a:r>
              <a:rPr lang="en-US" sz="2600" dirty="0" err="1">
                <a:latin typeface="+mn-lt"/>
              </a:rPr>
              <a:t>duyệt</a:t>
            </a:r>
            <a:r>
              <a:rPr lang="en-US" sz="2600" dirty="0">
                <a:latin typeface="+mn-lt"/>
              </a:rPr>
              <a:t> </a:t>
            </a:r>
            <a:r>
              <a:rPr lang="en-US" sz="2600" dirty="0" err="1">
                <a:latin typeface="+mn-lt"/>
              </a:rPr>
              <a:t>Đề</a:t>
            </a:r>
            <a:r>
              <a:rPr lang="en-US" sz="2600" dirty="0">
                <a:latin typeface="+mn-lt"/>
              </a:rPr>
              <a:t> </a:t>
            </a:r>
            <a:r>
              <a:rPr lang="en-US" sz="2600" dirty="0" err="1">
                <a:latin typeface="+mn-lt"/>
              </a:rPr>
              <a:t>án</a:t>
            </a:r>
            <a:r>
              <a:rPr lang="en-US" sz="2600" dirty="0">
                <a:latin typeface="+mn-lt"/>
              </a:rPr>
              <a:t> “</a:t>
            </a:r>
            <a:r>
              <a:rPr lang="en-US" sz="2600" dirty="0" err="1">
                <a:latin typeface="+mn-lt"/>
              </a:rPr>
              <a:t>Tăng</a:t>
            </a:r>
            <a:r>
              <a:rPr lang="en-US" sz="2600" dirty="0">
                <a:latin typeface="+mn-lt"/>
              </a:rPr>
              <a:t> </a:t>
            </a:r>
            <a:r>
              <a:rPr lang="en-US" sz="2600" dirty="0" err="1">
                <a:latin typeface="+mn-lt"/>
              </a:rPr>
              <a:t>cường</a:t>
            </a:r>
            <a:r>
              <a:rPr lang="en-US" sz="2600" dirty="0">
                <a:latin typeface="+mn-lt"/>
              </a:rPr>
              <a:t> </a:t>
            </a:r>
            <a:r>
              <a:rPr lang="en-US" sz="2600" dirty="0" err="1">
                <a:latin typeface="+mn-lt"/>
              </a:rPr>
              <a:t>năng</a:t>
            </a:r>
            <a:r>
              <a:rPr lang="en-US" sz="2600" dirty="0">
                <a:latin typeface="+mn-lt"/>
              </a:rPr>
              <a:t> </a:t>
            </a:r>
            <a:r>
              <a:rPr lang="en-US" sz="2600" dirty="0" err="1">
                <a:latin typeface="+mn-lt"/>
              </a:rPr>
              <a:t>lực</a:t>
            </a:r>
            <a:r>
              <a:rPr lang="en-US" sz="2600" dirty="0">
                <a:latin typeface="+mn-lt"/>
              </a:rPr>
              <a:t> </a:t>
            </a:r>
            <a:r>
              <a:rPr lang="en-US" sz="2600" dirty="0" err="1">
                <a:latin typeface="+mn-lt"/>
              </a:rPr>
              <a:t>cấp</a:t>
            </a:r>
            <a:r>
              <a:rPr lang="en-US" sz="2600" dirty="0">
                <a:latin typeface="+mn-lt"/>
              </a:rPr>
              <a:t> </a:t>
            </a:r>
            <a:r>
              <a:rPr lang="en-US" sz="2600" dirty="0" err="1">
                <a:latin typeface="+mn-lt"/>
              </a:rPr>
              <a:t>cứu</a:t>
            </a:r>
            <a:r>
              <a:rPr lang="en-US" sz="2600" dirty="0">
                <a:latin typeface="+mn-lt"/>
              </a:rPr>
              <a:t>, </a:t>
            </a:r>
            <a:r>
              <a:rPr lang="en-US" sz="2600" dirty="0" err="1">
                <a:latin typeface="+mn-lt"/>
              </a:rPr>
              <a:t>hồi</a:t>
            </a:r>
            <a:r>
              <a:rPr lang="en-US" sz="2600" dirty="0">
                <a:latin typeface="+mn-lt"/>
              </a:rPr>
              <a:t> </a:t>
            </a:r>
            <a:r>
              <a:rPr lang="en-US" sz="2600" dirty="0" err="1">
                <a:latin typeface="+mn-lt"/>
              </a:rPr>
              <a:t>sức</a:t>
            </a:r>
            <a:r>
              <a:rPr lang="en-US" sz="2600" dirty="0">
                <a:latin typeface="+mn-lt"/>
              </a:rPr>
              <a:t> </a:t>
            </a:r>
            <a:r>
              <a:rPr lang="en-US" sz="2600" dirty="0" err="1">
                <a:latin typeface="+mn-lt"/>
              </a:rPr>
              <a:t>tích</a:t>
            </a:r>
            <a:r>
              <a:rPr lang="en-US" sz="2600" dirty="0">
                <a:latin typeface="+mn-lt"/>
              </a:rPr>
              <a:t> </a:t>
            </a:r>
            <a:r>
              <a:rPr lang="en-US" sz="2600" dirty="0" err="1">
                <a:latin typeface="+mn-lt"/>
              </a:rPr>
              <a:t>cực</a:t>
            </a:r>
            <a:r>
              <a:rPr lang="en-US" sz="2600" dirty="0">
                <a:latin typeface="+mn-lt"/>
              </a:rPr>
              <a:t> </a:t>
            </a:r>
            <a:r>
              <a:rPr lang="en-US" sz="2600" dirty="0" err="1">
                <a:latin typeface="+mn-lt"/>
              </a:rPr>
              <a:t>cho</a:t>
            </a:r>
            <a:r>
              <a:rPr lang="en-US" sz="2600" dirty="0">
                <a:latin typeface="+mn-lt"/>
              </a:rPr>
              <a:t> </a:t>
            </a:r>
            <a:r>
              <a:rPr lang="en-US" sz="2600" dirty="0" err="1">
                <a:latin typeface="+mn-lt"/>
              </a:rPr>
              <a:t>các</a:t>
            </a:r>
            <a:r>
              <a:rPr lang="en-US" sz="2600" dirty="0">
                <a:latin typeface="+mn-lt"/>
              </a:rPr>
              <a:t> </a:t>
            </a:r>
            <a:r>
              <a:rPr lang="en-US" sz="2600" dirty="0" err="1">
                <a:latin typeface="+mn-lt"/>
              </a:rPr>
              <a:t>bệnh</a:t>
            </a:r>
            <a:r>
              <a:rPr lang="en-US" sz="2600" dirty="0">
                <a:latin typeface="+mn-lt"/>
              </a:rPr>
              <a:t> </a:t>
            </a:r>
            <a:r>
              <a:rPr lang="en-US" sz="2600" dirty="0" err="1">
                <a:latin typeface="+mn-lt"/>
              </a:rPr>
              <a:t>viện</a:t>
            </a:r>
            <a:r>
              <a:rPr lang="en-US" sz="2600" dirty="0">
                <a:latin typeface="+mn-lt"/>
              </a:rPr>
              <a:t> </a:t>
            </a:r>
            <a:r>
              <a:rPr lang="en-US" sz="2600" dirty="0" err="1">
                <a:latin typeface="+mn-lt"/>
              </a:rPr>
              <a:t>điều</a:t>
            </a:r>
            <a:r>
              <a:rPr lang="en-US" sz="2600" dirty="0">
                <a:latin typeface="+mn-lt"/>
              </a:rPr>
              <a:t> </a:t>
            </a:r>
            <a:r>
              <a:rPr lang="en-US" sz="2600" dirty="0" err="1">
                <a:latin typeface="+mn-lt"/>
              </a:rPr>
              <a:t>trị</a:t>
            </a:r>
            <a:r>
              <a:rPr lang="en-US" sz="2600" dirty="0">
                <a:latin typeface="+mn-lt"/>
              </a:rPr>
              <a:t> </a:t>
            </a:r>
            <a:r>
              <a:rPr lang="en-US" sz="2600" dirty="0" err="1">
                <a:latin typeface="+mn-lt"/>
              </a:rPr>
              <a:t>người</a:t>
            </a:r>
            <a:r>
              <a:rPr lang="en-US" sz="2600" dirty="0">
                <a:latin typeface="+mn-lt"/>
              </a:rPr>
              <a:t> </a:t>
            </a:r>
            <a:r>
              <a:rPr lang="en-US" sz="2600" dirty="0" err="1">
                <a:latin typeface="+mn-lt"/>
              </a:rPr>
              <a:t>bệnh</a:t>
            </a:r>
            <a:r>
              <a:rPr lang="en-US" sz="2600" dirty="0">
                <a:latin typeface="+mn-lt"/>
              </a:rPr>
              <a:t> Covid-19 </a:t>
            </a:r>
            <a:r>
              <a:rPr lang="en-US" sz="2600" dirty="0" err="1">
                <a:latin typeface="+mn-lt"/>
              </a:rPr>
              <a:t>nặng</a:t>
            </a:r>
            <a:r>
              <a:rPr lang="en-US" sz="2600" dirty="0">
                <a:latin typeface="+mn-lt"/>
              </a:rPr>
              <a:t>”.</a:t>
            </a:r>
          </a:p>
          <a:p>
            <a:pPr marL="457200" indent="-457200">
              <a:buFont typeface="Arial" panose="020B0604020202020204" pitchFamily="34" charset="0"/>
              <a:buChar char="•"/>
            </a:pPr>
            <a:endParaRPr lang="en-US" sz="2600" dirty="0">
              <a:latin typeface="+mn-lt"/>
            </a:endParaRPr>
          </a:p>
          <a:p>
            <a:pPr marL="457200" indent="-457200">
              <a:buFont typeface="Arial" panose="020B0604020202020204" pitchFamily="34" charset="0"/>
              <a:buChar char="•"/>
            </a:pPr>
            <a:r>
              <a:rPr lang="en-US" sz="2600" dirty="0">
                <a:latin typeface="Calibri" panose="020F0502020204030204" pitchFamily="34" charset="0"/>
                <a:cs typeface="Calibri" panose="020F0502020204030204" pitchFamily="34" charset="0"/>
              </a:rPr>
              <a:t>QĐ </a:t>
            </a:r>
            <a:r>
              <a:rPr lang="vi-VN" sz="2600" dirty="0">
                <a:latin typeface="Calibri" panose="020F0502020204030204" pitchFamily="34" charset="0"/>
                <a:cs typeface="Calibri" panose="020F0502020204030204" pitchFamily="34" charset="0"/>
              </a:rPr>
              <a:t>4308/QĐ-BYT ngày 07/9/2021 phê duyệt Đề án tăng cường khả năng cung ứng, sử dụng Oxy y tế cho các cơ sở điều trị bệnh nhân COVID-19.</a:t>
            </a:r>
            <a:endParaRPr lang="en-US" sz="2600" dirty="0">
              <a:latin typeface="Calibri" panose="020F0502020204030204" pitchFamily="34" charset="0"/>
              <a:cs typeface="Calibri" panose="020F0502020204030204" pitchFamily="34" charset="0"/>
            </a:endParaRPr>
          </a:p>
          <a:p>
            <a:pPr marL="285750" indent="-285750" algn="just">
              <a:spcBef>
                <a:spcPts val="1200"/>
              </a:spcBef>
              <a:buFont typeface="Wingdings" panose="05000000000000000000" pitchFamily="2" charset="2"/>
              <a:buChar char="q"/>
            </a:pPr>
            <a:endParaRPr lang="vi-VN" sz="2500" dirty="0">
              <a:latin typeface="+mn-lt"/>
              <a:cs typeface="Calibri" panose="020F050202020403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11</a:t>
            </a:fld>
            <a:endParaRPr lang="en-US" dirty="0"/>
          </a:p>
        </p:txBody>
      </p:sp>
    </p:spTree>
    <p:extLst>
      <p:ext uri="{BB962C8B-B14F-4D97-AF65-F5344CB8AC3E}">
        <p14:creationId xmlns:p14="http://schemas.microsoft.com/office/powerpoint/2010/main" val="6307400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4000" b="1" dirty="0">
                <a:solidFill>
                  <a:srgbClr val="FF0000"/>
                </a:solidFill>
                <a:latin typeface="+mn-lt"/>
              </a:rPr>
              <a:t>II</a:t>
            </a:r>
            <a:r>
              <a:rPr lang="en-US" sz="4000" b="1" i="0" dirty="0">
                <a:solidFill>
                  <a:srgbClr val="FF0000"/>
                </a:solidFill>
                <a:effectLst/>
                <a:latin typeface="+mn-lt"/>
              </a:rPr>
              <a:t>. </a:t>
            </a:r>
            <a:r>
              <a:rPr lang="en-US" sz="4000" b="1" dirty="0" err="1">
                <a:solidFill>
                  <a:srgbClr val="FF0000"/>
                </a:solidFill>
                <a:latin typeface="+mn-lt"/>
              </a:rPr>
              <a:t>Văn</a:t>
            </a:r>
            <a:r>
              <a:rPr lang="en-US" sz="4000" b="1" dirty="0">
                <a:solidFill>
                  <a:srgbClr val="FF0000"/>
                </a:solidFill>
                <a:latin typeface="+mn-lt"/>
              </a:rPr>
              <a:t> </a:t>
            </a:r>
            <a:r>
              <a:rPr lang="en-US" sz="4000" b="1" dirty="0" err="1">
                <a:solidFill>
                  <a:srgbClr val="FF0000"/>
                </a:solidFill>
                <a:latin typeface="+mn-lt"/>
              </a:rPr>
              <a:t>bản</a:t>
            </a:r>
            <a:r>
              <a:rPr lang="en-US" sz="4000" b="1" dirty="0">
                <a:solidFill>
                  <a:srgbClr val="FF0000"/>
                </a:solidFill>
                <a:latin typeface="+mn-lt"/>
              </a:rPr>
              <a:t> </a:t>
            </a:r>
            <a:r>
              <a:rPr lang="en-US" sz="4000" b="1" dirty="0" err="1">
                <a:solidFill>
                  <a:srgbClr val="FF0000"/>
                </a:solidFill>
                <a:latin typeface="+mn-lt"/>
              </a:rPr>
              <a:t>chỉ</a:t>
            </a:r>
            <a:r>
              <a:rPr lang="en-US" sz="4000" b="1" dirty="0">
                <a:solidFill>
                  <a:srgbClr val="FF0000"/>
                </a:solidFill>
                <a:latin typeface="+mn-lt"/>
              </a:rPr>
              <a:t> </a:t>
            </a:r>
            <a:r>
              <a:rPr lang="en-US" sz="4000" b="1" dirty="0" err="1">
                <a:solidFill>
                  <a:srgbClr val="FF0000"/>
                </a:solidFill>
                <a:latin typeface="+mn-lt"/>
              </a:rPr>
              <a:t>đạo</a:t>
            </a:r>
            <a:endParaRPr lang="en-US" sz="40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281687" y="1414474"/>
            <a:ext cx="8327923" cy="4029052"/>
          </a:xfrm>
          <a:prstGeom prst="rect">
            <a:avLst/>
          </a:prstGeom>
          <a:noFill/>
        </p:spPr>
        <p:txBody>
          <a:bodyPr wrap="square">
            <a:spAutoFit/>
          </a:bodyPr>
          <a:lstStyle/>
          <a:p>
            <a:pPr marL="457200" indent="-457200" algn="just">
              <a:lnSpc>
                <a:spcPct val="107000"/>
              </a:lnSpc>
              <a:spcAft>
                <a:spcPts val="800"/>
              </a:spcAft>
              <a:buFont typeface="Arial" panose="020B0604020202020204" pitchFamily="34" charset="0"/>
              <a:buChar char="•"/>
            </a:pPr>
            <a:r>
              <a:rPr lang="en-US" sz="2600" dirty="0">
                <a:latin typeface="Calibri" panose="020F0502020204030204" pitchFamily="34" charset="0"/>
                <a:cs typeface="Calibri" panose="020F0502020204030204" pitchFamily="34" charset="0"/>
              </a:rPr>
              <a:t>NQ </a:t>
            </a:r>
            <a:r>
              <a:rPr lang="en-US" sz="2600" dirty="0" err="1">
                <a:latin typeface="Calibri" panose="020F0502020204030204" pitchFamily="34" charset="0"/>
                <a:cs typeface="Calibri" panose="020F0502020204030204" pitchFamily="34" charset="0"/>
              </a:rPr>
              <a:t>số</a:t>
            </a:r>
            <a:r>
              <a:rPr lang="en-US" sz="2600" dirty="0">
                <a:latin typeface="Calibri" panose="020F0502020204030204" pitchFamily="34" charset="0"/>
                <a:cs typeface="Calibri" panose="020F0502020204030204" pitchFamily="34" charset="0"/>
              </a:rPr>
              <a:t> 86/NQ-CP </a:t>
            </a:r>
            <a:r>
              <a:rPr lang="en-US" sz="2600" dirty="0" err="1">
                <a:latin typeface="Calibri" panose="020F0502020204030204" pitchFamily="34" charset="0"/>
                <a:cs typeface="Calibri" panose="020F0502020204030204" pitchFamily="34" charset="0"/>
              </a:rPr>
              <a:t>của</a:t>
            </a:r>
            <a:r>
              <a:rPr lang="en-US" sz="2600" dirty="0">
                <a:latin typeface="Calibri" panose="020F0502020204030204" pitchFamily="34" charset="0"/>
                <a:cs typeface="Calibri" panose="020F0502020204030204" pitchFamily="34" charset="0"/>
              </a:rPr>
              <a:t> CP </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06/8/2021 </a:t>
            </a:r>
            <a:r>
              <a:rPr lang="en-US" sz="2600" dirty="0" err="1">
                <a:latin typeface="Calibri" panose="020F0502020204030204" pitchFamily="34" charset="0"/>
                <a:cs typeface="Calibri" panose="020F0502020204030204" pitchFamily="34" charset="0"/>
              </a:rPr>
              <a:t>về</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các</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giải</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pháp</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cấp</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bách</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phòng</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chống</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dịch</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bệnh</a:t>
            </a:r>
            <a:r>
              <a:rPr lang="en-US" sz="2600" dirty="0">
                <a:latin typeface="Calibri" panose="020F0502020204030204" pitchFamily="34" charset="0"/>
                <a:cs typeface="Calibri" panose="020F0502020204030204" pitchFamily="34" charset="0"/>
              </a:rPr>
              <a:t> COVID-19: </a:t>
            </a:r>
          </a:p>
          <a:p>
            <a:pPr marL="457200" indent="-457200" algn="just">
              <a:lnSpc>
                <a:spcPct val="107000"/>
              </a:lnSpc>
              <a:spcAft>
                <a:spcPts val="800"/>
              </a:spcAft>
              <a:buFontTx/>
              <a:buChar char="-"/>
            </a:pPr>
            <a:r>
              <a:rPr lang="en-US" sz="2600" dirty="0" err="1">
                <a:latin typeface="Calibri" panose="020F0502020204030204" pitchFamily="34" charset="0"/>
                <a:cs typeface="Calibri" panose="020F0502020204030204" pitchFamily="34" charset="0"/>
              </a:rPr>
              <a:t>Điều</a:t>
            </a:r>
            <a:r>
              <a:rPr lang="en-US" sz="2600" dirty="0">
                <a:latin typeface="Calibri" panose="020F0502020204030204" pitchFamily="34" charset="0"/>
                <a:cs typeface="Calibri" panose="020F0502020204030204" pitchFamily="34" charset="0"/>
              </a:rPr>
              <a:t> 1 </a:t>
            </a:r>
            <a:r>
              <a:rPr lang="en-US" sz="2600" dirty="0" err="1">
                <a:latin typeface="Calibri" panose="020F0502020204030204" pitchFamily="34" charset="0"/>
                <a:cs typeface="Calibri" panose="020F0502020204030204" pitchFamily="34" charset="0"/>
              </a:rPr>
              <a:t>điểm</a:t>
            </a:r>
            <a:r>
              <a:rPr lang="en-US" sz="2600" dirty="0">
                <a:latin typeface="Calibri" panose="020F0502020204030204" pitchFamily="34" charset="0"/>
                <a:cs typeface="Calibri" panose="020F0502020204030204" pitchFamily="34" charset="0"/>
              </a:rPr>
              <a:t> b, </a:t>
            </a:r>
            <a:r>
              <a:rPr lang="en-US" sz="2600" dirty="0" err="1">
                <a:latin typeface="Calibri" panose="020F0502020204030204" pitchFamily="34" charset="0"/>
                <a:cs typeface="Calibri" panose="020F0502020204030204" pitchFamily="34" charset="0"/>
              </a:rPr>
              <a:t>khoản</a:t>
            </a:r>
            <a:r>
              <a:rPr lang="en-US" sz="2600" dirty="0">
                <a:latin typeface="Calibri" panose="020F0502020204030204" pitchFamily="34" charset="0"/>
                <a:cs typeface="Calibri" panose="020F0502020204030204" pitchFamily="34" charset="0"/>
              </a:rPr>
              <a:t> 2: …</a:t>
            </a:r>
            <a:r>
              <a:rPr lang="en-US" sz="2600" i="1" dirty="0" err="1">
                <a:latin typeface="Calibri" panose="020F0502020204030204" pitchFamily="34" charset="0"/>
                <a:cs typeface="Calibri" panose="020F0502020204030204" pitchFamily="34" charset="0"/>
              </a:rPr>
              <a:t>Đặc</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biệt</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chú</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trọng</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việc</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quản</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lý</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chăm</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sóc</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người</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nhiễm</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chưa</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có</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triệu</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chứng</a:t>
            </a:r>
            <a:r>
              <a:rPr lang="en-US" sz="2600"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việc</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chủ</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động</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chuẩn</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bị</a:t>
            </a:r>
            <a:r>
              <a:rPr lang="en-US" sz="2600" b="1" i="1" dirty="0">
                <a:latin typeface="Calibri" panose="020F0502020204030204" pitchFamily="34" charset="0"/>
                <a:cs typeface="Calibri" panose="020F0502020204030204" pitchFamily="34" charset="0"/>
              </a:rPr>
              <a:t> Oxy y </a:t>
            </a:r>
            <a:r>
              <a:rPr lang="en-US" sz="2600" b="1" i="1" dirty="0" err="1">
                <a:latin typeface="Calibri" panose="020F0502020204030204" pitchFamily="34" charset="0"/>
                <a:cs typeface="Calibri" panose="020F0502020204030204" pitchFamily="34" charset="0"/>
              </a:rPr>
              <a:t>tế</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nhất</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là</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hệ</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thống</a:t>
            </a:r>
            <a:r>
              <a:rPr lang="en-US" sz="2600" b="1" i="1" dirty="0">
                <a:latin typeface="Calibri" panose="020F0502020204030204" pitchFamily="34" charset="0"/>
                <a:cs typeface="Calibri" panose="020F0502020204030204" pitchFamily="34" charset="0"/>
              </a:rPr>
              <a:t> Oxy </a:t>
            </a:r>
            <a:r>
              <a:rPr lang="en-US" sz="2600" b="1" i="1" dirty="0" err="1">
                <a:latin typeface="Calibri" panose="020F0502020204030204" pitchFamily="34" charset="0"/>
                <a:cs typeface="Calibri" panose="020F0502020204030204" pitchFamily="34" charset="0"/>
              </a:rPr>
              <a:t>trung</a:t>
            </a:r>
            <a:r>
              <a:rPr lang="en-US" sz="2600" b="1" i="1" dirty="0">
                <a:latin typeface="Calibri" panose="020F0502020204030204" pitchFamily="34" charset="0"/>
                <a:cs typeface="Calibri" panose="020F0502020204030204" pitchFamily="34" charset="0"/>
              </a:rPr>
              <a:t> </a:t>
            </a:r>
            <a:r>
              <a:rPr lang="en-US" sz="2600" b="1" i="1" dirty="0" err="1">
                <a:latin typeface="Calibri" panose="020F0502020204030204" pitchFamily="34" charset="0"/>
                <a:cs typeface="Calibri" panose="020F0502020204030204" pitchFamily="34" charset="0"/>
              </a:rPr>
              <a:t>tâm</a:t>
            </a:r>
            <a:r>
              <a:rPr lang="en-US" sz="2600" b="1"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ở</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các</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tầng</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điều</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trị</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Điều</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phối</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phù</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hợp</a:t>
            </a:r>
            <a:r>
              <a:rPr lang="en-US" sz="2600" i="1" dirty="0">
                <a:latin typeface="Calibri" panose="020F0502020204030204" pitchFamily="34" charset="0"/>
                <a:cs typeface="Calibri" panose="020F0502020204030204" pitchFamily="34" charset="0"/>
              </a:rPr>
              <a:t>, </a:t>
            </a:r>
            <a:r>
              <a:rPr lang="vi-VN" sz="2600" i="1" dirty="0">
                <a:latin typeface="Calibri" panose="020F0502020204030204" pitchFamily="34" charset="0"/>
                <a:cs typeface="Calibri" panose="020F0502020204030204" pitchFamily="34" charset="0"/>
              </a:rPr>
              <a:t>tập trung </a:t>
            </a:r>
            <a:r>
              <a:rPr lang="en-US" sz="2600" i="1" dirty="0" err="1">
                <a:latin typeface="Calibri" panose="020F0502020204030204" pitchFamily="34" charset="0"/>
                <a:cs typeface="Calibri" panose="020F0502020204030204" pitchFamily="34" charset="0"/>
              </a:rPr>
              <a:t>mọi</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nguồn</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lực</a:t>
            </a:r>
            <a:r>
              <a:rPr lang="en-US" sz="2600" i="1" dirty="0">
                <a:latin typeface="Calibri" panose="020F0502020204030204" pitchFamily="34" charset="0"/>
                <a:cs typeface="Calibri" panose="020F0502020204030204" pitchFamily="34" charset="0"/>
              </a:rPr>
              <a:t>, TTB </a:t>
            </a:r>
            <a:r>
              <a:rPr lang="en-US" sz="2600" i="1" dirty="0" err="1">
                <a:latin typeface="Calibri" panose="020F0502020204030204" pitchFamily="34" charset="0"/>
                <a:cs typeface="Calibri" panose="020F0502020204030204" pitchFamily="34" charset="0"/>
              </a:rPr>
              <a:t>để</a:t>
            </a:r>
            <a:r>
              <a:rPr lang="en-US" sz="2600" i="1" dirty="0">
                <a:latin typeface="Calibri" panose="020F0502020204030204" pitchFamily="34" charset="0"/>
                <a:cs typeface="Calibri" panose="020F0502020204030204" pitchFamily="34" charset="0"/>
              </a:rPr>
              <a:t> </a:t>
            </a:r>
            <a:r>
              <a:rPr lang="vi-VN" sz="2600" i="1" dirty="0">
                <a:latin typeface="Calibri" panose="020F0502020204030204" pitchFamily="34" charset="0"/>
                <a:cs typeface="Calibri" panose="020F0502020204030204" pitchFamily="34" charset="0"/>
              </a:rPr>
              <a:t>cứu chữa </a:t>
            </a:r>
            <a:r>
              <a:rPr lang="en-US" sz="2600" i="1" dirty="0" err="1">
                <a:latin typeface="Calibri" panose="020F0502020204030204" pitchFamily="34" charset="0"/>
                <a:cs typeface="Calibri" panose="020F0502020204030204" pitchFamily="34" charset="0"/>
              </a:rPr>
              <a:t>giảm</a:t>
            </a:r>
            <a:r>
              <a:rPr lang="vi-VN" sz="2600" i="1" dirty="0">
                <a:latin typeface="Calibri" panose="020F0502020204030204" pitchFamily="34" charset="0"/>
                <a:cs typeface="Calibri" panose="020F0502020204030204" pitchFamily="34" charset="0"/>
              </a:rPr>
              <a:t> bệnh nhân nặng, </a:t>
            </a:r>
            <a:r>
              <a:rPr lang="en-US" sz="2600" i="1" dirty="0" err="1">
                <a:latin typeface="Calibri" panose="020F0502020204030204" pitchFamily="34" charset="0"/>
                <a:cs typeface="Calibri" panose="020F0502020204030204" pitchFamily="34" charset="0"/>
              </a:rPr>
              <a:t>nguy</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kịch</a:t>
            </a:r>
            <a:r>
              <a:rPr lang="en-US" sz="2600" i="1" dirty="0">
                <a:latin typeface="Calibri" panose="020F0502020204030204" pitchFamily="34" charset="0"/>
                <a:cs typeface="Calibri" panose="020F0502020204030204" pitchFamily="34" charset="0"/>
              </a:rPr>
              <a:t>, </a:t>
            </a:r>
            <a:r>
              <a:rPr lang="vi-VN" sz="2600" i="1" dirty="0">
                <a:latin typeface="Calibri" panose="020F0502020204030204" pitchFamily="34" charset="0"/>
                <a:cs typeface="Calibri" panose="020F0502020204030204" pitchFamily="34" charset="0"/>
              </a:rPr>
              <a:t>hạn chế tối đa tử vong</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Duy</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trì</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hoạt</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động</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của</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hệ</a:t>
            </a:r>
            <a:r>
              <a:rPr lang="en-US" sz="2600" i="1" dirty="0">
                <a:latin typeface="Calibri" panose="020F0502020204030204" pitchFamily="34" charset="0"/>
                <a:cs typeface="Calibri" panose="020F0502020204030204" pitchFamily="34" charset="0"/>
              </a:rPr>
              <a:t> </a:t>
            </a:r>
            <a:r>
              <a:rPr lang="en-US" sz="2600" i="1" dirty="0" err="1">
                <a:latin typeface="Calibri" panose="020F0502020204030204" pitchFamily="34" charset="0"/>
                <a:cs typeface="Calibri" panose="020F0502020204030204" pitchFamily="34" charset="0"/>
              </a:rPr>
              <a:t>thống</a:t>
            </a:r>
            <a:r>
              <a:rPr lang="en-US" sz="2600" i="1" dirty="0">
                <a:latin typeface="Calibri" panose="020F0502020204030204" pitchFamily="34" charset="0"/>
                <a:cs typeface="Calibri" panose="020F0502020204030204" pitchFamily="34" charset="0"/>
              </a:rPr>
              <a:t> KCB an </a:t>
            </a:r>
            <a:r>
              <a:rPr lang="en-US" sz="2600" i="1" dirty="0" err="1">
                <a:latin typeface="Calibri" panose="020F0502020204030204" pitchFamily="34" charset="0"/>
                <a:cs typeface="Calibri" panose="020F0502020204030204" pitchFamily="34" charset="0"/>
              </a:rPr>
              <a:t>toàn</a:t>
            </a:r>
            <a:r>
              <a:rPr lang="en-US" sz="2600" i="1" dirty="0">
                <a:latin typeface="Calibri" panose="020F0502020204030204" pitchFamily="34" charset="0"/>
                <a:cs typeface="Calibri" panose="020F0502020204030204" pitchFamily="34" charset="0"/>
              </a:rPr>
              <a:t>…</a:t>
            </a:r>
            <a:r>
              <a:rPr lang="vi-VN" sz="2600" i="1" dirty="0">
                <a:latin typeface="Calibri" panose="020F0502020204030204" pitchFamily="34" charset="0"/>
                <a:cs typeface="Calibri" panose="020F0502020204030204" pitchFamily="34" charset="0"/>
              </a:rPr>
              <a:t>; </a:t>
            </a: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12</a:t>
            </a:fld>
            <a:endParaRPr lang="en-US" dirty="0"/>
          </a:p>
        </p:txBody>
      </p:sp>
    </p:spTree>
    <p:extLst>
      <p:ext uri="{BB962C8B-B14F-4D97-AF65-F5344CB8AC3E}">
        <p14:creationId xmlns:p14="http://schemas.microsoft.com/office/powerpoint/2010/main" val="21877429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3500" b="1" dirty="0">
                <a:solidFill>
                  <a:srgbClr val="FF0000"/>
                </a:solidFill>
                <a:latin typeface="+mn-lt"/>
              </a:rPr>
              <a:t>III</a:t>
            </a:r>
            <a:r>
              <a:rPr lang="en-US" sz="3500" b="1" i="0" dirty="0">
                <a:solidFill>
                  <a:srgbClr val="FF0000"/>
                </a:solidFill>
                <a:effectLst/>
                <a:latin typeface="+mn-lt"/>
              </a:rPr>
              <a:t>. </a:t>
            </a:r>
            <a:r>
              <a:rPr lang="en-US" sz="3500" b="1" dirty="0" err="1">
                <a:solidFill>
                  <a:srgbClr val="FF0000"/>
                </a:solidFill>
                <a:latin typeface="+mn-lt"/>
              </a:rPr>
              <a:t>Triển</a:t>
            </a:r>
            <a:r>
              <a:rPr lang="en-US" sz="3500" b="1" dirty="0">
                <a:solidFill>
                  <a:srgbClr val="FF0000"/>
                </a:solidFill>
                <a:latin typeface="+mn-lt"/>
              </a:rPr>
              <a:t> </a:t>
            </a:r>
            <a:r>
              <a:rPr lang="en-US" sz="3500" b="1" dirty="0" err="1">
                <a:solidFill>
                  <a:srgbClr val="FF0000"/>
                </a:solidFill>
                <a:latin typeface="+mn-lt"/>
              </a:rPr>
              <a:t>khai</a:t>
            </a:r>
            <a:r>
              <a:rPr lang="en-US" sz="3500" b="1" dirty="0">
                <a:solidFill>
                  <a:srgbClr val="FF0000"/>
                </a:solidFill>
                <a:latin typeface="+mn-lt"/>
              </a:rPr>
              <a:t> </a:t>
            </a:r>
            <a:r>
              <a:rPr lang="en-US" sz="3500" b="1" dirty="0" err="1">
                <a:solidFill>
                  <a:srgbClr val="FF0000"/>
                </a:solidFill>
                <a:latin typeface="+mn-lt"/>
              </a:rPr>
              <a:t>bảo</a:t>
            </a:r>
            <a:r>
              <a:rPr lang="en-US" sz="3500" b="1" dirty="0">
                <a:solidFill>
                  <a:srgbClr val="FF0000"/>
                </a:solidFill>
                <a:latin typeface="+mn-lt"/>
              </a:rPr>
              <a:t> </a:t>
            </a:r>
            <a:r>
              <a:rPr lang="en-US" sz="3500" b="1" dirty="0" err="1">
                <a:solidFill>
                  <a:srgbClr val="FF0000"/>
                </a:solidFill>
                <a:latin typeface="+mn-lt"/>
              </a:rPr>
              <a:t>đảm</a:t>
            </a:r>
            <a:r>
              <a:rPr lang="en-US" sz="3500" b="1" dirty="0">
                <a:solidFill>
                  <a:srgbClr val="FF0000"/>
                </a:solidFill>
                <a:latin typeface="+mn-lt"/>
              </a:rPr>
              <a:t> oxy </a:t>
            </a:r>
            <a:r>
              <a:rPr lang="en-US" sz="3500" b="1" dirty="0" err="1">
                <a:solidFill>
                  <a:srgbClr val="FF0000"/>
                </a:solidFill>
                <a:latin typeface="+mn-lt"/>
              </a:rPr>
              <a:t>trong</a:t>
            </a:r>
            <a:r>
              <a:rPr lang="en-US" sz="3500" b="1" dirty="0">
                <a:solidFill>
                  <a:srgbClr val="FF0000"/>
                </a:solidFill>
                <a:latin typeface="+mn-lt"/>
              </a:rPr>
              <a:t> </a:t>
            </a:r>
            <a:r>
              <a:rPr lang="en-US" sz="3500" b="1" dirty="0" err="1">
                <a:solidFill>
                  <a:srgbClr val="FF0000"/>
                </a:solidFill>
                <a:latin typeface="+mn-lt"/>
              </a:rPr>
              <a:t>cơ</a:t>
            </a:r>
            <a:r>
              <a:rPr lang="en-US" sz="3500" b="1" dirty="0">
                <a:solidFill>
                  <a:srgbClr val="FF0000"/>
                </a:solidFill>
                <a:latin typeface="+mn-lt"/>
              </a:rPr>
              <a:t> </a:t>
            </a:r>
            <a:r>
              <a:rPr lang="en-US" sz="3500" b="1" dirty="0" err="1">
                <a:solidFill>
                  <a:srgbClr val="FF0000"/>
                </a:solidFill>
                <a:latin typeface="+mn-lt"/>
              </a:rPr>
              <a:t>sở</a:t>
            </a:r>
            <a:r>
              <a:rPr lang="en-US" sz="3500" b="1" dirty="0">
                <a:solidFill>
                  <a:srgbClr val="FF0000"/>
                </a:solidFill>
                <a:latin typeface="+mn-lt"/>
              </a:rPr>
              <a:t> KCB</a:t>
            </a:r>
            <a:endParaRPr lang="en-US" sz="35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13</a:t>
            </a:fld>
            <a:endParaRPr lang="en-US" dirty="0"/>
          </a:p>
        </p:txBody>
      </p:sp>
      <p:sp>
        <p:nvSpPr>
          <p:cNvPr id="10" name="Content Placeholder 2">
            <a:extLst>
              <a:ext uri="{FF2B5EF4-FFF2-40B4-BE49-F238E27FC236}">
                <a16:creationId xmlns:a16="http://schemas.microsoft.com/office/drawing/2014/main" id="{4078FCFE-24F2-0448-BF85-E92AA6B98B61}"/>
              </a:ext>
            </a:extLst>
          </p:cNvPr>
          <p:cNvSpPr>
            <a:spLocks noGrp="1"/>
          </p:cNvSpPr>
          <p:nvPr>
            <p:ph idx="1"/>
          </p:nvPr>
        </p:nvSpPr>
        <p:spPr>
          <a:xfrm>
            <a:off x="381000" y="1447799"/>
            <a:ext cx="8458200" cy="4762495"/>
          </a:xfrm>
        </p:spPr>
        <p:txBody>
          <a:bodyPr/>
          <a:lstStyle/>
          <a:p>
            <a:pPr>
              <a:buFont typeface="Arial" panose="020B0604020202020204" pitchFamily="34" charset="0"/>
              <a:buChar char="•"/>
            </a:pPr>
            <a:r>
              <a:rPr lang="vi-VN" sz="2500" b="1" dirty="0">
                <a:latin typeface="Calibri" panose="020F0502020204030204" pitchFamily="34" charset="0"/>
                <a:cs typeface="Calibri" panose="020F0502020204030204" pitchFamily="34" charset="0"/>
              </a:rPr>
              <a:t>Mục tiêu</a:t>
            </a:r>
            <a:r>
              <a:rPr lang="vi-VN" sz="2500" dirty="0">
                <a:latin typeface="Calibri" panose="020F0502020204030204" pitchFamily="34" charset="0"/>
                <a:cs typeface="Calibri" panose="020F0502020204030204" pitchFamily="34" charset="0"/>
              </a:rPr>
              <a:t>: Bảo đảm cung cấp Oxy y tế cho công tác cấp cứu, điều trị COVID-19 tại các cơ sở khám, chữa bệnh, cơ sở thu dung, điều trị COVID-19</a:t>
            </a:r>
            <a:r>
              <a:rPr lang="en-US" sz="2500" dirty="0">
                <a:latin typeface="Calibri" panose="020F0502020204030204" pitchFamily="34" charset="0"/>
                <a:cs typeface="Calibri" panose="020F0502020204030204" pitchFamily="34" charset="0"/>
              </a:rPr>
              <a:t>.</a:t>
            </a:r>
            <a:endParaRPr lang="vi-VN" sz="2500" dirty="0">
              <a:highlight>
                <a:srgbClr val="FFFF00"/>
              </a:highlight>
              <a:latin typeface="Calibri" panose="020F0502020204030204" pitchFamily="34" charset="0"/>
              <a:cs typeface="Calibri" panose="020F0502020204030204" pitchFamily="34" charset="0"/>
            </a:endParaRPr>
          </a:p>
          <a:p>
            <a:pPr marL="0" indent="0">
              <a:buNone/>
            </a:pPr>
            <a:endParaRPr lang="vi-VN" sz="2500" dirty="0">
              <a:latin typeface="Calibri" panose="020F0502020204030204" pitchFamily="34" charset="0"/>
              <a:cs typeface="Calibri" panose="020F0502020204030204" pitchFamily="34" charset="0"/>
            </a:endParaRPr>
          </a:p>
          <a:p>
            <a:pPr>
              <a:buFont typeface="Arial" panose="020B0604020202020204" pitchFamily="34" charset="0"/>
              <a:buChar char="•"/>
            </a:pPr>
            <a:r>
              <a:rPr lang="en-US" sz="2500" b="1" dirty="0" err="1">
                <a:latin typeface="Calibri" panose="020F0502020204030204" pitchFamily="34" charset="0"/>
                <a:cs typeface="Calibri" panose="020F0502020204030204" pitchFamily="34" charset="0"/>
              </a:rPr>
              <a:t>Nguyên</a:t>
            </a:r>
            <a:r>
              <a:rPr lang="en-US" sz="2500" b="1" dirty="0">
                <a:latin typeface="Calibri" panose="020F0502020204030204" pitchFamily="34" charset="0"/>
                <a:cs typeface="Calibri" panose="020F0502020204030204" pitchFamily="34" charset="0"/>
              </a:rPr>
              <a:t> </a:t>
            </a:r>
            <a:r>
              <a:rPr lang="en-US" sz="2500" b="1" dirty="0" err="1">
                <a:latin typeface="Calibri" panose="020F0502020204030204" pitchFamily="34" charset="0"/>
                <a:cs typeface="Calibri" panose="020F0502020204030204" pitchFamily="34" charset="0"/>
              </a:rPr>
              <a:t>tắc</a:t>
            </a:r>
            <a:r>
              <a:rPr lang="en-US" sz="2500" dirty="0">
                <a:latin typeface="Calibri" panose="020F0502020204030204" pitchFamily="34" charset="0"/>
                <a:cs typeface="Calibri" panose="020F0502020204030204" pitchFamily="34" charset="0"/>
              </a:rPr>
              <a:t>: </a:t>
            </a:r>
            <a:r>
              <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 </a:t>
            </a:r>
            <a:r>
              <a:rPr lang="en-US" sz="28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tại</a:t>
            </a:r>
            <a:r>
              <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chỗ</a:t>
            </a:r>
            <a:r>
              <a:rPr lang="en-US" sz="28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800" b="1" dirty="0">
                <a:solidFill>
                  <a:srgbClr val="C00000"/>
                </a:solidFill>
                <a:latin typeface="+mn-lt"/>
                <a:ea typeface="Calibri" panose="020F0502020204030204" pitchFamily="34" charset="0"/>
                <a:cs typeface="Times New Roman" panose="02020603050405020304" pitchFamily="18" charset="0"/>
              </a:rPr>
              <a:t>(</a:t>
            </a:r>
            <a:r>
              <a:rPr lang="en-US" sz="2800" b="1" dirty="0" err="1">
                <a:solidFill>
                  <a:srgbClr val="C00000"/>
                </a:solidFill>
                <a:latin typeface="+mn-lt"/>
                <a:ea typeface="Calibri" panose="020F0502020204030204" pitchFamily="34" charset="0"/>
                <a:cs typeface="Times New Roman" panose="02020603050405020304" pitchFamily="18" charset="0"/>
              </a:rPr>
              <a:t>chỉ</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huy</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điều</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trị</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nhân</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lực</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và</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hậu</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cần</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tại</a:t>
            </a:r>
            <a:r>
              <a:rPr lang="en-US" sz="2800" b="1" dirty="0">
                <a:solidFill>
                  <a:srgbClr val="C00000"/>
                </a:solidFill>
                <a:latin typeface="+mn-lt"/>
                <a:ea typeface="Calibri" panose="020F0502020204030204" pitchFamily="34" charset="0"/>
                <a:cs typeface="Times New Roman" panose="02020603050405020304" pitchFamily="18" charset="0"/>
              </a:rPr>
              <a:t> </a:t>
            </a:r>
            <a:r>
              <a:rPr lang="en-US" sz="2800" b="1" dirty="0" err="1">
                <a:solidFill>
                  <a:srgbClr val="C00000"/>
                </a:solidFill>
                <a:latin typeface="+mn-lt"/>
                <a:ea typeface="Calibri" panose="020F0502020204030204" pitchFamily="34" charset="0"/>
                <a:cs typeface="Times New Roman" panose="02020603050405020304" pitchFamily="18" charset="0"/>
              </a:rPr>
              <a:t>chỗ</a:t>
            </a:r>
            <a:r>
              <a:rPr lang="en-US" sz="2800" b="1" dirty="0">
                <a:solidFill>
                  <a:srgbClr val="C00000"/>
                </a:solidFill>
                <a:latin typeface="+mn-lt"/>
                <a:ea typeface="Calibri" panose="020F0502020204030204" pitchFamily="34" charset="0"/>
                <a:cs typeface="Times New Roman" panose="02020603050405020304" pitchFamily="18" charset="0"/>
              </a:rPr>
              <a:t>)</a:t>
            </a:r>
          </a:p>
          <a:p>
            <a:pPr marL="457200" indent="-457200">
              <a:buAutoNum type="arabicPeriod"/>
            </a:pPr>
            <a:endParaRPr lang="en-US" sz="2500" dirty="0">
              <a:latin typeface="Calibri" panose="020F0502020204030204" pitchFamily="34" charset="0"/>
              <a:cs typeface="Calibri" panose="020F0502020204030204" pitchFamily="34" charset="0"/>
            </a:endParaRPr>
          </a:p>
          <a:p>
            <a:pPr marL="0" indent="0">
              <a:buNone/>
            </a:pPr>
            <a:endParaRPr lang="en-US"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431716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194286" y="-16625"/>
            <a:ext cx="7543800" cy="960438"/>
          </a:xfrm>
        </p:spPr>
        <p:txBody>
          <a:bodyPr/>
          <a:lstStyle/>
          <a:p>
            <a:r>
              <a:rPr lang="en-US" sz="2800" b="1" dirty="0" err="1">
                <a:solidFill>
                  <a:srgbClr val="C00000"/>
                </a:solidFill>
              </a:rPr>
              <a:t>Thiết</a:t>
            </a:r>
            <a:r>
              <a:rPr lang="en-US" sz="2800" b="1" dirty="0">
                <a:solidFill>
                  <a:srgbClr val="C00000"/>
                </a:solidFill>
              </a:rPr>
              <a:t> </a:t>
            </a:r>
            <a:r>
              <a:rPr lang="en-US" sz="2800" b="1" dirty="0" err="1">
                <a:solidFill>
                  <a:srgbClr val="C00000"/>
                </a:solidFill>
              </a:rPr>
              <a:t>lập</a:t>
            </a:r>
            <a:r>
              <a:rPr lang="en-US" sz="2800" b="1" dirty="0">
                <a:solidFill>
                  <a:srgbClr val="C00000"/>
                </a:solidFill>
              </a:rPr>
              <a:t> </a:t>
            </a:r>
            <a:r>
              <a:rPr lang="en-US" sz="2800" b="1" dirty="0" err="1">
                <a:solidFill>
                  <a:srgbClr val="C00000"/>
                </a:solidFill>
              </a:rPr>
              <a:t>cơ</a:t>
            </a:r>
            <a:r>
              <a:rPr lang="en-US" sz="2800" b="1" dirty="0">
                <a:solidFill>
                  <a:srgbClr val="C00000"/>
                </a:solidFill>
              </a:rPr>
              <a:t> </a:t>
            </a:r>
            <a:r>
              <a:rPr lang="en-US" sz="2800" b="1" dirty="0" err="1">
                <a:solidFill>
                  <a:srgbClr val="C00000"/>
                </a:solidFill>
              </a:rPr>
              <a:t>sở</a:t>
            </a:r>
            <a:r>
              <a:rPr lang="en-US" sz="2800" b="1" dirty="0">
                <a:solidFill>
                  <a:srgbClr val="C00000"/>
                </a:solidFill>
              </a:rPr>
              <a:t> </a:t>
            </a:r>
            <a:r>
              <a:rPr lang="en-US" sz="2800" b="1" dirty="0" err="1">
                <a:solidFill>
                  <a:srgbClr val="C00000"/>
                </a:solidFill>
              </a:rPr>
              <a:t>thu</a:t>
            </a:r>
            <a:r>
              <a:rPr lang="en-US" sz="2800" b="1" dirty="0">
                <a:solidFill>
                  <a:srgbClr val="C00000"/>
                </a:solidFill>
              </a:rPr>
              <a:t> dung, </a:t>
            </a:r>
            <a:r>
              <a:rPr lang="en-US" sz="2800" b="1" dirty="0" err="1">
                <a:solidFill>
                  <a:srgbClr val="C00000"/>
                </a:solidFill>
              </a:rPr>
              <a:t>điều</a:t>
            </a:r>
            <a:r>
              <a:rPr lang="en-US" sz="2800" b="1" dirty="0">
                <a:solidFill>
                  <a:srgbClr val="C00000"/>
                </a:solidFill>
              </a:rPr>
              <a:t> </a:t>
            </a:r>
            <a:r>
              <a:rPr lang="en-US" sz="2800" b="1" dirty="0" err="1">
                <a:solidFill>
                  <a:srgbClr val="C00000"/>
                </a:solidFill>
              </a:rPr>
              <a:t>trị</a:t>
            </a:r>
            <a:r>
              <a:rPr lang="en-US" sz="2800" b="1" dirty="0">
                <a:solidFill>
                  <a:srgbClr val="C00000"/>
                </a:solidFill>
              </a:rPr>
              <a:t> COVID-19</a:t>
            </a:r>
          </a:p>
        </p:txBody>
      </p:sp>
      <p:sp>
        <p:nvSpPr>
          <p:cNvPr id="3" name="Content Placeholder 2">
            <a:extLst>
              <a:ext uri="{FF2B5EF4-FFF2-40B4-BE49-F238E27FC236}">
                <a16:creationId xmlns:a16="http://schemas.microsoft.com/office/drawing/2014/main" id="{6FE44AB4-9B6B-4725-BC02-FE706F78F922}"/>
              </a:ext>
            </a:extLst>
          </p:cNvPr>
          <p:cNvSpPr>
            <a:spLocks noGrp="1"/>
          </p:cNvSpPr>
          <p:nvPr>
            <p:ph idx="1"/>
          </p:nvPr>
        </p:nvSpPr>
        <p:spPr>
          <a:xfrm>
            <a:off x="381000" y="1166018"/>
            <a:ext cx="3352800" cy="5158582"/>
          </a:xfrm>
        </p:spPr>
        <p:txBody>
          <a:bodyPr/>
          <a:lstStyle/>
          <a:p>
            <a:pPr marL="0" indent="0" algn="just">
              <a:lnSpc>
                <a:spcPct val="102000"/>
              </a:lnSpc>
              <a:spcBef>
                <a:spcPts val="1200"/>
              </a:spcBef>
              <a:buNone/>
            </a:pPr>
            <a:r>
              <a:rPr lang="en-US" sz="2400" dirty="0" err="1">
                <a:latin typeface="Times New Roman" panose="02020603050405020304" pitchFamily="18" charset="0"/>
                <a:cs typeface="Times New Roman" panose="02020603050405020304" pitchFamily="18" charset="0"/>
              </a:rPr>
              <a:t>Căn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cứ</a:t>
            </a:r>
            <a:r>
              <a:rPr lang="en-US" sz="2400" dirty="0">
                <a:latin typeface="Times New Roman" panose="02020603050405020304" pitchFamily="18" charset="0"/>
                <a:cs typeface="Times New Roman" panose="02020603050405020304" pitchFamily="18" charset="0"/>
              </a:rPr>
              <a:t> </a:t>
            </a:r>
            <a:r>
              <a:rPr lang="en-US" sz="2400" dirty="0">
                <a:solidFill>
                  <a:srgbClr val="C00000"/>
                </a:solidFill>
                <a:latin typeface="Times New Roman" panose="02020603050405020304" pitchFamily="18" charset="0"/>
                <a:cs typeface="Times New Roman" panose="02020603050405020304" pitchFamily="18" charset="0"/>
              </a:rPr>
              <a:t>NQ </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86/NQ-CP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của</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Chính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phủ</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06/8/2021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các</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giải</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pháp</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cấp</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bách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phòng</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chống</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dịch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bệnh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COVID-19,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Bộ</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Y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tế</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đã</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ban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hành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Quyết</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định</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số</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4111/QĐ-BYT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ngày</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26/8/2021 </a:t>
            </a:r>
            <a:r>
              <a:rPr lang="en-US" sz="2400" dirty="0" err="1">
                <a:solidFill>
                  <a:srgbClr val="C00000"/>
                </a:solidFill>
                <a:latin typeface="Times New Roman" panose="02020603050405020304" pitchFamily="18" charset="0"/>
                <a:ea typeface="Calibri" panose="020F0502020204030204" pitchFamily="34" charset="0"/>
                <a:cs typeface="Times New Roman" panose="02020603050405020304" pitchFamily="18" charset="0"/>
              </a:rPr>
              <a:t>về</a:t>
            </a:r>
            <a:r>
              <a:rPr lang="en-US" sz="2400"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pt-BR" sz="2400" dirty="0">
                <a:effectLst/>
                <a:latin typeface="Times New Roman" panose="02020603050405020304" pitchFamily="18" charset="0"/>
                <a:ea typeface="Times New Roman" panose="02020603050405020304" pitchFamily="18" charset="0"/>
              </a:rPr>
              <a:t>tài liệu “Hướng dẫn thiết lập cơ sở thu dung, điều trị COVID-19 theo mô hình tháp 3 tầng”</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pic>
        <p:nvPicPr>
          <p:cNvPr id="6" name="Picture 5" descr="Text&#10;&#10;Description automatically generated">
            <a:extLst>
              <a:ext uri="{FF2B5EF4-FFF2-40B4-BE49-F238E27FC236}">
                <a16:creationId xmlns:a16="http://schemas.microsoft.com/office/drawing/2014/main" id="{1059351C-D9F6-479F-9E24-38CC4FBA88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943813"/>
            <a:ext cx="4987314" cy="5842565"/>
          </a:xfrm>
          <a:prstGeom prst="rect">
            <a:avLst/>
          </a:prstGeom>
        </p:spPr>
      </p:pic>
    </p:spTree>
    <p:extLst>
      <p:ext uri="{BB962C8B-B14F-4D97-AF65-F5344CB8AC3E}">
        <p14:creationId xmlns:p14="http://schemas.microsoft.com/office/powerpoint/2010/main" val="10345631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p:cNvSpPr/>
          <p:nvPr/>
        </p:nvSpPr>
        <p:spPr>
          <a:xfrm>
            <a:off x="0" y="3407226"/>
            <a:ext cx="9144000" cy="3595468"/>
          </a:xfrm>
          <a:prstGeom prst="rect">
            <a:avLst/>
          </a:prstGeom>
          <a:gradFill>
            <a:gsLst>
              <a:gs pos="100000">
                <a:srgbClr val="ADADAD"/>
              </a:gs>
              <a:gs pos="30000">
                <a:schemeClr val="bg1">
                  <a:alpha val="99000"/>
                </a:schemeClr>
              </a:gs>
            </a:gsLst>
            <a:lin ang="5400000" scaled="0"/>
          </a:gra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3" name="Straight Arrow Connector 22"/>
          <p:cNvCxnSpPr>
            <a:cxnSpLocks/>
          </p:cNvCxnSpPr>
          <p:nvPr/>
        </p:nvCxnSpPr>
        <p:spPr>
          <a:xfrm>
            <a:off x="4800722" y="4879823"/>
            <a:ext cx="588190" cy="0"/>
          </a:xfrm>
          <a:prstGeom prst="straightConnector1">
            <a:avLst/>
          </a:prstGeom>
          <a:ln w="28575">
            <a:solidFill>
              <a:srgbClr val="0069B5"/>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cxnSpLocks/>
          </p:cNvCxnSpPr>
          <p:nvPr/>
        </p:nvCxnSpPr>
        <p:spPr>
          <a:xfrm>
            <a:off x="3882496" y="3253853"/>
            <a:ext cx="1379007" cy="0"/>
          </a:xfrm>
          <a:prstGeom prst="straightConnector1">
            <a:avLst/>
          </a:prstGeom>
          <a:ln w="28575">
            <a:solidFill>
              <a:schemeClr val="accent2"/>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cxnSpLocks/>
          </p:cNvCxnSpPr>
          <p:nvPr/>
        </p:nvCxnSpPr>
        <p:spPr>
          <a:xfrm>
            <a:off x="3100073" y="1981200"/>
            <a:ext cx="2161430" cy="0"/>
          </a:xfrm>
          <a:prstGeom prst="straightConnector1">
            <a:avLst/>
          </a:prstGeom>
          <a:ln w="28575">
            <a:solidFill>
              <a:schemeClr val="accent3"/>
            </a:solidFill>
            <a:prstDash val="sysDash"/>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848600" y="6477000"/>
            <a:ext cx="1066800" cy="276999"/>
          </a:xfrm>
          <a:prstGeom prst="rect">
            <a:avLst/>
          </a:prstGeom>
          <a:noFill/>
        </p:spPr>
        <p:txBody>
          <a:bodyPr wrap="square" rtlCol="0">
            <a:spAutoFit/>
          </a:bodyPr>
          <a:lstStyle/>
          <a:p>
            <a:pPr algn="r"/>
            <a:r>
              <a:rPr lang="en-US" sz="1200" dirty="0"/>
              <a:t>Your Logo</a:t>
            </a:r>
          </a:p>
        </p:txBody>
      </p:sp>
      <p:grpSp>
        <p:nvGrpSpPr>
          <p:cNvPr id="14" name="Group 13"/>
          <p:cNvGrpSpPr/>
          <p:nvPr/>
        </p:nvGrpSpPr>
        <p:grpSpPr>
          <a:xfrm>
            <a:off x="-10401" y="1120788"/>
            <a:ext cx="5361708" cy="4616423"/>
            <a:chOff x="357503" y="1120776"/>
            <a:chExt cx="5361708" cy="4616423"/>
          </a:xfrm>
          <a:effectLst>
            <a:reflection blurRad="6350" stA="50000" endA="300" endPos="15000" dist="50800" dir="5400000" sy="-100000" algn="bl" rotWithShape="0"/>
          </a:effectLst>
        </p:grpSpPr>
        <p:sp>
          <p:nvSpPr>
            <p:cNvPr id="4" name="Isosceles Triangle 3"/>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Isosceles Triangle 3"/>
            <p:cNvSpPr/>
            <p:nvPr/>
          </p:nvSpPr>
          <p:spPr>
            <a:xfrm>
              <a:off x="1252520" y="2685306"/>
              <a:ext cx="3571674"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Isosceles Triangle 3"/>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31" name="Rectangle 30"/>
          <p:cNvSpPr/>
          <p:nvPr/>
        </p:nvSpPr>
        <p:spPr>
          <a:xfrm>
            <a:off x="1008029" y="4746200"/>
            <a:ext cx="3448261"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32" name="TextBox 31"/>
          <p:cNvSpPr txBox="1"/>
          <p:nvPr/>
        </p:nvSpPr>
        <p:spPr>
          <a:xfrm>
            <a:off x="0" y="36554"/>
            <a:ext cx="9144000" cy="630942"/>
          </a:xfrm>
          <a:prstGeom prst="rect">
            <a:avLst/>
          </a:prstGeom>
          <a:noFill/>
        </p:spPr>
        <p:txBody>
          <a:bodyPr wrap="square" rtlCol="0">
            <a:spAutoFit/>
          </a:bodyPr>
          <a:lstStyle/>
          <a:p>
            <a:r>
              <a:rPr lang="en-US" sz="3500" b="1" dirty="0" err="1">
                <a:solidFill>
                  <a:srgbClr val="C00000"/>
                </a:solidFill>
                <a:latin typeface="+mn-lt"/>
              </a:rPr>
              <a:t>Thiết</a:t>
            </a:r>
            <a:r>
              <a:rPr lang="en-US" sz="3500" b="1" dirty="0">
                <a:solidFill>
                  <a:srgbClr val="C00000"/>
                </a:solidFill>
                <a:latin typeface="+mn-lt"/>
              </a:rPr>
              <a:t> </a:t>
            </a:r>
            <a:r>
              <a:rPr lang="en-US" sz="3500" b="1" dirty="0" err="1">
                <a:solidFill>
                  <a:srgbClr val="C00000"/>
                </a:solidFill>
                <a:latin typeface="+mn-lt"/>
              </a:rPr>
              <a:t>lập</a:t>
            </a:r>
            <a:r>
              <a:rPr lang="en-US" sz="3500" b="1" dirty="0">
                <a:solidFill>
                  <a:srgbClr val="C00000"/>
                </a:solidFill>
                <a:latin typeface="+mn-lt"/>
              </a:rPr>
              <a:t> </a:t>
            </a:r>
            <a:r>
              <a:rPr lang="en-US" sz="3500" b="1" dirty="0" err="1">
                <a:solidFill>
                  <a:srgbClr val="C00000"/>
                </a:solidFill>
                <a:latin typeface="+mn-lt"/>
              </a:rPr>
              <a:t>cơ</a:t>
            </a:r>
            <a:r>
              <a:rPr lang="en-US" sz="3500" b="1" dirty="0">
                <a:solidFill>
                  <a:srgbClr val="C00000"/>
                </a:solidFill>
                <a:latin typeface="+mn-lt"/>
              </a:rPr>
              <a:t> </a:t>
            </a:r>
            <a:r>
              <a:rPr lang="en-US" sz="3500" b="1" dirty="0" err="1">
                <a:solidFill>
                  <a:srgbClr val="C00000"/>
                </a:solidFill>
                <a:latin typeface="+mn-lt"/>
              </a:rPr>
              <a:t>sở</a:t>
            </a:r>
            <a:r>
              <a:rPr lang="en-US" sz="3500" b="1" dirty="0">
                <a:solidFill>
                  <a:srgbClr val="C00000"/>
                </a:solidFill>
                <a:latin typeface="+mn-lt"/>
              </a:rPr>
              <a:t> </a:t>
            </a:r>
            <a:r>
              <a:rPr lang="en-US" sz="3500" b="1" dirty="0" err="1">
                <a:solidFill>
                  <a:srgbClr val="C00000"/>
                </a:solidFill>
                <a:latin typeface="+mn-lt"/>
              </a:rPr>
              <a:t>thu</a:t>
            </a:r>
            <a:r>
              <a:rPr lang="en-US" sz="3500" b="1" dirty="0">
                <a:solidFill>
                  <a:srgbClr val="C00000"/>
                </a:solidFill>
                <a:latin typeface="+mn-lt"/>
              </a:rPr>
              <a:t> dung, </a:t>
            </a:r>
            <a:r>
              <a:rPr lang="en-US" sz="3500" b="1" dirty="0" err="1">
                <a:solidFill>
                  <a:srgbClr val="C00000"/>
                </a:solidFill>
                <a:latin typeface="+mn-lt"/>
              </a:rPr>
              <a:t>điều</a:t>
            </a:r>
            <a:r>
              <a:rPr lang="en-US" sz="3500" b="1" dirty="0">
                <a:solidFill>
                  <a:srgbClr val="C00000"/>
                </a:solidFill>
                <a:latin typeface="+mn-lt"/>
              </a:rPr>
              <a:t> </a:t>
            </a:r>
            <a:r>
              <a:rPr lang="en-US" sz="3500" b="1" dirty="0" err="1">
                <a:solidFill>
                  <a:srgbClr val="C00000"/>
                </a:solidFill>
                <a:latin typeface="+mn-lt"/>
              </a:rPr>
              <a:t>trị</a:t>
            </a:r>
            <a:r>
              <a:rPr lang="en-US" sz="3500" b="1" dirty="0">
                <a:solidFill>
                  <a:srgbClr val="C00000"/>
                </a:solidFill>
                <a:latin typeface="+mn-lt"/>
              </a:rPr>
              <a:t> COVID-19</a:t>
            </a:r>
          </a:p>
        </p:txBody>
      </p:sp>
      <p:sp>
        <p:nvSpPr>
          <p:cNvPr id="34" name="Rectangle 33">
            <a:extLst>
              <a:ext uri="{FF2B5EF4-FFF2-40B4-BE49-F238E27FC236}">
                <a16:creationId xmlns:a16="http://schemas.microsoft.com/office/drawing/2014/main" id="{85BF0EBF-71A5-164F-B982-5E012FD9B538}"/>
              </a:ext>
            </a:extLst>
          </p:cNvPr>
          <p:cNvSpPr/>
          <p:nvPr/>
        </p:nvSpPr>
        <p:spPr>
          <a:xfrm>
            <a:off x="922221" y="3253853"/>
            <a:ext cx="3448261"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35" name="Rectangle 34">
            <a:extLst>
              <a:ext uri="{FF2B5EF4-FFF2-40B4-BE49-F238E27FC236}">
                <a16:creationId xmlns:a16="http://schemas.microsoft.com/office/drawing/2014/main" id="{003C2337-D0FB-3B41-9D70-3A797D267BBA}"/>
              </a:ext>
            </a:extLst>
          </p:cNvPr>
          <p:cNvSpPr/>
          <p:nvPr/>
        </p:nvSpPr>
        <p:spPr>
          <a:xfrm>
            <a:off x="1008028" y="1815557"/>
            <a:ext cx="3448261" cy="707886"/>
          </a:xfrm>
          <a:prstGeom prst="rect">
            <a:avLst/>
          </a:prstGeom>
          <a:effectLst/>
        </p:spPr>
        <p:txBody>
          <a:bodyPr wrap="square">
            <a:spAutoFit/>
          </a:bodyPr>
          <a:lstStyle/>
          <a:p>
            <a:pPr algn="ctr"/>
            <a:r>
              <a:rPr lang="en-US" sz="2000" b="1" dirty="0" err="1">
                <a:solidFill>
                  <a:schemeClr val="bg1"/>
                </a:solidFill>
                <a:latin typeface="Times New Roman" panose="02020603050405020304" pitchFamily="18" charset="0"/>
                <a:cs typeface="Times New Roman" panose="02020603050405020304" pitchFamily="18" charset="0"/>
              </a:rPr>
              <a:t>Nặng</a:t>
            </a:r>
            <a:r>
              <a:rPr lang="en-US" sz="2000" b="1" dirty="0">
                <a:solidFill>
                  <a:schemeClr val="bg1"/>
                </a:solidFill>
                <a:latin typeface="Times New Roman" panose="02020603050405020304" pitchFamily="18" charset="0"/>
                <a:cs typeface="Times New Roman" panose="02020603050405020304" pitchFamily="18" charset="0"/>
              </a:rPr>
              <a:t>, </a:t>
            </a:r>
          </a:p>
          <a:p>
            <a:pPr algn="ctr"/>
            <a:r>
              <a:rPr lang="en-US" sz="2000" b="1" dirty="0" err="1">
                <a:solidFill>
                  <a:schemeClr val="bg1"/>
                </a:solidFill>
                <a:latin typeface="Times New Roman" panose="02020603050405020304" pitchFamily="18" charset="0"/>
                <a:cs typeface="Times New Roman" panose="02020603050405020304" pitchFamily="18" charset="0"/>
              </a:rPr>
              <a:t>nguy</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kịch</a:t>
            </a:r>
            <a:endParaRPr lang="en-US" sz="20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2" name="Table 1">
            <a:extLst>
              <a:ext uri="{FF2B5EF4-FFF2-40B4-BE49-F238E27FC236}">
                <a16:creationId xmlns:a16="http://schemas.microsoft.com/office/drawing/2014/main" id="{F6021590-8394-1A4A-94AB-6EF7DA7929F7}"/>
              </a:ext>
            </a:extLst>
          </p:cNvPr>
          <p:cNvGraphicFramePr>
            <a:graphicFrameLocks noGrp="1"/>
          </p:cNvGraphicFramePr>
          <p:nvPr>
            <p:extLst>
              <p:ext uri="{D42A27DB-BD31-4B8C-83A1-F6EECF244321}">
                <p14:modId xmlns:p14="http://schemas.microsoft.com/office/powerpoint/2010/main" val="1546814185"/>
              </p:ext>
            </p:extLst>
          </p:nvPr>
        </p:nvGraphicFramePr>
        <p:xfrm>
          <a:off x="5340906" y="1117184"/>
          <a:ext cx="3678888" cy="4616419"/>
        </p:xfrm>
        <a:graphic>
          <a:graphicData uri="http://schemas.openxmlformats.org/drawingml/2006/table">
            <a:tbl>
              <a:tblPr firstRow="1" bandRow="1">
                <a:tableStyleId>{5C22544A-7EE6-4342-B048-85BDC9FD1C3A}</a:tableStyleId>
              </a:tblPr>
              <a:tblGrid>
                <a:gridCol w="1839444">
                  <a:extLst>
                    <a:ext uri="{9D8B030D-6E8A-4147-A177-3AD203B41FA5}">
                      <a16:colId xmlns:a16="http://schemas.microsoft.com/office/drawing/2014/main" val="165520628"/>
                    </a:ext>
                  </a:extLst>
                </a:gridCol>
                <a:gridCol w="1839444">
                  <a:extLst>
                    <a:ext uri="{9D8B030D-6E8A-4147-A177-3AD203B41FA5}">
                      <a16:colId xmlns:a16="http://schemas.microsoft.com/office/drawing/2014/main" val="939030607"/>
                    </a:ext>
                  </a:extLst>
                </a:gridCol>
              </a:tblGrid>
              <a:tr h="1517275">
                <a:tc>
                  <a:txBody>
                    <a:bodyPr/>
                    <a:lstStyle/>
                    <a:p>
                      <a:r>
                        <a:rPr lang="es-PE" sz="1500" b="0" spc="10" dirty="0">
                          <a:solidFill>
                            <a:schemeClr val="tx1"/>
                          </a:solidFill>
                          <a:effectLst/>
                          <a:latin typeface="Times New Roman" panose="02020603050405020304" pitchFamily="18" charset="0"/>
                          <a:cs typeface="Times New Roman" panose="02020603050405020304" pitchFamily="18" charset="0"/>
                        </a:rPr>
                        <a:t>BV truyền nhiễm, BVĐK tỉnh có khoa truyền nhiễm </a:t>
                      </a:r>
                    </a:p>
                    <a:p>
                      <a:r>
                        <a:rPr lang="es-PE" sz="1500" b="0" spc="10" dirty="0">
                          <a:solidFill>
                            <a:schemeClr val="tx1"/>
                          </a:solidFill>
                          <a:effectLst/>
                          <a:latin typeface="Times New Roman" panose="02020603050405020304" pitchFamily="18" charset="0"/>
                          <a:cs typeface="Times New Roman" panose="02020603050405020304" pitchFamily="18" charset="0"/>
                        </a:rPr>
                        <a:t>(ICU đủ năng lực kỹ thuật</a:t>
                      </a:r>
                      <a:endParaRPr lang="en-US" sz="1500" b="0" dirty="0">
                        <a:solidFill>
                          <a:schemeClr val="tx1"/>
                        </a:solidFill>
                      </a:endParaRPr>
                    </a:p>
                  </a:txBody>
                  <a:tcPr>
                    <a:solidFill>
                      <a:schemeClr val="accent2">
                        <a:lumMod val="60000"/>
                        <a:lumOff val="40000"/>
                      </a:schemeClr>
                    </a:solidFill>
                  </a:tcPr>
                </a:tc>
                <a:tc>
                  <a:txBody>
                    <a:bodyPr/>
                    <a:lstStyle/>
                    <a:p>
                      <a:r>
                        <a:rPr lang="en-US" sz="1500" b="1" dirty="0">
                          <a:solidFill>
                            <a:schemeClr val="tx1"/>
                          </a:solidFill>
                        </a:rPr>
                        <a:t>CS TD </a:t>
                      </a:r>
                      <a:r>
                        <a:rPr lang="en-US" sz="1500" b="1" dirty="0" err="1">
                          <a:solidFill>
                            <a:schemeClr val="tx1"/>
                          </a:solidFill>
                        </a:rPr>
                        <a:t>Dtri</a:t>
                      </a:r>
                      <a:r>
                        <a:rPr lang="en-US" sz="1500" b="1" dirty="0">
                          <a:solidFill>
                            <a:schemeClr val="tx1"/>
                          </a:solidFill>
                        </a:rPr>
                        <a:t> COVID-19</a:t>
                      </a:r>
                    </a:p>
                    <a:p>
                      <a:r>
                        <a:rPr lang="en-US" sz="1500" b="1" dirty="0">
                          <a:solidFill>
                            <a:schemeClr val="tx1"/>
                          </a:solidFill>
                        </a:rPr>
                        <a:t>BV </a:t>
                      </a:r>
                      <a:r>
                        <a:rPr lang="en-US" sz="1500" b="1" dirty="0" err="1">
                          <a:solidFill>
                            <a:schemeClr val="tx1"/>
                          </a:solidFill>
                        </a:rPr>
                        <a:t>Điều</a:t>
                      </a:r>
                      <a:r>
                        <a:rPr lang="en-US" sz="1500" b="1" dirty="0">
                          <a:solidFill>
                            <a:schemeClr val="tx1"/>
                          </a:solidFill>
                        </a:rPr>
                        <a:t> </a:t>
                      </a:r>
                      <a:r>
                        <a:rPr lang="en-US" sz="1500" b="1" dirty="0" err="1">
                          <a:solidFill>
                            <a:schemeClr val="tx1"/>
                          </a:solidFill>
                        </a:rPr>
                        <a:t>trị</a:t>
                      </a:r>
                      <a:r>
                        <a:rPr lang="en-US" sz="1500" b="1" dirty="0">
                          <a:solidFill>
                            <a:schemeClr val="tx1"/>
                          </a:solidFill>
                        </a:rPr>
                        <a:t> COVID-19</a:t>
                      </a:r>
                    </a:p>
                    <a:p>
                      <a:r>
                        <a:rPr lang="en-US" sz="1500" b="1" dirty="0">
                          <a:solidFill>
                            <a:schemeClr val="tx1"/>
                          </a:solidFill>
                        </a:rPr>
                        <a:t>TT HSTC COVID-19</a:t>
                      </a:r>
                    </a:p>
                    <a:p>
                      <a:pPr algn="ctr"/>
                      <a:r>
                        <a:rPr lang="en-US" sz="1500" b="1" i="1" dirty="0">
                          <a:solidFill>
                            <a:schemeClr val="tx1"/>
                          </a:solidFill>
                        </a:rPr>
                        <a:t>(</a:t>
                      </a:r>
                      <a:r>
                        <a:rPr lang="en-US" sz="1500" b="0" i="1" dirty="0" err="1">
                          <a:solidFill>
                            <a:schemeClr val="tx1"/>
                          </a:solidFill>
                        </a:rPr>
                        <a:t>Từ</a:t>
                      </a:r>
                      <a:r>
                        <a:rPr lang="en-US" sz="1500" b="0" i="1" dirty="0">
                          <a:solidFill>
                            <a:schemeClr val="tx1"/>
                          </a:solidFill>
                        </a:rPr>
                        <a:t> BV </a:t>
                      </a:r>
                      <a:r>
                        <a:rPr lang="en-US" sz="1500" b="0" i="1" dirty="0" err="1">
                          <a:solidFill>
                            <a:schemeClr val="tx1"/>
                          </a:solidFill>
                        </a:rPr>
                        <a:t>sẵn</a:t>
                      </a:r>
                      <a:r>
                        <a:rPr lang="en-US" sz="1500" b="0" i="1" dirty="0">
                          <a:solidFill>
                            <a:schemeClr val="tx1"/>
                          </a:solidFill>
                        </a:rPr>
                        <a:t> </a:t>
                      </a:r>
                      <a:r>
                        <a:rPr lang="en-US" sz="1500" b="0" i="1" dirty="0" err="1">
                          <a:solidFill>
                            <a:schemeClr val="tx1"/>
                          </a:solidFill>
                        </a:rPr>
                        <a:t>có</a:t>
                      </a:r>
                      <a:r>
                        <a:rPr lang="en-US" sz="1500" b="0" i="1" dirty="0">
                          <a:solidFill>
                            <a:schemeClr val="tx1"/>
                          </a:solidFill>
                        </a:rPr>
                        <a:t> </a:t>
                      </a:r>
                      <a:r>
                        <a:rPr lang="en-US" sz="1500" b="0" i="1" dirty="0" err="1">
                          <a:solidFill>
                            <a:schemeClr val="tx1"/>
                          </a:solidFill>
                        </a:rPr>
                        <a:t>chuyển</a:t>
                      </a:r>
                      <a:r>
                        <a:rPr lang="en-US" sz="1500" b="0" i="1" dirty="0">
                          <a:solidFill>
                            <a:schemeClr val="tx1"/>
                          </a:solidFill>
                        </a:rPr>
                        <a:t> </a:t>
                      </a:r>
                      <a:r>
                        <a:rPr lang="en-US" sz="1500" b="0" i="1" dirty="0" err="1">
                          <a:solidFill>
                            <a:schemeClr val="tx1"/>
                          </a:solidFill>
                        </a:rPr>
                        <a:t>đổi</a:t>
                      </a:r>
                      <a:r>
                        <a:rPr lang="en-US" sz="1500" b="0" i="1" dirty="0">
                          <a:solidFill>
                            <a:schemeClr val="tx1"/>
                          </a:solidFill>
                        </a:rPr>
                        <a:t> </a:t>
                      </a:r>
                      <a:r>
                        <a:rPr lang="en-US" sz="1500" b="0" i="1" dirty="0" err="1">
                          <a:solidFill>
                            <a:schemeClr val="tx1"/>
                          </a:solidFill>
                        </a:rPr>
                        <a:t>công</a:t>
                      </a:r>
                      <a:r>
                        <a:rPr lang="en-US" sz="1500" b="0" i="1" dirty="0">
                          <a:solidFill>
                            <a:schemeClr val="tx1"/>
                          </a:solidFill>
                        </a:rPr>
                        <a:t> </a:t>
                      </a:r>
                      <a:r>
                        <a:rPr lang="en-US" sz="1500" b="0" i="1" dirty="0" err="1">
                          <a:solidFill>
                            <a:schemeClr val="tx1"/>
                          </a:solidFill>
                        </a:rPr>
                        <a:t>năng</a:t>
                      </a:r>
                      <a:r>
                        <a:rPr lang="en-US" sz="1500" b="0" i="1" dirty="0">
                          <a:solidFill>
                            <a:schemeClr val="tx1"/>
                          </a:solidFill>
                        </a:rPr>
                        <a:t>)</a:t>
                      </a:r>
                    </a:p>
                  </a:txBody>
                  <a:tcPr>
                    <a:solidFill>
                      <a:schemeClr val="accent2">
                        <a:lumMod val="60000"/>
                        <a:lumOff val="40000"/>
                      </a:schemeClr>
                    </a:solidFill>
                  </a:tcPr>
                </a:tc>
                <a:extLst>
                  <a:ext uri="{0D108BD9-81ED-4DB2-BD59-A6C34878D82A}">
                    <a16:rowId xmlns:a16="http://schemas.microsoft.com/office/drawing/2014/main" val="3284466393"/>
                  </a:ext>
                </a:extLst>
              </a:tr>
              <a:tr h="15818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PE" sz="1500" spc="10" dirty="0">
                          <a:solidFill>
                            <a:schemeClr val="tx1"/>
                          </a:solidFill>
                          <a:effectLst/>
                          <a:latin typeface="Times New Roman" panose="02020603050405020304" pitchFamily="18" charset="0"/>
                          <a:cs typeface="Times New Roman" panose="02020603050405020304" pitchFamily="18" charset="0"/>
                        </a:rPr>
                        <a:t>BV huyện* (ít nhất 50 GB) hoặc </a:t>
                      </a:r>
                    </a:p>
                    <a:p>
                      <a:pPr marL="0" marR="0" lvl="0" indent="0" algn="l" defTabSz="914400" rtl="0" eaLnBrk="1" fontAlgn="auto" latinLnBrk="0" hangingPunct="1">
                        <a:lnSpc>
                          <a:spcPct val="100000"/>
                        </a:lnSpc>
                        <a:spcBef>
                          <a:spcPts val="0"/>
                        </a:spcBef>
                        <a:spcAft>
                          <a:spcPts val="0"/>
                        </a:spcAft>
                        <a:buClrTx/>
                        <a:buSzTx/>
                        <a:buFontTx/>
                        <a:buNone/>
                        <a:tabLst/>
                        <a:defRPr/>
                      </a:pPr>
                      <a:r>
                        <a:rPr lang="es-PE" sz="1500" spc="10" dirty="0">
                          <a:solidFill>
                            <a:schemeClr val="tx1"/>
                          </a:solidFill>
                          <a:effectLst/>
                          <a:latin typeface="Times New Roman" panose="02020603050405020304" pitchFamily="18" charset="0"/>
                          <a:cs typeface="Times New Roman" panose="02020603050405020304" pitchFamily="18" charset="0"/>
                        </a:rPr>
                        <a:t>BVĐK tỉnh có khoa truyền nhiễm, BV truyền nhiễm, BV Phổi</a:t>
                      </a:r>
                      <a:endParaRPr lang="vi-VN" sz="15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txBody>
                  <a:tcPr>
                    <a:solidFill>
                      <a:schemeClr val="accent2">
                        <a:lumMod val="60000"/>
                        <a:lumOff val="40000"/>
                      </a:schemeClr>
                    </a:solidFill>
                  </a:tcPr>
                </a:tc>
                <a:tc>
                  <a:txBody>
                    <a:bodyPr/>
                    <a:lstStyle/>
                    <a:p>
                      <a:r>
                        <a:rPr lang="en-US" sz="1500" b="1" dirty="0">
                          <a:solidFill>
                            <a:schemeClr val="tx1"/>
                          </a:solidFill>
                        </a:rPr>
                        <a:t>CS TD </a:t>
                      </a:r>
                      <a:r>
                        <a:rPr lang="en-US" sz="1500" b="1" dirty="0" err="1">
                          <a:solidFill>
                            <a:schemeClr val="tx1"/>
                          </a:solidFill>
                        </a:rPr>
                        <a:t>Đtri</a:t>
                      </a:r>
                      <a:r>
                        <a:rPr lang="en-US" sz="1500" b="1" dirty="0">
                          <a:solidFill>
                            <a:schemeClr val="tx1"/>
                          </a:solidFill>
                        </a:rPr>
                        <a:t> COVID-19</a:t>
                      </a:r>
                    </a:p>
                    <a:p>
                      <a:r>
                        <a:rPr lang="en-US" sz="1500" b="1" dirty="0">
                          <a:solidFill>
                            <a:schemeClr val="tx1"/>
                          </a:solidFill>
                        </a:rPr>
                        <a:t>BV ĐK, CK </a:t>
                      </a:r>
                      <a:r>
                        <a:rPr lang="en-US" sz="1500" b="1" dirty="0" err="1">
                          <a:solidFill>
                            <a:schemeClr val="tx1"/>
                          </a:solidFill>
                        </a:rPr>
                        <a:t>tuyến</a:t>
                      </a:r>
                      <a:r>
                        <a:rPr lang="en-US" sz="1500" b="1" dirty="0">
                          <a:solidFill>
                            <a:schemeClr val="tx1"/>
                          </a:solidFill>
                        </a:rPr>
                        <a:t> </a:t>
                      </a:r>
                      <a:r>
                        <a:rPr lang="en-US" sz="1500" b="1" dirty="0" err="1">
                          <a:solidFill>
                            <a:schemeClr val="tx1"/>
                          </a:solidFill>
                        </a:rPr>
                        <a:t>tỉnh</a:t>
                      </a:r>
                      <a:endParaRPr lang="en-US" sz="1500" b="1" dirty="0">
                        <a:solidFill>
                          <a:schemeClr val="tx1"/>
                        </a:solidFill>
                      </a:endParaRPr>
                    </a:p>
                    <a:p>
                      <a:r>
                        <a:rPr lang="en-US" sz="1500" b="1" dirty="0">
                          <a:solidFill>
                            <a:schemeClr val="tx1"/>
                          </a:solidFill>
                        </a:rPr>
                        <a:t>BV </a:t>
                      </a:r>
                      <a:r>
                        <a:rPr lang="en-US" sz="1500" b="1" dirty="0" err="1">
                          <a:solidFill>
                            <a:schemeClr val="tx1"/>
                          </a:solidFill>
                        </a:rPr>
                        <a:t>Huyện</a:t>
                      </a:r>
                      <a:endParaRPr lang="en-US" sz="1500" b="1" dirty="0">
                        <a:solidFill>
                          <a:schemeClr val="tx1"/>
                        </a:solidFill>
                      </a:endParaRPr>
                    </a:p>
                    <a:p>
                      <a:r>
                        <a:rPr lang="en-US" sz="1500" b="1" dirty="0">
                          <a:solidFill>
                            <a:schemeClr val="tx1"/>
                          </a:solidFill>
                        </a:rPr>
                        <a:t>BV </a:t>
                      </a:r>
                      <a:r>
                        <a:rPr lang="en-US" sz="1500" b="1" dirty="0" err="1">
                          <a:solidFill>
                            <a:schemeClr val="tx1"/>
                          </a:solidFill>
                        </a:rPr>
                        <a:t>Dã</a:t>
                      </a:r>
                      <a:r>
                        <a:rPr lang="en-US" sz="1500" b="1" dirty="0">
                          <a:solidFill>
                            <a:schemeClr val="tx1"/>
                          </a:solidFill>
                        </a:rPr>
                        <a:t> </a:t>
                      </a:r>
                      <a:r>
                        <a:rPr lang="en-US" sz="1500" b="1" dirty="0" err="1">
                          <a:solidFill>
                            <a:schemeClr val="tx1"/>
                          </a:solidFill>
                        </a:rPr>
                        <a:t>chiến</a:t>
                      </a:r>
                      <a:r>
                        <a:rPr lang="en-US" sz="1500" b="1" i="0" dirty="0">
                          <a:solidFill>
                            <a:schemeClr val="tx1"/>
                          </a:solidFill>
                        </a:rPr>
                        <a:t> </a:t>
                      </a:r>
                    </a:p>
                    <a:p>
                      <a:r>
                        <a:rPr lang="en-US" sz="1500" b="1" i="1" dirty="0">
                          <a:solidFill>
                            <a:schemeClr val="tx1"/>
                          </a:solidFill>
                        </a:rPr>
                        <a:t>(</a:t>
                      </a:r>
                      <a:r>
                        <a:rPr lang="en-US" sz="1500" b="0" i="1" dirty="0" err="1">
                          <a:solidFill>
                            <a:schemeClr val="tx1"/>
                          </a:solidFill>
                        </a:rPr>
                        <a:t>Từ</a:t>
                      </a:r>
                      <a:r>
                        <a:rPr lang="en-US" sz="1500" b="0" i="1" dirty="0">
                          <a:solidFill>
                            <a:schemeClr val="tx1"/>
                          </a:solidFill>
                        </a:rPr>
                        <a:t> BV </a:t>
                      </a:r>
                      <a:r>
                        <a:rPr lang="en-US" sz="1500" b="0" i="1" dirty="0" err="1">
                          <a:solidFill>
                            <a:schemeClr val="tx1"/>
                          </a:solidFill>
                        </a:rPr>
                        <a:t>sẵn</a:t>
                      </a:r>
                      <a:r>
                        <a:rPr lang="en-US" sz="1500" b="0" i="1" dirty="0">
                          <a:solidFill>
                            <a:schemeClr val="tx1"/>
                          </a:solidFill>
                        </a:rPr>
                        <a:t> </a:t>
                      </a:r>
                      <a:r>
                        <a:rPr lang="en-US" sz="1500" b="0" i="1" dirty="0" err="1">
                          <a:solidFill>
                            <a:schemeClr val="tx1"/>
                          </a:solidFill>
                        </a:rPr>
                        <a:t>có</a:t>
                      </a:r>
                      <a:r>
                        <a:rPr lang="en-US" sz="1500" b="0" i="1" dirty="0">
                          <a:solidFill>
                            <a:schemeClr val="tx1"/>
                          </a:solidFill>
                        </a:rPr>
                        <a:t> </a:t>
                      </a:r>
                      <a:r>
                        <a:rPr lang="en-US" sz="1500" b="0" i="1" dirty="0" err="1">
                          <a:solidFill>
                            <a:schemeClr val="tx1"/>
                          </a:solidFill>
                        </a:rPr>
                        <a:t>hoặc</a:t>
                      </a:r>
                      <a:r>
                        <a:rPr lang="en-US" sz="1500" b="0" i="1" dirty="0">
                          <a:solidFill>
                            <a:schemeClr val="tx1"/>
                          </a:solidFill>
                        </a:rPr>
                        <a:t> </a:t>
                      </a:r>
                      <a:r>
                        <a:rPr lang="en-US" sz="1500" b="0" i="1" dirty="0" err="1">
                          <a:solidFill>
                            <a:schemeClr val="tx1"/>
                          </a:solidFill>
                        </a:rPr>
                        <a:t>từ</a:t>
                      </a:r>
                      <a:r>
                        <a:rPr lang="en-US" sz="1500" b="0" i="1" dirty="0">
                          <a:solidFill>
                            <a:schemeClr val="tx1"/>
                          </a:solidFill>
                        </a:rPr>
                        <a:t> </a:t>
                      </a:r>
                      <a:r>
                        <a:rPr lang="en-US" sz="1500" b="0" i="1" dirty="0" err="1">
                          <a:solidFill>
                            <a:schemeClr val="tx1"/>
                          </a:solidFill>
                        </a:rPr>
                        <a:t>cơ</a:t>
                      </a:r>
                      <a:r>
                        <a:rPr lang="en-US" sz="1500" b="0" i="1" dirty="0">
                          <a:solidFill>
                            <a:schemeClr val="tx1"/>
                          </a:solidFill>
                        </a:rPr>
                        <a:t> </a:t>
                      </a:r>
                      <a:r>
                        <a:rPr lang="en-US" sz="1500" b="0" i="1" dirty="0" err="1">
                          <a:solidFill>
                            <a:schemeClr val="tx1"/>
                          </a:solidFill>
                        </a:rPr>
                        <a:t>sở</a:t>
                      </a:r>
                      <a:r>
                        <a:rPr lang="en-US" sz="1500" b="0" i="1" dirty="0">
                          <a:solidFill>
                            <a:schemeClr val="tx1"/>
                          </a:solidFill>
                        </a:rPr>
                        <a:t> </a:t>
                      </a:r>
                      <a:r>
                        <a:rPr lang="en-US" sz="1500" b="0" i="1" dirty="0" err="1">
                          <a:solidFill>
                            <a:schemeClr val="tx1"/>
                          </a:solidFill>
                        </a:rPr>
                        <a:t>khác</a:t>
                      </a:r>
                      <a:r>
                        <a:rPr lang="en-US" sz="1500" b="0" i="1" dirty="0">
                          <a:solidFill>
                            <a:schemeClr val="tx1"/>
                          </a:solidFill>
                        </a:rPr>
                        <a:t>)</a:t>
                      </a:r>
                    </a:p>
                  </a:txBody>
                  <a:tcPr>
                    <a:solidFill>
                      <a:schemeClr val="accent2">
                        <a:lumMod val="60000"/>
                        <a:lumOff val="40000"/>
                      </a:schemeClr>
                    </a:solidFill>
                  </a:tcPr>
                </a:tc>
                <a:extLst>
                  <a:ext uri="{0D108BD9-81ED-4DB2-BD59-A6C34878D82A}">
                    <a16:rowId xmlns:a16="http://schemas.microsoft.com/office/drawing/2014/main" val="2409622838"/>
                  </a:ext>
                </a:extLst>
              </a:tr>
              <a:tr h="1517275">
                <a:tc>
                  <a:txBody>
                    <a:bodyPr/>
                    <a:lstStyle/>
                    <a:p>
                      <a:r>
                        <a:rPr lang="en-US" sz="1500" dirty="0">
                          <a:solidFill>
                            <a:schemeClr val="tx1"/>
                          </a:solidFill>
                        </a:rPr>
                        <a:t>BV </a:t>
                      </a:r>
                      <a:r>
                        <a:rPr lang="en-US" sz="1500" dirty="0" err="1">
                          <a:solidFill>
                            <a:schemeClr val="tx1"/>
                          </a:solidFill>
                        </a:rPr>
                        <a:t>huyện</a:t>
                      </a:r>
                      <a:r>
                        <a:rPr lang="en-US" sz="1500" dirty="0">
                          <a:solidFill>
                            <a:schemeClr val="tx1"/>
                          </a:solidFill>
                        </a:rPr>
                        <a:t> (</a:t>
                      </a:r>
                      <a:r>
                        <a:rPr lang="en-US" sz="1500" dirty="0" err="1">
                          <a:solidFill>
                            <a:schemeClr val="tx1"/>
                          </a:solidFill>
                        </a:rPr>
                        <a:t>ít</a:t>
                      </a:r>
                      <a:r>
                        <a:rPr lang="en-US" sz="1500" dirty="0">
                          <a:solidFill>
                            <a:schemeClr val="tx1"/>
                          </a:solidFill>
                        </a:rPr>
                        <a:t> </a:t>
                      </a:r>
                      <a:r>
                        <a:rPr lang="en-US" sz="1500" dirty="0" err="1">
                          <a:solidFill>
                            <a:schemeClr val="tx1"/>
                          </a:solidFill>
                        </a:rPr>
                        <a:t>nhất</a:t>
                      </a:r>
                      <a:r>
                        <a:rPr lang="en-US" sz="1500" dirty="0">
                          <a:solidFill>
                            <a:schemeClr val="tx1"/>
                          </a:solidFill>
                        </a:rPr>
                        <a:t> 50 </a:t>
                      </a:r>
                      <a:r>
                        <a:rPr lang="en-US" sz="1500" dirty="0" err="1">
                          <a:solidFill>
                            <a:schemeClr val="tx1"/>
                          </a:solidFill>
                        </a:rPr>
                        <a:t>giường</a:t>
                      </a:r>
                      <a:r>
                        <a:rPr lang="en-US" sz="1500" dirty="0">
                          <a:solidFill>
                            <a:schemeClr val="tx1"/>
                          </a:solidFill>
                        </a:rPr>
                        <a:t> </a:t>
                      </a:r>
                      <a:r>
                        <a:rPr lang="en-US" sz="1500" dirty="0" err="1">
                          <a:solidFill>
                            <a:schemeClr val="tx1"/>
                          </a:solidFill>
                        </a:rPr>
                        <a:t>bệnh</a:t>
                      </a:r>
                      <a:r>
                        <a:rPr lang="en-US" sz="1500" dirty="0">
                          <a:solidFill>
                            <a:schemeClr val="tx1"/>
                          </a:solidFill>
                        </a:rPr>
                        <a:t>)</a:t>
                      </a:r>
                    </a:p>
                  </a:txBody>
                  <a:tcPr>
                    <a:solidFill>
                      <a:schemeClr val="accent2">
                        <a:lumMod val="60000"/>
                        <a:lumOff val="40000"/>
                      </a:schemeClr>
                    </a:solidFill>
                  </a:tcPr>
                </a:tc>
                <a:tc>
                  <a:txBody>
                    <a:bodyPr/>
                    <a:lstStyle/>
                    <a:p>
                      <a:r>
                        <a:rPr lang="en-US" sz="1600" b="1" dirty="0">
                          <a:solidFill>
                            <a:schemeClr val="tx1"/>
                          </a:solidFill>
                        </a:rPr>
                        <a:t>CS </a:t>
                      </a:r>
                      <a:r>
                        <a:rPr lang="en-US" sz="1600" b="1" dirty="0" err="1">
                          <a:solidFill>
                            <a:schemeClr val="tx1"/>
                          </a:solidFill>
                        </a:rPr>
                        <a:t>thu</a:t>
                      </a:r>
                      <a:r>
                        <a:rPr lang="en-US" sz="1600" b="1" dirty="0">
                          <a:solidFill>
                            <a:schemeClr val="tx1"/>
                          </a:solidFill>
                        </a:rPr>
                        <a:t> dung, </a:t>
                      </a:r>
                      <a:r>
                        <a:rPr lang="en-US" sz="1600" b="1" dirty="0" err="1">
                          <a:solidFill>
                            <a:schemeClr val="tx1"/>
                          </a:solidFill>
                        </a:rPr>
                        <a:t>điều</a:t>
                      </a:r>
                      <a:r>
                        <a:rPr lang="en-US" sz="1600" b="1" dirty="0">
                          <a:solidFill>
                            <a:schemeClr val="tx1"/>
                          </a:solidFill>
                        </a:rPr>
                        <a:t> </a:t>
                      </a:r>
                      <a:r>
                        <a:rPr lang="en-US" sz="1600" b="1" dirty="0" err="1">
                          <a:solidFill>
                            <a:schemeClr val="tx1"/>
                          </a:solidFill>
                        </a:rPr>
                        <a:t>trị</a:t>
                      </a:r>
                      <a:r>
                        <a:rPr lang="en-US" sz="1600" b="1" dirty="0">
                          <a:solidFill>
                            <a:schemeClr val="tx1"/>
                          </a:solidFill>
                        </a:rPr>
                        <a:t> COVID-19</a:t>
                      </a:r>
                    </a:p>
                    <a:p>
                      <a:r>
                        <a:rPr lang="en-US" sz="1600" b="1" dirty="0">
                          <a:solidFill>
                            <a:schemeClr val="tx1"/>
                          </a:solidFill>
                        </a:rPr>
                        <a:t>BV </a:t>
                      </a:r>
                      <a:r>
                        <a:rPr lang="en-US" sz="1600" b="1" dirty="0" err="1">
                          <a:solidFill>
                            <a:schemeClr val="tx1"/>
                          </a:solidFill>
                        </a:rPr>
                        <a:t>Dã</a:t>
                      </a:r>
                      <a:r>
                        <a:rPr lang="en-US" sz="1600" b="1" dirty="0">
                          <a:solidFill>
                            <a:schemeClr val="tx1"/>
                          </a:solidFill>
                        </a:rPr>
                        <a:t> </a:t>
                      </a:r>
                      <a:r>
                        <a:rPr lang="en-US" sz="1600" b="1" dirty="0" err="1">
                          <a:solidFill>
                            <a:schemeClr val="tx1"/>
                          </a:solidFill>
                        </a:rPr>
                        <a:t>chiến</a:t>
                      </a:r>
                      <a:r>
                        <a:rPr lang="en-US" sz="1600" b="1" i="0" dirty="0">
                          <a:solidFill>
                            <a:schemeClr val="tx1"/>
                          </a:solidFill>
                        </a:rPr>
                        <a:t> </a:t>
                      </a:r>
                    </a:p>
                    <a:p>
                      <a:r>
                        <a:rPr lang="en-US" sz="1600" b="0" i="1" dirty="0">
                          <a:solidFill>
                            <a:schemeClr val="tx1"/>
                          </a:solidFill>
                        </a:rPr>
                        <a:t>(</a:t>
                      </a:r>
                      <a:r>
                        <a:rPr lang="en-US" sz="1600" b="0" i="1" dirty="0" err="1">
                          <a:solidFill>
                            <a:schemeClr val="tx1"/>
                          </a:solidFill>
                        </a:rPr>
                        <a:t>Từ</a:t>
                      </a:r>
                      <a:r>
                        <a:rPr lang="en-US" sz="1600" b="0" i="1" dirty="0">
                          <a:solidFill>
                            <a:schemeClr val="tx1"/>
                          </a:solidFill>
                        </a:rPr>
                        <a:t> CS </a:t>
                      </a:r>
                      <a:r>
                        <a:rPr lang="en-US" sz="1600" b="0" i="1" dirty="0" err="1">
                          <a:solidFill>
                            <a:schemeClr val="tx1"/>
                          </a:solidFill>
                        </a:rPr>
                        <a:t>không</a:t>
                      </a:r>
                      <a:r>
                        <a:rPr lang="en-US" sz="1600" b="0" i="1" dirty="0">
                          <a:solidFill>
                            <a:schemeClr val="tx1"/>
                          </a:solidFill>
                        </a:rPr>
                        <a:t> </a:t>
                      </a:r>
                      <a:r>
                        <a:rPr lang="en-US" sz="1600" b="0" i="1" dirty="0" err="1">
                          <a:solidFill>
                            <a:schemeClr val="tx1"/>
                          </a:solidFill>
                        </a:rPr>
                        <a:t>phải</a:t>
                      </a:r>
                      <a:r>
                        <a:rPr lang="en-US" sz="1600" b="0" i="1" dirty="0">
                          <a:solidFill>
                            <a:schemeClr val="tx1"/>
                          </a:solidFill>
                        </a:rPr>
                        <a:t> CS KB, CB)</a:t>
                      </a:r>
                    </a:p>
                  </a:txBody>
                  <a:tcPr>
                    <a:solidFill>
                      <a:schemeClr val="accent2">
                        <a:lumMod val="60000"/>
                        <a:lumOff val="40000"/>
                      </a:schemeClr>
                    </a:solidFill>
                  </a:tcPr>
                </a:tc>
                <a:extLst>
                  <a:ext uri="{0D108BD9-81ED-4DB2-BD59-A6C34878D82A}">
                    <a16:rowId xmlns:a16="http://schemas.microsoft.com/office/drawing/2014/main" val="576365770"/>
                  </a:ext>
                </a:extLst>
              </a:tr>
            </a:tbl>
          </a:graphicData>
        </a:graphic>
      </p:graphicFrame>
      <p:sp>
        <p:nvSpPr>
          <p:cNvPr id="3" name="TextBox 2">
            <a:extLst>
              <a:ext uri="{FF2B5EF4-FFF2-40B4-BE49-F238E27FC236}">
                <a16:creationId xmlns:a16="http://schemas.microsoft.com/office/drawing/2014/main" id="{C500BBFD-DC87-E444-8DE0-4423C8B369BC}"/>
              </a:ext>
            </a:extLst>
          </p:cNvPr>
          <p:cNvSpPr txBox="1"/>
          <p:nvPr/>
        </p:nvSpPr>
        <p:spPr>
          <a:xfrm>
            <a:off x="7155632" y="762000"/>
            <a:ext cx="1864162" cy="338554"/>
          </a:xfrm>
          <a:prstGeom prst="rect">
            <a:avLst/>
          </a:prstGeom>
          <a:noFill/>
        </p:spPr>
        <p:txBody>
          <a:bodyPr wrap="square" rtlCol="0">
            <a:spAutoFit/>
          </a:bodyPr>
          <a:lstStyle/>
          <a:p>
            <a:r>
              <a:rPr lang="en-US" sz="1600" dirty="0" err="1">
                <a:latin typeface="+mn-lt"/>
              </a:rPr>
              <a:t>Khi</a:t>
            </a:r>
            <a:r>
              <a:rPr lang="en-US" sz="1600" dirty="0">
                <a:latin typeface="+mn-lt"/>
              </a:rPr>
              <a:t> </a:t>
            </a:r>
            <a:r>
              <a:rPr lang="en-US" sz="1600" dirty="0" err="1">
                <a:latin typeface="+mn-lt"/>
              </a:rPr>
              <a:t>số</a:t>
            </a:r>
            <a:r>
              <a:rPr lang="en-US" sz="1600" dirty="0">
                <a:latin typeface="+mn-lt"/>
              </a:rPr>
              <a:t> ca </a:t>
            </a:r>
            <a:r>
              <a:rPr lang="en-US" sz="1600" dirty="0" err="1">
                <a:latin typeface="+mn-lt"/>
              </a:rPr>
              <a:t>mắc</a:t>
            </a:r>
            <a:r>
              <a:rPr lang="en-US" sz="1600" dirty="0">
                <a:latin typeface="+mn-lt"/>
              </a:rPr>
              <a:t> </a:t>
            </a:r>
            <a:r>
              <a:rPr lang="en-US" sz="1600" dirty="0" err="1">
                <a:latin typeface="+mn-lt"/>
              </a:rPr>
              <a:t>tăng</a:t>
            </a:r>
            <a:endParaRPr lang="en-US" sz="1600" dirty="0">
              <a:latin typeface="+mn-lt"/>
            </a:endParaRPr>
          </a:p>
        </p:txBody>
      </p:sp>
    </p:spTree>
    <p:extLst>
      <p:ext uri="{BB962C8B-B14F-4D97-AF65-F5344CB8AC3E}">
        <p14:creationId xmlns:p14="http://schemas.microsoft.com/office/powerpoint/2010/main" val="21201458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3500" b="1" dirty="0">
                <a:solidFill>
                  <a:srgbClr val="FF0000"/>
                </a:solidFill>
                <a:latin typeface="+mn-lt"/>
              </a:rPr>
              <a:t>III</a:t>
            </a:r>
            <a:r>
              <a:rPr lang="en-US" sz="3500" b="1" i="0" dirty="0">
                <a:solidFill>
                  <a:srgbClr val="FF0000"/>
                </a:solidFill>
                <a:effectLst/>
                <a:latin typeface="+mn-lt"/>
              </a:rPr>
              <a:t>. </a:t>
            </a:r>
            <a:r>
              <a:rPr lang="en-US" sz="3500" b="1" dirty="0" err="1">
                <a:solidFill>
                  <a:srgbClr val="FF0000"/>
                </a:solidFill>
                <a:latin typeface="+mn-lt"/>
              </a:rPr>
              <a:t>Triển</a:t>
            </a:r>
            <a:r>
              <a:rPr lang="en-US" sz="3500" b="1" dirty="0">
                <a:solidFill>
                  <a:srgbClr val="FF0000"/>
                </a:solidFill>
                <a:latin typeface="+mn-lt"/>
              </a:rPr>
              <a:t> </a:t>
            </a:r>
            <a:r>
              <a:rPr lang="en-US" sz="3500" b="1" dirty="0" err="1">
                <a:solidFill>
                  <a:srgbClr val="FF0000"/>
                </a:solidFill>
                <a:latin typeface="+mn-lt"/>
              </a:rPr>
              <a:t>khai</a:t>
            </a:r>
            <a:r>
              <a:rPr lang="en-US" sz="3500" b="1" dirty="0">
                <a:solidFill>
                  <a:srgbClr val="FF0000"/>
                </a:solidFill>
                <a:latin typeface="+mn-lt"/>
              </a:rPr>
              <a:t> </a:t>
            </a:r>
            <a:r>
              <a:rPr lang="en-US" sz="3500" b="1" dirty="0" err="1">
                <a:solidFill>
                  <a:srgbClr val="FF0000"/>
                </a:solidFill>
                <a:latin typeface="+mn-lt"/>
              </a:rPr>
              <a:t>bảo</a:t>
            </a:r>
            <a:r>
              <a:rPr lang="en-US" sz="3500" b="1" dirty="0">
                <a:solidFill>
                  <a:srgbClr val="FF0000"/>
                </a:solidFill>
                <a:latin typeface="+mn-lt"/>
              </a:rPr>
              <a:t> </a:t>
            </a:r>
            <a:r>
              <a:rPr lang="en-US" sz="3500" b="1" dirty="0" err="1">
                <a:solidFill>
                  <a:srgbClr val="FF0000"/>
                </a:solidFill>
                <a:latin typeface="+mn-lt"/>
              </a:rPr>
              <a:t>đảm</a:t>
            </a:r>
            <a:r>
              <a:rPr lang="en-US" sz="3500" b="1" dirty="0">
                <a:solidFill>
                  <a:srgbClr val="FF0000"/>
                </a:solidFill>
                <a:latin typeface="+mn-lt"/>
              </a:rPr>
              <a:t> oxy </a:t>
            </a:r>
            <a:r>
              <a:rPr lang="en-US" sz="3500" b="1" dirty="0" err="1">
                <a:solidFill>
                  <a:srgbClr val="FF0000"/>
                </a:solidFill>
                <a:latin typeface="+mn-lt"/>
              </a:rPr>
              <a:t>trong</a:t>
            </a:r>
            <a:r>
              <a:rPr lang="en-US" sz="3500" b="1" dirty="0">
                <a:solidFill>
                  <a:srgbClr val="FF0000"/>
                </a:solidFill>
                <a:latin typeface="+mn-lt"/>
              </a:rPr>
              <a:t> </a:t>
            </a:r>
            <a:r>
              <a:rPr lang="en-US" sz="3500" b="1" dirty="0" err="1">
                <a:solidFill>
                  <a:srgbClr val="FF0000"/>
                </a:solidFill>
                <a:latin typeface="+mn-lt"/>
              </a:rPr>
              <a:t>cơ</a:t>
            </a:r>
            <a:r>
              <a:rPr lang="en-US" sz="3500" b="1" dirty="0">
                <a:solidFill>
                  <a:srgbClr val="FF0000"/>
                </a:solidFill>
                <a:latin typeface="+mn-lt"/>
              </a:rPr>
              <a:t> </a:t>
            </a:r>
            <a:r>
              <a:rPr lang="en-US" sz="3500" b="1" dirty="0" err="1">
                <a:solidFill>
                  <a:srgbClr val="FF0000"/>
                </a:solidFill>
                <a:latin typeface="+mn-lt"/>
              </a:rPr>
              <a:t>sở</a:t>
            </a:r>
            <a:r>
              <a:rPr lang="en-US" sz="3500" b="1" dirty="0">
                <a:solidFill>
                  <a:srgbClr val="FF0000"/>
                </a:solidFill>
                <a:latin typeface="+mn-lt"/>
              </a:rPr>
              <a:t> KCB</a:t>
            </a:r>
            <a:endParaRPr lang="en-US" sz="35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16</a:t>
            </a:fld>
            <a:endParaRPr lang="en-US" dirty="0"/>
          </a:p>
        </p:txBody>
      </p:sp>
      <p:sp>
        <p:nvSpPr>
          <p:cNvPr id="10" name="Content Placeholder 2">
            <a:extLst>
              <a:ext uri="{FF2B5EF4-FFF2-40B4-BE49-F238E27FC236}">
                <a16:creationId xmlns:a16="http://schemas.microsoft.com/office/drawing/2014/main" id="{4078FCFE-24F2-0448-BF85-E92AA6B98B61}"/>
              </a:ext>
            </a:extLst>
          </p:cNvPr>
          <p:cNvSpPr>
            <a:spLocks noGrp="1"/>
          </p:cNvSpPr>
          <p:nvPr>
            <p:ph idx="1"/>
          </p:nvPr>
        </p:nvSpPr>
        <p:spPr>
          <a:xfrm>
            <a:off x="381000" y="1149345"/>
            <a:ext cx="8458200" cy="5060950"/>
          </a:xfrm>
        </p:spPr>
        <p:txBody>
          <a:bodyPr/>
          <a:lstStyle/>
          <a:p>
            <a:pPr marL="0" indent="0">
              <a:buNone/>
            </a:pPr>
            <a:r>
              <a:rPr lang="vi-VN" sz="2500" dirty="0">
                <a:latin typeface="Calibri" panose="020F0502020204030204" pitchFamily="34" charset="0"/>
                <a:cs typeface="Calibri" panose="020F0502020204030204" pitchFamily="34" charset="0"/>
              </a:rPr>
              <a:t>2.  Các hoạt động:</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Thành lập Bộ phận điều phối ô xy y tế của tỉnh, thành phố</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SYT: rà soát, cập nhật thường xuyên phương án thiết lập các cơ sở thu dung, điều trị COVID-19 theo phân tầng điều trị, diễn biến tình hình dịch tại địa phương; phương án thiết lập, mở rộng các Khoa/Trung tâm HSTC.</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SYT, cơ sở KCB: Đánh giá thực trạng, lập kế hoạch và triển khai đầu tư, cải thiện hạ tầng kỹ thuật Oxy, vỏ chứa Oxy (chai, bình, bồn) đồng bộ, đáp ứng công suất để phục vụ cấp cứu, điều trị tại các tuyến (từ trạm y tế xã), các cơ sở thu dung, điều trị COVID-19.</a:t>
            </a:r>
          </a:p>
          <a:p>
            <a:endParaRPr lang="en-US"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1374511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6890" y="274642"/>
            <a:ext cx="8517629" cy="566799"/>
          </a:xfrm>
        </p:spPr>
        <p:txBody>
          <a:bodyPr/>
          <a:lstStyle/>
          <a:p>
            <a:pPr algn="l"/>
            <a:r>
              <a:rPr lang="en-US" b="1" dirty="0" err="1">
                <a:solidFill>
                  <a:srgbClr val="C00000"/>
                </a:solidFill>
              </a:rPr>
              <a:t>Bảo</a:t>
            </a:r>
            <a:r>
              <a:rPr lang="en-US" b="1" dirty="0">
                <a:solidFill>
                  <a:srgbClr val="C00000"/>
                </a:solidFill>
              </a:rPr>
              <a:t> </a:t>
            </a:r>
            <a:r>
              <a:rPr lang="en-US" b="1" dirty="0" err="1">
                <a:solidFill>
                  <a:srgbClr val="C00000"/>
                </a:solidFill>
              </a:rPr>
              <a:t>đảm</a:t>
            </a:r>
            <a:r>
              <a:rPr lang="en-US" b="1" dirty="0">
                <a:solidFill>
                  <a:srgbClr val="C00000"/>
                </a:solidFill>
              </a:rPr>
              <a:t> </a:t>
            </a:r>
            <a:r>
              <a:rPr lang="en-US" b="1" dirty="0" err="1">
                <a:solidFill>
                  <a:srgbClr val="C00000"/>
                </a:solidFill>
              </a:rPr>
              <a:t>hạ</a:t>
            </a:r>
            <a:r>
              <a:rPr lang="en-US" b="1" dirty="0">
                <a:solidFill>
                  <a:srgbClr val="C00000"/>
                </a:solidFill>
              </a:rPr>
              <a:t> </a:t>
            </a:r>
            <a:r>
              <a:rPr lang="en-US" b="1" dirty="0" err="1">
                <a:solidFill>
                  <a:srgbClr val="C00000"/>
                </a:solidFill>
              </a:rPr>
              <a:t>tầng</a:t>
            </a:r>
            <a:r>
              <a:rPr lang="en-US" b="1" dirty="0">
                <a:solidFill>
                  <a:srgbClr val="C00000"/>
                </a:solidFill>
              </a:rPr>
              <a:t> </a:t>
            </a:r>
            <a:r>
              <a:rPr lang="en-US" b="1" dirty="0" err="1">
                <a:solidFill>
                  <a:srgbClr val="C00000"/>
                </a:solidFill>
              </a:rPr>
              <a:t>kỹ</a:t>
            </a:r>
            <a:r>
              <a:rPr lang="en-US" b="1" dirty="0">
                <a:solidFill>
                  <a:srgbClr val="C00000"/>
                </a:solidFill>
              </a:rPr>
              <a:t> </a:t>
            </a:r>
            <a:r>
              <a:rPr lang="en-US" b="1" dirty="0" err="1">
                <a:solidFill>
                  <a:srgbClr val="C00000"/>
                </a:solidFill>
              </a:rPr>
              <a:t>thuật</a:t>
            </a:r>
            <a:r>
              <a:rPr lang="en-US" b="1" dirty="0">
                <a:solidFill>
                  <a:srgbClr val="C00000"/>
                </a:solidFill>
              </a:rPr>
              <a:t> Oxy y </a:t>
            </a:r>
            <a:r>
              <a:rPr lang="en-US" b="1" dirty="0" err="1">
                <a:solidFill>
                  <a:srgbClr val="C00000"/>
                </a:solidFill>
              </a:rPr>
              <a:t>tế</a:t>
            </a:r>
            <a:endParaRPr lang="es-UY" b="1" dirty="0">
              <a:solidFill>
                <a:srgbClr val="C00000"/>
              </a:solidFill>
            </a:endParaRPr>
          </a:p>
        </p:txBody>
      </p:sp>
      <p:sp>
        <p:nvSpPr>
          <p:cNvPr id="48" name="Rectangle 47"/>
          <p:cNvSpPr/>
          <p:nvPr/>
        </p:nvSpPr>
        <p:spPr>
          <a:xfrm flipH="1">
            <a:off x="6285682" y="3885480"/>
            <a:ext cx="1933518" cy="419717"/>
          </a:xfrm>
          <a:prstGeom prst="rect">
            <a:avLst/>
          </a:prstGeom>
          <a:noFill/>
          <a:ln w="25400" cap="flat" cmpd="sng" algn="ctr">
            <a:noFill/>
            <a:prstDash val="solid"/>
          </a:ln>
          <a:effectLst/>
        </p:spPr>
        <p:txBody>
          <a:bodyPr lIns="137160" tIns="137160" rIns="137160" rtlCol="0" anchor="t" anchorCtr="0"/>
          <a:lstStyle/>
          <a:p>
            <a:pPr defTabSz="685777">
              <a:defRPr/>
            </a:pPr>
            <a:endParaRPr lang="en-US" sz="1350" kern="0" dirty="0">
              <a:solidFill>
                <a:prstClr val="black">
                  <a:lumMod val="85000"/>
                  <a:lumOff val="15000"/>
                </a:prstClr>
              </a:solidFill>
              <a:latin typeface="Arial" pitchFamily="34" charset="0"/>
              <a:cs typeface="Arial" pitchFamily="34" charset="0"/>
            </a:endParaRPr>
          </a:p>
        </p:txBody>
      </p:sp>
      <p:grpSp>
        <p:nvGrpSpPr>
          <p:cNvPr id="114" name="Group 113"/>
          <p:cNvGrpSpPr/>
          <p:nvPr/>
        </p:nvGrpSpPr>
        <p:grpSpPr>
          <a:xfrm>
            <a:off x="97656" y="905540"/>
            <a:ext cx="5667492" cy="6287054"/>
            <a:chOff x="3469404" y="1877490"/>
            <a:chExt cx="4897356" cy="4501774"/>
          </a:xfrm>
        </p:grpSpPr>
        <p:grpSp>
          <p:nvGrpSpPr>
            <p:cNvPr id="115" name="Group 114"/>
            <p:cNvGrpSpPr/>
            <p:nvPr/>
          </p:nvGrpSpPr>
          <p:grpSpPr>
            <a:xfrm>
              <a:off x="3469404" y="1877490"/>
              <a:ext cx="4897356" cy="4501774"/>
              <a:chOff x="3469404" y="1877490"/>
              <a:chExt cx="4897356" cy="4501774"/>
            </a:xfrm>
          </p:grpSpPr>
          <p:sp>
            <p:nvSpPr>
              <p:cNvPr id="124" name="Oval 123"/>
              <p:cNvSpPr/>
              <p:nvPr/>
            </p:nvSpPr>
            <p:spPr>
              <a:xfrm rot="21395266">
                <a:off x="3741101" y="5222568"/>
                <a:ext cx="4560330" cy="1156696"/>
              </a:xfrm>
              <a:prstGeom prst="ellipse">
                <a:avLst/>
              </a:prstGeom>
              <a:gradFill flip="none" rotWithShape="1">
                <a:gsLst>
                  <a:gs pos="0">
                    <a:sysClr val="windowText" lastClr="000000">
                      <a:lumMod val="85000"/>
                      <a:lumOff val="15000"/>
                      <a:alpha val="78000"/>
                    </a:sysClr>
                  </a:gs>
                  <a:gs pos="100000">
                    <a:sysClr val="window" lastClr="FFFFFF">
                      <a:alpha val="0"/>
                      <a:lumMod val="100000"/>
                    </a:sysClr>
                  </a:gs>
                </a:gsLst>
                <a:path path="shape">
                  <a:fillToRect l="50000" t="50000" r="50000" b="50000"/>
                </a:path>
                <a:tileRect/>
              </a:gradFill>
              <a:ln w="25400" cap="flat" cmpd="sng" algn="ctr">
                <a:noFill/>
                <a:prstDash val="solid"/>
              </a:ln>
              <a:effectLst/>
            </p:spPr>
            <p:txBody>
              <a:bodyPr rtlCol="0" anchor="ctr"/>
              <a:lstStyle/>
              <a:p>
                <a:pPr algn="ctr" defTabSz="685777">
                  <a:defRPr/>
                </a:pPr>
                <a:endParaRPr lang="en-US" sz="1350" kern="0">
                  <a:solidFill>
                    <a:sysClr val="window" lastClr="FFFFFF"/>
                  </a:solidFill>
                </a:endParaRPr>
              </a:p>
            </p:txBody>
          </p:sp>
          <p:grpSp>
            <p:nvGrpSpPr>
              <p:cNvPr id="125" name="Group 42"/>
              <p:cNvGrpSpPr/>
              <p:nvPr/>
            </p:nvGrpSpPr>
            <p:grpSpPr>
              <a:xfrm>
                <a:off x="3469406" y="1877490"/>
                <a:ext cx="4897356" cy="4154581"/>
                <a:chOff x="2873071" y="1371600"/>
                <a:chExt cx="6090026" cy="5166363"/>
              </a:xfrm>
            </p:grpSpPr>
            <p:grpSp>
              <p:nvGrpSpPr>
                <p:cNvPr id="126" name="Group 27"/>
                <p:cNvGrpSpPr/>
                <p:nvPr/>
              </p:nvGrpSpPr>
              <p:grpSpPr>
                <a:xfrm>
                  <a:off x="2873071" y="4073700"/>
                  <a:ext cx="6090026" cy="2464263"/>
                  <a:chOff x="3842484" y="4051112"/>
                  <a:chExt cx="4295676" cy="1738197"/>
                </a:xfrm>
              </p:grpSpPr>
              <p:sp>
                <p:nvSpPr>
                  <p:cNvPr id="138" name="Freeform 137"/>
                  <p:cNvSpPr/>
                  <p:nvPr/>
                </p:nvSpPr>
                <p:spPr>
                  <a:xfrm>
                    <a:off x="4341734" y="4051112"/>
                    <a:ext cx="3295818" cy="872048"/>
                  </a:xfrm>
                  <a:custGeom>
                    <a:avLst/>
                    <a:gdLst>
                      <a:gd name="connsiteX0" fmla="*/ 3798 w 2465936"/>
                      <a:gd name="connsiteY0" fmla="*/ 311446 h 652328"/>
                      <a:gd name="connsiteX1" fmla="*/ 1245787 w 2465936"/>
                      <a:gd name="connsiteY1" fmla="*/ 949 h 652328"/>
                      <a:gd name="connsiteX2" fmla="*/ 2462138 w 2465936"/>
                      <a:gd name="connsiteY2" fmla="*/ 305749 h 652328"/>
                      <a:gd name="connsiteX3" fmla="*/ 1268575 w 2465936"/>
                      <a:gd name="connsiteY3" fmla="*/ 650429 h 652328"/>
                      <a:gd name="connsiteX4" fmla="*/ 3798 w 2465936"/>
                      <a:gd name="connsiteY4" fmla="*/ 311446 h 652328"/>
                      <a:gd name="connsiteX0" fmla="*/ 3798 w 2465936"/>
                      <a:gd name="connsiteY0" fmla="*/ 311446 h 650429"/>
                      <a:gd name="connsiteX1" fmla="*/ 1245787 w 2465936"/>
                      <a:gd name="connsiteY1" fmla="*/ 949 h 650429"/>
                      <a:gd name="connsiteX2" fmla="*/ 2462138 w 2465936"/>
                      <a:gd name="connsiteY2" fmla="*/ 305749 h 650429"/>
                      <a:gd name="connsiteX3" fmla="*/ 1268575 w 2465936"/>
                      <a:gd name="connsiteY3" fmla="*/ 650429 h 650429"/>
                      <a:gd name="connsiteX4" fmla="*/ 3798 w 2465936"/>
                      <a:gd name="connsiteY4" fmla="*/ 311446 h 650429"/>
                      <a:gd name="connsiteX0" fmla="*/ 3798 w 2462138"/>
                      <a:gd name="connsiteY0" fmla="*/ 311446 h 650429"/>
                      <a:gd name="connsiteX1" fmla="*/ 1245787 w 2462138"/>
                      <a:gd name="connsiteY1" fmla="*/ 949 h 650429"/>
                      <a:gd name="connsiteX2" fmla="*/ 2462138 w 2462138"/>
                      <a:gd name="connsiteY2" fmla="*/ 305749 h 650429"/>
                      <a:gd name="connsiteX3" fmla="*/ 1268575 w 2462138"/>
                      <a:gd name="connsiteY3" fmla="*/ 650429 h 650429"/>
                      <a:gd name="connsiteX4" fmla="*/ 3798 w 2462138"/>
                      <a:gd name="connsiteY4" fmla="*/ 311446 h 650429"/>
                      <a:gd name="connsiteX0" fmla="*/ 0 w 2458340"/>
                      <a:gd name="connsiteY0" fmla="*/ 311446 h 650429"/>
                      <a:gd name="connsiteX1" fmla="*/ 1241989 w 2458340"/>
                      <a:gd name="connsiteY1" fmla="*/ 949 h 650429"/>
                      <a:gd name="connsiteX2" fmla="*/ 2458340 w 2458340"/>
                      <a:gd name="connsiteY2" fmla="*/ 305749 h 650429"/>
                      <a:gd name="connsiteX3" fmla="*/ 1264777 w 2458340"/>
                      <a:gd name="connsiteY3" fmla="*/ 650429 h 650429"/>
                      <a:gd name="connsiteX4" fmla="*/ 0 w 2458340"/>
                      <a:gd name="connsiteY4" fmla="*/ 311446 h 650429"/>
                      <a:gd name="connsiteX0" fmla="*/ 0 w 2458340"/>
                      <a:gd name="connsiteY0" fmla="*/ 310497 h 649480"/>
                      <a:gd name="connsiteX1" fmla="*/ 1241989 w 2458340"/>
                      <a:gd name="connsiteY1" fmla="*/ 0 h 649480"/>
                      <a:gd name="connsiteX2" fmla="*/ 2458340 w 2458340"/>
                      <a:gd name="connsiteY2" fmla="*/ 304800 h 649480"/>
                      <a:gd name="connsiteX3" fmla="*/ 1264777 w 2458340"/>
                      <a:gd name="connsiteY3" fmla="*/ 649480 h 649480"/>
                      <a:gd name="connsiteX4" fmla="*/ 0 w 2458340"/>
                      <a:gd name="connsiteY4" fmla="*/ 310497 h 649480"/>
                      <a:gd name="connsiteX0" fmla="*/ 0 w 2450794"/>
                      <a:gd name="connsiteY0" fmla="*/ 370864 h 649480"/>
                      <a:gd name="connsiteX1" fmla="*/ 1234443 w 2450794"/>
                      <a:gd name="connsiteY1" fmla="*/ 0 h 649480"/>
                      <a:gd name="connsiteX2" fmla="*/ 2450794 w 2450794"/>
                      <a:gd name="connsiteY2" fmla="*/ 304800 h 649480"/>
                      <a:gd name="connsiteX3" fmla="*/ 1257231 w 2450794"/>
                      <a:gd name="connsiteY3" fmla="*/ 649480 h 649480"/>
                      <a:gd name="connsiteX4" fmla="*/ 0 w 2450794"/>
                      <a:gd name="connsiteY4" fmla="*/ 370864 h 649480"/>
                      <a:gd name="connsiteX0" fmla="*/ 0 w 2454642"/>
                      <a:gd name="connsiteY0" fmla="*/ 314269 h 649480"/>
                      <a:gd name="connsiteX1" fmla="*/ 1238291 w 2454642"/>
                      <a:gd name="connsiteY1" fmla="*/ 0 h 649480"/>
                      <a:gd name="connsiteX2" fmla="*/ 2454642 w 2454642"/>
                      <a:gd name="connsiteY2" fmla="*/ 304800 h 649480"/>
                      <a:gd name="connsiteX3" fmla="*/ 1261079 w 2454642"/>
                      <a:gd name="connsiteY3" fmla="*/ 649480 h 649480"/>
                      <a:gd name="connsiteX4" fmla="*/ 0 w 2454642"/>
                      <a:gd name="connsiteY4" fmla="*/ 314269 h 649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642" h="649480">
                        <a:moveTo>
                          <a:pt x="0" y="314269"/>
                        </a:moveTo>
                        <a:lnTo>
                          <a:pt x="1238291" y="0"/>
                        </a:lnTo>
                        <a:lnTo>
                          <a:pt x="2454642" y="304800"/>
                        </a:lnTo>
                        <a:lnTo>
                          <a:pt x="1261079" y="649480"/>
                        </a:lnTo>
                        <a:lnTo>
                          <a:pt x="0" y="314269"/>
                        </a:lnTo>
                        <a:close/>
                      </a:path>
                    </a:pathLst>
                  </a:custGeom>
                  <a:gradFill flip="none" rotWithShape="1">
                    <a:gsLst>
                      <a:gs pos="0">
                        <a:srgbClr val="0090F8"/>
                      </a:gs>
                      <a:gs pos="50000">
                        <a:srgbClr val="0090F8"/>
                      </a:gs>
                      <a:gs pos="100000">
                        <a:srgbClr val="0090F8"/>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39" name="Freeform 138"/>
                  <p:cNvSpPr/>
                  <p:nvPr/>
                </p:nvSpPr>
                <p:spPr>
                  <a:xfrm>
                    <a:off x="6005968" y="4456319"/>
                    <a:ext cx="2132192" cy="1332990"/>
                  </a:xfrm>
                  <a:custGeom>
                    <a:avLst/>
                    <a:gdLst>
                      <a:gd name="connsiteX0" fmla="*/ 253032 w 2017002"/>
                      <a:gd name="connsiteY0" fmla="*/ 374953 h 1057608"/>
                      <a:gd name="connsiteX1" fmla="*/ 1440301 w 2017002"/>
                      <a:gd name="connsiteY1" fmla="*/ 32415 h 1057608"/>
                      <a:gd name="connsiteX2" fmla="*/ 1820575 w 2017002"/>
                      <a:gd name="connsiteY2" fmla="*/ 569444 h 1057608"/>
                      <a:gd name="connsiteX3" fmla="*/ 261741 w 2017002"/>
                      <a:gd name="connsiteY3" fmla="*/ 1025193 h 1057608"/>
                      <a:gd name="connsiteX4" fmla="*/ 253032 w 2017002"/>
                      <a:gd name="connsiteY4" fmla="*/ 374953 h 1057608"/>
                      <a:gd name="connsiteX0" fmla="*/ 0 w 1763970"/>
                      <a:gd name="connsiteY0" fmla="*/ 374953 h 1057608"/>
                      <a:gd name="connsiteX1" fmla="*/ 1187269 w 1763970"/>
                      <a:gd name="connsiteY1" fmla="*/ 32415 h 1057608"/>
                      <a:gd name="connsiteX2" fmla="*/ 1567543 w 1763970"/>
                      <a:gd name="connsiteY2" fmla="*/ 569444 h 1057608"/>
                      <a:gd name="connsiteX3" fmla="*/ 8709 w 1763970"/>
                      <a:gd name="connsiteY3" fmla="*/ 1025193 h 1057608"/>
                      <a:gd name="connsiteX4" fmla="*/ 0 w 1763970"/>
                      <a:gd name="connsiteY4" fmla="*/ 374953 h 1057608"/>
                      <a:gd name="connsiteX0" fmla="*/ 0 w 1763970"/>
                      <a:gd name="connsiteY0" fmla="*/ 342538 h 1025193"/>
                      <a:gd name="connsiteX1" fmla="*/ 1187269 w 1763970"/>
                      <a:gd name="connsiteY1" fmla="*/ 0 h 1025193"/>
                      <a:gd name="connsiteX2" fmla="*/ 1567543 w 1763970"/>
                      <a:gd name="connsiteY2" fmla="*/ 537029 h 1025193"/>
                      <a:gd name="connsiteX3" fmla="*/ 8709 w 1763970"/>
                      <a:gd name="connsiteY3" fmla="*/ 992778 h 1025193"/>
                      <a:gd name="connsiteX4" fmla="*/ 0 w 1763970"/>
                      <a:gd name="connsiteY4" fmla="*/ 342538 h 1025193"/>
                      <a:gd name="connsiteX0" fmla="*/ 0 w 1763970"/>
                      <a:gd name="connsiteY0" fmla="*/ 342538 h 992778"/>
                      <a:gd name="connsiteX1" fmla="*/ 1187269 w 1763970"/>
                      <a:gd name="connsiteY1" fmla="*/ 0 h 992778"/>
                      <a:gd name="connsiteX2" fmla="*/ 1567543 w 1763970"/>
                      <a:gd name="connsiteY2" fmla="*/ 537029 h 992778"/>
                      <a:gd name="connsiteX3" fmla="*/ 8709 w 1763970"/>
                      <a:gd name="connsiteY3" fmla="*/ 992778 h 992778"/>
                      <a:gd name="connsiteX4" fmla="*/ 0 w 1763970"/>
                      <a:gd name="connsiteY4" fmla="*/ 342538 h 992778"/>
                      <a:gd name="connsiteX0" fmla="*/ 0 w 1567543"/>
                      <a:gd name="connsiteY0" fmla="*/ 342538 h 992778"/>
                      <a:gd name="connsiteX1" fmla="*/ 1187269 w 1567543"/>
                      <a:gd name="connsiteY1" fmla="*/ 0 h 992778"/>
                      <a:gd name="connsiteX2" fmla="*/ 1567543 w 1567543"/>
                      <a:gd name="connsiteY2" fmla="*/ 537029 h 992778"/>
                      <a:gd name="connsiteX3" fmla="*/ 8709 w 1567543"/>
                      <a:gd name="connsiteY3" fmla="*/ 992778 h 992778"/>
                      <a:gd name="connsiteX4" fmla="*/ 0 w 1567543"/>
                      <a:gd name="connsiteY4" fmla="*/ 342538 h 992778"/>
                      <a:gd name="connsiteX0" fmla="*/ 0 w 1567543"/>
                      <a:gd name="connsiteY0" fmla="*/ 342538 h 992778"/>
                      <a:gd name="connsiteX1" fmla="*/ 1187269 w 1567543"/>
                      <a:gd name="connsiteY1" fmla="*/ 0 h 992778"/>
                      <a:gd name="connsiteX2" fmla="*/ 1567543 w 1567543"/>
                      <a:gd name="connsiteY2" fmla="*/ 537029 h 992778"/>
                      <a:gd name="connsiteX3" fmla="*/ 8709 w 1567543"/>
                      <a:gd name="connsiteY3" fmla="*/ 992778 h 992778"/>
                      <a:gd name="connsiteX4" fmla="*/ 0 w 1567543"/>
                      <a:gd name="connsiteY4" fmla="*/ 342538 h 992778"/>
                      <a:gd name="connsiteX0" fmla="*/ 20459 w 1588002"/>
                      <a:gd name="connsiteY0" fmla="*/ 342538 h 992778"/>
                      <a:gd name="connsiteX1" fmla="*/ 1207728 w 1588002"/>
                      <a:gd name="connsiteY1" fmla="*/ 0 h 992778"/>
                      <a:gd name="connsiteX2" fmla="*/ 1588002 w 1588002"/>
                      <a:gd name="connsiteY2" fmla="*/ 537029 h 992778"/>
                      <a:gd name="connsiteX3" fmla="*/ 29168 w 1588002"/>
                      <a:gd name="connsiteY3" fmla="*/ 992778 h 992778"/>
                      <a:gd name="connsiteX4" fmla="*/ 20459 w 1588002"/>
                      <a:gd name="connsiteY4" fmla="*/ 342538 h 992778"/>
                      <a:gd name="connsiteX0" fmla="*/ 20459 w 1588002"/>
                      <a:gd name="connsiteY0" fmla="*/ 342538 h 992778"/>
                      <a:gd name="connsiteX1" fmla="*/ 1207728 w 1588002"/>
                      <a:gd name="connsiteY1" fmla="*/ 0 h 992778"/>
                      <a:gd name="connsiteX2" fmla="*/ 1588002 w 1588002"/>
                      <a:gd name="connsiteY2" fmla="*/ 537029 h 992778"/>
                      <a:gd name="connsiteX3" fmla="*/ 29168 w 1588002"/>
                      <a:gd name="connsiteY3" fmla="*/ 992778 h 992778"/>
                      <a:gd name="connsiteX4" fmla="*/ 20459 w 1588002"/>
                      <a:gd name="connsiteY4" fmla="*/ 342538 h 992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8002" h="992778">
                        <a:moveTo>
                          <a:pt x="20459" y="342538"/>
                        </a:moveTo>
                        <a:lnTo>
                          <a:pt x="1207728" y="0"/>
                        </a:lnTo>
                        <a:lnTo>
                          <a:pt x="1588002" y="537029"/>
                        </a:lnTo>
                        <a:lnTo>
                          <a:pt x="29168" y="992778"/>
                        </a:lnTo>
                        <a:cubicBezTo>
                          <a:pt x="800" y="784673"/>
                          <a:pt x="0" y="584806"/>
                          <a:pt x="20459" y="342538"/>
                        </a:cubicBezTo>
                        <a:close/>
                      </a:path>
                    </a:pathLst>
                  </a:custGeom>
                  <a:gradFill flip="none" rotWithShape="1">
                    <a:gsLst>
                      <a:gs pos="0">
                        <a:srgbClr val="007DD7"/>
                      </a:gs>
                      <a:gs pos="47000">
                        <a:srgbClr val="0090F8"/>
                      </a:gs>
                      <a:gs pos="100000">
                        <a:srgbClr val="0070C0"/>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40" name="Freeform 139"/>
                  <p:cNvSpPr/>
                  <p:nvPr/>
                </p:nvSpPr>
                <p:spPr>
                  <a:xfrm>
                    <a:off x="3842484" y="4469474"/>
                    <a:ext cx="2201188" cy="1319835"/>
                  </a:xfrm>
                  <a:custGeom>
                    <a:avLst/>
                    <a:gdLst>
                      <a:gd name="connsiteX0" fmla="*/ 211183 w 2122715"/>
                      <a:gd name="connsiteY0" fmla="*/ 535032 h 1041218"/>
                      <a:gd name="connsiteX1" fmla="*/ 583475 w 2122715"/>
                      <a:gd name="connsiteY1" fmla="*/ 28847 h 1041218"/>
                      <a:gd name="connsiteX2" fmla="*/ 1844041 w 2122715"/>
                      <a:gd name="connsiteY2" fmla="*/ 361949 h 1041218"/>
                      <a:gd name="connsiteX3" fmla="*/ 1850572 w 2122715"/>
                      <a:gd name="connsiteY3" fmla="*/ 1011827 h 1041218"/>
                      <a:gd name="connsiteX4" fmla="*/ 211183 w 2122715"/>
                      <a:gd name="connsiteY4" fmla="*/ 535032 h 1041218"/>
                      <a:gd name="connsiteX0" fmla="*/ 0 w 1911532"/>
                      <a:gd name="connsiteY0" fmla="*/ 535032 h 1041218"/>
                      <a:gd name="connsiteX1" fmla="*/ 372292 w 1911532"/>
                      <a:gd name="connsiteY1" fmla="*/ 28847 h 1041218"/>
                      <a:gd name="connsiteX2" fmla="*/ 1632858 w 1911532"/>
                      <a:gd name="connsiteY2" fmla="*/ 361949 h 1041218"/>
                      <a:gd name="connsiteX3" fmla="*/ 1639389 w 1911532"/>
                      <a:gd name="connsiteY3" fmla="*/ 1011827 h 1041218"/>
                      <a:gd name="connsiteX4" fmla="*/ 0 w 1911532"/>
                      <a:gd name="connsiteY4" fmla="*/ 535032 h 1041218"/>
                      <a:gd name="connsiteX0" fmla="*/ 0 w 1911532"/>
                      <a:gd name="connsiteY0" fmla="*/ 506185 h 1012371"/>
                      <a:gd name="connsiteX1" fmla="*/ 372292 w 1911532"/>
                      <a:gd name="connsiteY1" fmla="*/ 0 h 1012371"/>
                      <a:gd name="connsiteX2" fmla="*/ 1632858 w 1911532"/>
                      <a:gd name="connsiteY2" fmla="*/ 333102 h 1012371"/>
                      <a:gd name="connsiteX3" fmla="*/ 1639389 w 1911532"/>
                      <a:gd name="connsiteY3" fmla="*/ 982980 h 1012371"/>
                      <a:gd name="connsiteX4" fmla="*/ 0 w 1911532"/>
                      <a:gd name="connsiteY4" fmla="*/ 506185 h 1012371"/>
                      <a:gd name="connsiteX0" fmla="*/ 0 w 1639389"/>
                      <a:gd name="connsiteY0" fmla="*/ 506185 h 1012371"/>
                      <a:gd name="connsiteX1" fmla="*/ 372292 w 1639389"/>
                      <a:gd name="connsiteY1" fmla="*/ 0 h 1012371"/>
                      <a:gd name="connsiteX2" fmla="*/ 1632858 w 1639389"/>
                      <a:gd name="connsiteY2" fmla="*/ 333102 h 1012371"/>
                      <a:gd name="connsiteX3" fmla="*/ 1639389 w 1639389"/>
                      <a:gd name="connsiteY3" fmla="*/ 982980 h 1012371"/>
                      <a:gd name="connsiteX4" fmla="*/ 0 w 1639389"/>
                      <a:gd name="connsiteY4" fmla="*/ 506185 h 1012371"/>
                      <a:gd name="connsiteX0" fmla="*/ 0 w 1639389"/>
                      <a:gd name="connsiteY0" fmla="*/ 506185 h 982980"/>
                      <a:gd name="connsiteX1" fmla="*/ 372292 w 1639389"/>
                      <a:gd name="connsiteY1" fmla="*/ 0 h 982980"/>
                      <a:gd name="connsiteX2" fmla="*/ 1632858 w 1639389"/>
                      <a:gd name="connsiteY2" fmla="*/ 333102 h 982980"/>
                      <a:gd name="connsiteX3" fmla="*/ 1639389 w 1639389"/>
                      <a:gd name="connsiteY3" fmla="*/ 982980 h 982980"/>
                      <a:gd name="connsiteX4" fmla="*/ 0 w 1639389"/>
                      <a:gd name="connsiteY4" fmla="*/ 506185 h 982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389" h="982980">
                        <a:moveTo>
                          <a:pt x="0" y="506185"/>
                        </a:moveTo>
                        <a:lnTo>
                          <a:pt x="372292" y="0"/>
                        </a:lnTo>
                        <a:lnTo>
                          <a:pt x="1632858" y="333102"/>
                        </a:lnTo>
                        <a:lnTo>
                          <a:pt x="1639389" y="982980"/>
                        </a:lnTo>
                        <a:lnTo>
                          <a:pt x="0" y="506185"/>
                        </a:lnTo>
                        <a:close/>
                      </a:path>
                    </a:pathLst>
                  </a:custGeom>
                  <a:gradFill flip="none" rotWithShape="1">
                    <a:gsLst>
                      <a:gs pos="0">
                        <a:srgbClr val="007DD8"/>
                      </a:gs>
                      <a:gs pos="50000">
                        <a:srgbClr val="007ED9"/>
                      </a:gs>
                      <a:gs pos="100000">
                        <a:srgbClr val="007DD8"/>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grpSp>
            <p:grpSp>
              <p:nvGrpSpPr>
                <p:cNvPr id="127" name="Group 18"/>
                <p:cNvGrpSpPr/>
                <p:nvPr/>
              </p:nvGrpSpPr>
              <p:grpSpPr>
                <a:xfrm>
                  <a:off x="3770244" y="3263712"/>
                  <a:ext cx="4295676" cy="1738197"/>
                  <a:chOff x="3842484" y="4051112"/>
                  <a:chExt cx="4295676" cy="1738197"/>
                </a:xfrm>
              </p:grpSpPr>
              <p:sp>
                <p:nvSpPr>
                  <p:cNvPr id="135" name="Freeform 134"/>
                  <p:cNvSpPr/>
                  <p:nvPr/>
                </p:nvSpPr>
                <p:spPr>
                  <a:xfrm>
                    <a:off x="4341734" y="4051112"/>
                    <a:ext cx="3295818" cy="872048"/>
                  </a:xfrm>
                  <a:custGeom>
                    <a:avLst/>
                    <a:gdLst>
                      <a:gd name="connsiteX0" fmla="*/ 3798 w 2465936"/>
                      <a:gd name="connsiteY0" fmla="*/ 311446 h 652328"/>
                      <a:gd name="connsiteX1" fmla="*/ 1245787 w 2465936"/>
                      <a:gd name="connsiteY1" fmla="*/ 949 h 652328"/>
                      <a:gd name="connsiteX2" fmla="*/ 2462138 w 2465936"/>
                      <a:gd name="connsiteY2" fmla="*/ 305749 h 652328"/>
                      <a:gd name="connsiteX3" fmla="*/ 1268575 w 2465936"/>
                      <a:gd name="connsiteY3" fmla="*/ 650429 h 652328"/>
                      <a:gd name="connsiteX4" fmla="*/ 3798 w 2465936"/>
                      <a:gd name="connsiteY4" fmla="*/ 311446 h 652328"/>
                      <a:gd name="connsiteX0" fmla="*/ 3798 w 2465936"/>
                      <a:gd name="connsiteY0" fmla="*/ 311446 h 650429"/>
                      <a:gd name="connsiteX1" fmla="*/ 1245787 w 2465936"/>
                      <a:gd name="connsiteY1" fmla="*/ 949 h 650429"/>
                      <a:gd name="connsiteX2" fmla="*/ 2462138 w 2465936"/>
                      <a:gd name="connsiteY2" fmla="*/ 305749 h 650429"/>
                      <a:gd name="connsiteX3" fmla="*/ 1268575 w 2465936"/>
                      <a:gd name="connsiteY3" fmla="*/ 650429 h 650429"/>
                      <a:gd name="connsiteX4" fmla="*/ 3798 w 2465936"/>
                      <a:gd name="connsiteY4" fmla="*/ 311446 h 650429"/>
                      <a:gd name="connsiteX0" fmla="*/ 3798 w 2462138"/>
                      <a:gd name="connsiteY0" fmla="*/ 311446 h 650429"/>
                      <a:gd name="connsiteX1" fmla="*/ 1245787 w 2462138"/>
                      <a:gd name="connsiteY1" fmla="*/ 949 h 650429"/>
                      <a:gd name="connsiteX2" fmla="*/ 2462138 w 2462138"/>
                      <a:gd name="connsiteY2" fmla="*/ 305749 h 650429"/>
                      <a:gd name="connsiteX3" fmla="*/ 1268575 w 2462138"/>
                      <a:gd name="connsiteY3" fmla="*/ 650429 h 650429"/>
                      <a:gd name="connsiteX4" fmla="*/ 3798 w 2462138"/>
                      <a:gd name="connsiteY4" fmla="*/ 311446 h 650429"/>
                      <a:gd name="connsiteX0" fmla="*/ 0 w 2458340"/>
                      <a:gd name="connsiteY0" fmla="*/ 311446 h 650429"/>
                      <a:gd name="connsiteX1" fmla="*/ 1241989 w 2458340"/>
                      <a:gd name="connsiteY1" fmla="*/ 949 h 650429"/>
                      <a:gd name="connsiteX2" fmla="*/ 2458340 w 2458340"/>
                      <a:gd name="connsiteY2" fmla="*/ 305749 h 650429"/>
                      <a:gd name="connsiteX3" fmla="*/ 1264777 w 2458340"/>
                      <a:gd name="connsiteY3" fmla="*/ 650429 h 650429"/>
                      <a:gd name="connsiteX4" fmla="*/ 0 w 2458340"/>
                      <a:gd name="connsiteY4" fmla="*/ 311446 h 650429"/>
                      <a:gd name="connsiteX0" fmla="*/ 0 w 2458340"/>
                      <a:gd name="connsiteY0" fmla="*/ 310497 h 649480"/>
                      <a:gd name="connsiteX1" fmla="*/ 1241989 w 2458340"/>
                      <a:gd name="connsiteY1" fmla="*/ 0 h 649480"/>
                      <a:gd name="connsiteX2" fmla="*/ 2458340 w 2458340"/>
                      <a:gd name="connsiteY2" fmla="*/ 304800 h 649480"/>
                      <a:gd name="connsiteX3" fmla="*/ 1264777 w 2458340"/>
                      <a:gd name="connsiteY3" fmla="*/ 649480 h 649480"/>
                      <a:gd name="connsiteX4" fmla="*/ 0 w 2458340"/>
                      <a:gd name="connsiteY4" fmla="*/ 310497 h 649480"/>
                      <a:gd name="connsiteX0" fmla="*/ 0 w 2450794"/>
                      <a:gd name="connsiteY0" fmla="*/ 370864 h 649480"/>
                      <a:gd name="connsiteX1" fmla="*/ 1234443 w 2450794"/>
                      <a:gd name="connsiteY1" fmla="*/ 0 h 649480"/>
                      <a:gd name="connsiteX2" fmla="*/ 2450794 w 2450794"/>
                      <a:gd name="connsiteY2" fmla="*/ 304800 h 649480"/>
                      <a:gd name="connsiteX3" fmla="*/ 1257231 w 2450794"/>
                      <a:gd name="connsiteY3" fmla="*/ 649480 h 649480"/>
                      <a:gd name="connsiteX4" fmla="*/ 0 w 2450794"/>
                      <a:gd name="connsiteY4" fmla="*/ 370864 h 649480"/>
                      <a:gd name="connsiteX0" fmla="*/ 0 w 2454642"/>
                      <a:gd name="connsiteY0" fmla="*/ 314269 h 649480"/>
                      <a:gd name="connsiteX1" fmla="*/ 1238291 w 2454642"/>
                      <a:gd name="connsiteY1" fmla="*/ 0 h 649480"/>
                      <a:gd name="connsiteX2" fmla="*/ 2454642 w 2454642"/>
                      <a:gd name="connsiteY2" fmla="*/ 304800 h 649480"/>
                      <a:gd name="connsiteX3" fmla="*/ 1261079 w 2454642"/>
                      <a:gd name="connsiteY3" fmla="*/ 649480 h 649480"/>
                      <a:gd name="connsiteX4" fmla="*/ 0 w 2454642"/>
                      <a:gd name="connsiteY4" fmla="*/ 314269 h 649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54642" h="649480">
                        <a:moveTo>
                          <a:pt x="0" y="314269"/>
                        </a:moveTo>
                        <a:lnTo>
                          <a:pt x="1238291" y="0"/>
                        </a:lnTo>
                        <a:lnTo>
                          <a:pt x="2454642" y="304800"/>
                        </a:lnTo>
                        <a:lnTo>
                          <a:pt x="1261079" y="649480"/>
                        </a:lnTo>
                        <a:lnTo>
                          <a:pt x="0" y="314269"/>
                        </a:lnTo>
                        <a:close/>
                      </a:path>
                    </a:pathLst>
                  </a:custGeom>
                  <a:gradFill flip="none" rotWithShape="1">
                    <a:gsLst>
                      <a:gs pos="0">
                        <a:srgbClr val="005DAD"/>
                      </a:gs>
                      <a:gs pos="50000">
                        <a:srgbClr val="01549B"/>
                      </a:gs>
                      <a:gs pos="100000">
                        <a:srgbClr val="0058A3"/>
                      </a:gs>
                    </a:gsLst>
                    <a:lin ang="0" scaled="1"/>
                    <a:tileRect/>
                  </a:gradFill>
                  <a:ln w="25400" cap="flat" cmpd="sng" algn="ctr">
                    <a:noFill/>
                    <a:prstDash val="solid"/>
                  </a:ln>
                  <a:effectLst/>
                </p:spPr>
                <p:txBody>
                  <a:bodyPr rtlCol="0" anchor="ctr"/>
                  <a:lstStyle/>
                  <a:p>
                    <a:pPr algn="ctr" defTabSz="685777">
                      <a:defRPr/>
                    </a:pPr>
                    <a:endParaRPr lang="en-US" sz="1350" kern="0" dirty="0">
                      <a:solidFill>
                        <a:prstClr val="white"/>
                      </a:solidFill>
                      <a:latin typeface="Calibri"/>
                    </a:endParaRPr>
                  </a:p>
                </p:txBody>
              </p:sp>
              <p:sp>
                <p:nvSpPr>
                  <p:cNvPr id="136" name="Freeform 5"/>
                  <p:cNvSpPr/>
                  <p:nvPr/>
                </p:nvSpPr>
                <p:spPr>
                  <a:xfrm>
                    <a:off x="3842484" y="4469474"/>
                    <a:ext cx="2201188" cy="1319835"/>
                  </a:xfrm>
                  <a:custGeom>
                    <a:avLst/>
                    <a:gdLst>
                      <a:gd name="connsiteX0" fmla="*/ 211183 w 2122715"/>
                      <a:gd name="connsiteY0" fmla="*/ 535032 h 1041218"/>
                      <a:gd name="connsiteX1" fmla="*/ 583475 w 2122715"/>
                      <a:gd name="connsiteY1" fmla="*/ 28847 h 1041218"/>
                      <a:gd name="connsiteX2" fmla="*/ 1844041 w 2122715"/>
                      <a:gd name="connsiteY2" fmla="*/ 361949 h 1041218"/>
                      <a:gd name="connsiteX3" fmla="*/ 1850572 w 2122715"/>
                      <a:gd name="connsiteY3" fmla="*/ 1011827 h 1041218"/>
                      <a:gd name="connsiteX4" fmla="*/ 211183 w 2122715"/>
                      <a:gd name="connsiteY4" fmla="*/ 535032 h 1041218"/>
                      <a:gd name="connsiteX0" fmla="*/ 0 w 1911532"/>
                      <a:gd name="connsiteY0" fmla="*/ 535032 h 1041218"/>
                      <a:gd name="connsiteX1" fmla="*/ 372292 w 1911532"/>
                      <a:gd name="connsiteY1" fmla="*/ 28847 h 1041218"/>
                      <a:gd name="connsiteX2" fmla="*/ 1632858 w 1911532"/>
                      <a:gd name="connsiteY2" fmla="*/ 361949 h 1041218"/>
                      <a:gd name="connsiteX3" fmla="*/ 1639389 w 1911532"/>
                      <a:gd name="connsiteY3" fmla="*/ 1011827 h 1041218"/>
                      <a:gd name="connsiteX4" fmla="*/ 0 w 1911532"/>
                      <a:gd name="connsiteY4" fmla="*/ 535032 h 1041218"/>
                      <a:gd name="connsiteX0" fmla="*/ 0 w 1911532"/>
                      <a:gd name="connsiteY0" fmla="*/ 506185 h 1012371"/>
                      <a:gd name="connsiteX1" fmla="*/ 372292 w 1911532"/>
                      <a:gd name="connsiteY1" fmla="*/ 0 h 1012371"/>
                      <a:gd name="connsiteX2" fmla="*/ 1632858 w 1911532"/>
                      <a:gd name="connsiteY2" fmla="*/ 333102 h 1012371"/>
                      <a:gd name="connsiteX3" fmla="*/ 1639389 w 1911532"/>
                      <a:gd name="connsiteY3" fmla="*/ 982980 h 1012371"/>
                      <a:gd name="connsiteX4" fmla="*/ 0 w 1911532"/>
                      <a:gd name="connsiteY4" fmla="*/ 506185 h 1012371"/>
                      <a:gd name="connsiteX0" fmla="*/ 0 w 1639389"/>
                      <a:gd name="connsiteY0" fmla="*/ 506185 h 1012371"/>
                      <a:gd name="connsiteX1" fmla="*/ 372292 w 1639389"/>
                      <a:gd name="connsiteY1" fmla="*/ 0 h 1012371"/>
                      <a:gd name="connsiteX2" fmla="*/ 1632858 w 1639389"/>
                      <a:gd name="connsiteY2" fmla="*/ 333102 h 1012371"/>
                      <a:gd name="connsiteX3" fmla="*/ 1639389 w 1639389"/>
                      <a:gd name="connsiteY3" fmla="*/ 982980 h 1012371"/>
                      <a:gd name="connsiteX4" fmla="*/ 0 w 1639389"/>
                      <a:gd name="connsiteY4" fmla="*/ 506185 h 1012371"/>
                      <a:gd name="connsiteX0" fmla="*/ 0 w 1639389"/>
                      <a:gd name="connsiteY0" fmla="*/ 506185 h 982980"/>
                      <a:gd name="connsiteX1" fmla="*/ 372292 w 1639389"/>
                      <a:gd name="connsiteY1" fmla="*/ 0 h 982980"/>
                      <a:gd name="connsiteX2" fmla="*/ 1632858 w 1639389"/>
                      <a:gd name="connsiteY2" fmla="*/ 333102 h 982980"/>
                      <a:gd name="connsiteX3" fmla="*/ 1639389 w 1639389"/>
                      <a:gd name="connsiteY3" fmla="*/ 982980 h 982980"/>
                      <a:gd name="connsiteX4" fmla="*/ 0 w 1639389"/>
                      <a:gd name="connsiteY4" fmla="*/ 506185 h 9829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9389" h="982980">
                        <a:moveTo>
                          <a:pt x="0" y="506185"/>
                        </a:moveTo>
                        <a:lnTo>
                          <a:pt x="372292" y="0"/>
                        </a:lnTo>
                        <a:lnTo>
                          <a:pt x="1632858" y="333102"/>
                        </a:lnTo>
                        <a:lnTo>
                          <a:pt x="1639389" y="982980"/>
                        </a:lnTo>
                        <a:lnTo>
                          <a:pt x="0" y="506185"/>
                        </a:lnTo>
                        <a:close/>
                      </a:path>
                    </a:pathLst>
                  </a:custGeom>
                  <a:gradFill flip="none" rotWithShape="1">
                    <a:gsLst>
                      <a:gs pos="0">
                        <a:srgbClr val="005DAD"/>
                      </a:gs>
                      <a:gs pos="50000">
                        <a:srgbClr val="01549B"/>
                      </a:gs>
                      <a:gs pos="100000">
                        <a:srgbClr val="0058A3"/>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37" name="Freeform 7"/>
                  <p:cNvSpPr/>
                  <p:nvPr/>
                </p:nvSpPr>
                <p:spPr>
                  <a:xfrm>
                    <a:off x="6033439" y="4456319"/>
                    <a:ext cx="2104721" cy="1332990"/>
                  </a:xfrm>
                  <a:custGeom>
                    <a:avLst/>
                    <a:gdLst>
                      <a:gd name="connsiteX0" fmla="*/ 253032 w 2017002"/>
                      <a:gd name="connsiteY0" fmla="*/ 374953 h 1057608"/>
                      <a:gd name="connsiteX1" fmla="*/ 1440301 w 2017002"/>
                      <a:gd name="connsiteY1" fmla="*/ 32415 h 1057608"/>
                      <a:gd name="connsiteX2" fmla="*/ 1820575 w 2017002"/>
                      <a:gd name="connsiteY2" fmla="*/ 569444 h 1057608"/>
                      <a:gd name="connsiteX3" fmla="*/ 261741 w 2017002"/>
                      <a:gd name="connsiteY3" fmla="*/ 1025193 h 1057608"/>
                      <a:gd name="connsiteX4" fmla="*/ 253032 w 2017002"/>
                      <a:gd name="connsiteY4" fmla="*/ 374953 h 1057608"/>
                      <a:gd name="connsiteX0" fmla="*/ 0 w 1763970"/>
                      <a:gd name="connsiteY0" fmla="*/ 374953 h 1057608"/>
                      <a:gd name="connsiteX1" fmla="*/ 1187269 w 1763970"/>
                      <a:gd name="connsiteY1" fmla="*/ 32415 h 1057608"/>
                      <a:gd name="connsiteX2" fmla="*/ 1567543 w 1763970"/>
                      <a:gd name="connsiteY2" fmla="*/ 569444 h 1057608"/>
                      <a:gd name="connsiteX3" fmla="*/ 8709 w 1763970"/>
                      <a:gd name="connsiteY3" fmla="*/ 1025193 h 1057608"/>
                      <a:gd name="connsiteX4" fmla="*/ 0 w 1763970"/>
                      <a:gd name="connsiteY4" fmla="*/ 374953 h 1057608"/>
                      <a:gd name="connsiteX0" fmla="*/ 0 w 1763970"/>
                      <a:gd name="connsiteY0" fmla="*/ 342538 h 1025193"/>
                      <a:gd name="connsiteX1" fmla="*/ 1187269 w 1763970"/>
                      <a:gd name="connsiteY1" fmla="*/ 0 h 1025193"/>
                      <a:gd name="connsiteX2" fmla="*/ 1567543 w 1763970"/>
                      <a:gd name="connsiteY2" fmla="*/ 537029 h 1025193"/>
                      <a:gd name="connsiteX3" fmla="*/ 8709 w 1763970"/>
                      <a:gd name="connsiteY3" fmla="*/ 992778 h 1025193"/>
                      <a:gd name="connsiteX4" fmla="*/ 0 w 1763970"/>
                      <a:gd name="connsiteY4" fmla="*/ 342538 h 1025193"/>
                      <a:gd name="connsiteX0" fmla="*/ 0 w 1763970"/>
                      <a:gd name="connsiteY0" fmla="*/ 342538 h 992778"/>
                      <a:gd name="connsiteX1" fmla="*/ 1187269 w 1763970"/>
                      <a:gd name="connsiteY1" fmla="*/ 0 h 992778"/>
                      <a:gd name="connsiteX2" fmla="*/ 1567543 w 1763970"/>
                      <a:gd name="connsiteY2" fmla="*/ 537029 h 992778"/>
                      <a:gd name="connsiteX3" fmla="*/ 8709 w 1763970"/>
                      <a:gd name="connsiteY3" fmla="*/ 992778 h 992778"/>
                      <a:gd name="connsiteX4" fmla="*/ 0 w 1763970"/>
                      <a:gd name="connsiteY4" fmla="*/ 342538 h 992778"/>
                      <a:gd name="connsiteX0" fmla="*/ 0 w 1567543"/>
                      <a:gd name="connsiteY0" fmla="*/ 342538 h 992778"/>
                      <a:gd name="connsiteX1" fmla="*/ 1187269 w 1567543"/>
                      <a:gd name="connsiteY1" fmla="*/ 0 h 992778"/>
                      <a:gd name="connsiteX2" fmla="*/ 1567543 w 1567543"/>
                      <a:gd name="connsiteY2" fmla="*/ 537029 h 992778"/>
                      <a:gd name="connsiteX3" fmla="*/ 8709 w 1567543"/>
                      <a:gd name="connsiteY3" fmla="*/ 992778 h 992778"/>
                      <a:gd name="connsiteX4" fmla="*/ 0 w 1567543"/>
                      <a:gd name="connsiteY4" fmla="*/ 342538 h 9927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7543" h="992778">
                        <a:moveTo>
                          <a:pt x="0" y="342538"/>
                        </a:moveTo>
                        <a:lnTo>
                          <a:pt x="1187269" y="0"/>
                        </a:lnTo>
                        <a:lnTo>
                          <a:pt x="1567543" y="537029"/>
                        </a:lnTo>
                        <a:lnTo>
                          <a:pt x="8709" y="992778"/>
                        </a:lnTo>
                        <a:lnTo>
                          <a:pt x="0" y="342538"/>
                        </a:lnTo>
                        <a:close/>
                      </a:path>
                    </a:pathLst>
                  </a:custGeom>
                  <a:gradFill flip="none" rotWithShape="1">
                    <a:gsLst>
                      <a:gs pos="0">
                        <a:srgbClr val="0058A3"/>
                      </a:gs>
                      <a:gs pos="50000">
                        <a:srgbClr val="005DAD"/>
                      </a:gs>
                      <a:gs pos="100000">
                        <a:srgbClr val="01549B"/>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grpSp>
            <p:grpSp>
              <p:nvGrpSpPr>
                <p:cNvPr id="128" name="Group 16"/>
                <p:cNvGrpSpPr/>
                <p:nvPr/>
              </p:nvGrpSpPr>
              <p:grpSpPr>
                <a:xfrm>
                  <a:off x="4510773" y="2552700"/>
                  <a:ext cx="2885330" cy="1261268"/>
                  <a:chOff x="4396387" y="3258519"/>
                  <a:chExt cx="3258582" cy="1424429"/>
                </a:xfrm>
              </p:grpSpPr>
              <p:sp>
                <p:nvSpPr>
                  <p:cNvPr id="132" name="Freeform 131"/>
                  <p:cNvSpPr/>
                  <p:nvPr/>
                </p:nvSpPr>
                <p:spPr>
                  <a:xfrm>
                    <a:off x="4845770" y="3258519"/>
                    <a:ext cx="2350074" cy="630365"/>
                  </a:xfrm>
                  <a:custGeom>
                    <a:avLst/>
                    <a:gdLst>
                      <a:gd name="connsiteX0" fmla="*/ 2295 w 1753518"/>
                      <a:gd name="connsiteY0" fmla="*/ 233650 h 465922"/>
                      <a:gd name="connsiteX1" fmla="*/ 905678 w 1753518"/>
                      <a:gd name="connsiteY1" fmla="*/ 2295 h 465922"/>
                      <a:gd name="connsiteX2" fmla="*/ 1751223 w 1753518"/>
                      <a:gd name="connsiteY2" fmla="*/ 219879 h 465922"/>
                      <a:gd name="connsiteX3" fmla="*/ 891907 w 1753518"/>
                      <a:gd name="connsiteY3" fmla="*/ 462250 h 465922"/>
                      <a:gd name="connsiteX4" fmla="*/ 2295 w 1753518"/>
                      <a:gd name="connsiteY4" fmla="*/ 233650 h 465922"/>
                      <a:gd name="connsiteX0" fmla="*/ 2295 w 1753518"/>
                      <a:gd name="connsiteY0" fmla="*/ 233650 h 465922"/>
                      <a:gd name="connsiteX1" fmla="*/ 905678 w 1753518"/>
                      <a:gd name="connsiteY1" fmla="*/ 2295 h 465922"/>
                      <a:gd name="connsiteX2" fmla="*/ 1751223 w 1753518"/>
                      <a:gd name="connsiteY2" fmla="*/ 219879 h 465922"/>
                      <a:gd name="connsiteX3" fmla="*/ 891907 w 1753518"/>
                      <a:gd name="connsiteY3" fmla="*/ 462250 h 465922"/>
                      <a:gd name="connsiteX4" fmla="*/ 2295 w 1753518"/>
                      <a:gd name="connsiteY4" fmla="*/ 233650 h 465922"/>
                      <a:gd name="connsiteX0" fmla="*/ 0 w 1751223"/>
                      <a:gd name="connsiteY0" fmla="*/ 233650 h 462250"/>
                      <a:gd name="connsiteX1" fmla="*/ 903383 w 1751223"/>
                      <a:gd name="connsiteY1" fmla="*/ 2295 h 462250"/>
                      <a:gd name="connsiteX2" fmla="*/ 1748928 w 1751223"/>
                      <a:gd name="connsiteY2" fmla="*/ 219879 h 462250"/>
                      <a:gd name="connsiteX3" fmla="*/ 889612 w 1751223"/>
                      <a:gd name="connsiteY3" fmla="*/ 462250 h 462250"/>
                      <a:gd name="connsiteX4" fmla="*/ 0 w 1751223"/>
                      <a:gd name="connsiteY4" fmla="*/ 233650 h 462250"/>
                      <a:gd name="connsiteX0" fmla="*/ 0 w 1751223"/>
                      <a:gd name="connsiteY0" fmla="*/ 233650 h 462250"/>
                      <a:gd name="connsiteX1" fmla="*/ 903383 w 1751223"/>
                      <a:gd name="connsiteY1" fmla="*/ 2295 h 462250"/>
                      <a:gd name="connsiteX2" fmla="*/ 1748928 w 1751223"/>
                      <a:gd name="connsiteY2" fmla="*/ 219879 h 462250"/>
                      <a:gd name="connsiteX3" fmla="*/ 889612 w 1751223"/>
                      <a:gd name="connsiteY3" fmla="*/ 462250 h 462250"/>
                      <a:gd name="connsiteX4" fmla="*/ 0 w 1751223"/>
                      <a:gd name="connsiteY4" fmla="*/ 233650 h 462250"/>
                      <a:gd name="connsiteX0" fmla="*/ 0 w 1748928"/>
                      <a:gd name="connsiteY0" fmla="*/ 231355 h 459955"/>
                      <a:gd name="connsiteX1" fmla="*/ 903383 w 1748928"/>
                      <a:gd name="connsiteY1" fmla="*/ 0 h 459955"/>
                      <a:gd name="connsiteX2" fmla="*/ 1748928 w 1748928"/>
                      <a:gd name="connsiteY2" fmla="*/ 217584 h 459955"/>
                      <a:gd name="connsiteX3" fmla="*/ 889612 w 1748928"/>
                      <a:gd name="connsiteY3" fmla="*/ 459955 h 459955"/>
                      <a:gd name="connsiteX4" fmla="*/ 0 w 1748928"/>
                      <a:gd name="connsiteY4" fmla="*/ 231355 h 459955"/>
                      <a:gd name="connsiteX0" fmla="*/ 0 w 1748928"/>
                      <a:gd name="connsiteY0" fmla="*/ 231355 h 464718"/>
                      <a:gd name="connsiteX1" fmla="*/ 903383 w 1748928"/>
                      <a:gd name="connsiteY1" fmla="*/ 0 h 464718"/>
                      <a:gd name="connsiteX2" fmla="*/ 1748928 w 1748928"/>
                      <a:gd name="connsiteY2" fmla="*/ 217584 h 464718"/>
                      <a:gd name="connsiteX3" fmla="*/ 903106 w 1748928"/>
                      <a:gd name="connsiteY3" fmla="*/ 464718 h 464718"/>
                      <a:gd name="connsiteX4" fmla="*/ 0 w 1748928"/>
                      <a:gd name="connsiteY4" fmla="*/ 231355 h 464718"/>
                      <a:gd name="connsiteX0" fmla="*/ 0 w 1787028"/>
                      <a:gd name="connsiteY0" fmla="*/ 267074 h 464718"/>
                      <a:gd name="connsiteX1" fmla="*/ 941483 w 1787028"/>
                      <a:gd name="connsiteY1" fmla="*/ 0 h 464718"/>
                      <a:gd name="connsiteX2" fmla="*/ 1787028 w 1787028"/>
                      <a:gd name="connsiteY2" fmla="*/ 217584 h 464718"/>
                      <a:gd name="connsiteX3" fmla="*/ 941206 w 1787028"/>
                      <a:gd name="connsiteY3" fmla="*/ 464718 h 464718"/>
                      <a:gd name="connsiteX4" fmla="*/ 0 w 1787028"/>
                      <a:gd name="connsiteY4" fmla="*/ 267074 h 464718"/>
                      <a:gd name="connsiteX0" fmla="*/ 0 w 1754484"/>
                      <a:gd name="connsiteY0" fmla="*/ 231355 h 464718"/>
                      <a:gd name="connsiteX1" fmla="*/ 908939 w 1754484"/>
                      <a:gd name="connsiteY1" fmla="*/ 0 h 464718"/>
                      <a:gd name="connsiteX2" fmla="*/ 1754484 w 1754484"/>
                      <a:gd name="connsiteY2" fmla="*/ 217584 h 464718"/>
                      <a:gd name="connsiteX3" fmla="*/ 908662 w 1754484"/>
                      <a:gd name="connsiteY3" fmla="*/ 464718 h 464718"/>
                      <a:gd name="connsiteX4" fmla="*/ 0 w 1754484"/>
                      <a:gd name="connsiteY4" fmla="*/ 231355 h 464718"/>
                      <a:gd name="connsiteX0" fmla="*/ 0 w 1754484"/>
                      <a:gd name="connsiteY0" fmla="*/ 231355 h 419474"/>
                      <a:gd name="connsiteX1" fmla="*/ 908939 w 1754484"/>
                      <a:gd name="connsiteY1" fmla="*/ 0 h 419474"/>
                      <a:gd name="connsiteX2" fmla="*/ 1754484 w 1754484"/>
                      <a:gd name="connsiteY2" fmla="*/ 217584 h 419474"/>
                      <a:gd name="connsiteX3" fmla="*/ 912631 w 1754484"/>
                      <a:gd name="connsiteY3" fmla="*/ 419474 h 419474"/>
                      <a:gd name="connsiteX4" fmla="*/ 0 w 1754484"/>
                      <a:gd name="connsiteY4" fmla="*/ 231355 h 419474"/>
                      <a:gd name="connsiteX0" fmla="*/ 0 w 1754484"/>
                      <a:gd name="connsiteY0" fmla="*/ 231355 h 464718"/>
                      <a:gd name="connsiteX1" fmla="*/ 908939 w 1754484"/>
                      <a:gd name="connsiteY1" fmla="*/ 0 h 464718"/>
                      <a:gd name="connsiteX2" fmla="*/ 1754484 w 1754484"/>
                      <a:gd name="connsiteY2" fmla="*/ 217584 h 464718"/>
                      <a:gd name="connsiteX3" fmla="*/ 909457 w 1754484"/>
                      <a:gd name="connsiteY3" fmla="*/ 464718 h 464718"/>
                      <a:gd name="connsiteX4" fmla="*/ 0 w 1754484"/>
                      <a:gd name="connsiteY4" fmla="*/ 231355 h 464718"/>
                      <a:gd name="connsiteX0" fmla="*/ 0 w 1741785"/>
                      <a:gd name="connsiteY0" fmla="*/ 231355 h 464718"/>
                      <a:gd name="connsiteX1" fmla="*/ 908939 w 1741785"/>
                      <a:gd name="connsiteY1" fmla="*/ 0 h 464718"/>
                      <a:gd name="connsiteX2" fmla="*/ 1741785 w 1741785"/>
                      <a:gd name="connsiteY2" fmla="*/ 224728 h 464718"/>
                      <a:gd name="connsiteX3" fmla="*/ 909457 w 1741785"/>
                      <a:gd name="connsiteY3" fmla="*/ 464718 h 464718"/>
                      <a:gd name="connsiteX4" fmla="*/ 0 w 1741785"/>
                      <a:gd name="connsiteY4" fmla="*/ 231355 h 464718"/>
                      <a:gd name="connsiteX0" fmla="*/ 0 w 1767186"/>
                      <a:gd name="connsiteY0" fmla="*/ 231355 h 464718"/>
                      <a:gd name="connsiteX1" fmla="*/ 908939 w 1767186"/>
                      <a:gd name="connsiteY1" fmla="*/ 0 h 464718"/>
                      <a:gd name="connsiteX2" fmla="*/ 1767186 w 1767186"/>
                      <a:gd name="connsiteY2" fmla="*/ 208059 h 464718"/>
                      <a:gd name="connsiteX3" fmla="*/ 909457 w 1767186"/>
                      <a:gd name="connsiteY3" fmla="*/ 464718 h 464718"/>
                      <a:gd name="connsiteX4" fmla="*/ 0 w 1767186"/>
                      <a:gd name="connsiteY4" fmla="*/ 231355 h 464718"/>
                      <a:gd name="connsiteX0" fmla="*/ 0 w 1747343"/>
                      <a:gd name="connsiteY0" fmla="*/ 231355 h 464718"/>
                      <a:gd name="connsiteX1" fmla="*/ 908939 w 1747343"/>
                      <a:gd name="connsiteY1" fmla="*/ 0 h 464718"/>
                      <a:gd name="connsiteX2" fmla="*/ 1747343 w 1747343"/>
                      <a:gd name="connsiteY2" fmla="*/ 222347 h 464718"/>
                      <a:gd name="connsiteX3" fmla="*/ 909457 w 1747343"/>
                      <a:gd name="connsiteY3" fmla="*/ 464718 h 464718"/>
                      <a:gd name="connsiteX4" fmla="*/ 0 w 1747343"/>
                      <a:gd name="connsiteY4" fmla="*/ 231355 h 464718"/>
                      <a:gd name="connsiteX0" fmla="*/ 0 w 1747343"/>
                      <a:gd name="connsiteY0" fmla="*/ 231355 h 448049"/>
                      <a:gd name="connsiteX1" fmla="*/ 908939 w 1747343"/>
                      <a:gd name="connsiteY1" fmla="*/ 0 h 448049"/>
                      <a:gd name="connsiteX2" fmla="*/ 1747343 w 1747343"/>
                      <a:gd name="connsiteY2" fmla="*/ 222347 h 448049"/>
                      <a:gd name="connsiteX3" fmla="*/ 925333 w 1747343"/>
                      <a:gd name="connsiteY3" fmla="*/ 448049 h 448049"/>
                      <a:gd name="connsiteX4" fmla="*/ 0 w 1747343"/>
                      <a:gd name="connsiteY4" fmla="*/ 231355 h 448049"/>
                      <a:gd name="connsiteX0" fmla="*/ 0 w 1747343"/>
                      <a:gd name="connsiteY0" fmla="*/ 231355 h 469480"/>
                      <a:gd name="connsiteX1" fmla="*/ 908939 w 1747343"/>
                      <a:gd name="connsiteY1" fmla="*/ 0 h 469480"/>
                      <a:gd name="connsiteX2" fmla="*/ 1747343 w 1747343"/>
                      <a:gd name="connsiteY2" fmla="*/ 222347 h 469480"/>
                      <a:gd name="connsiteX3" fmla="*/ 905490 w 1747343"/>
                      <a:gd name="connsiteY3" fmla="*/ 469480 h 469480"/>
                      <a:gd name="connsiteX4" fmla="*/ 0 w 1747343"/>
                      <a:gd name="connsiteY4" fmla="*/ 231355 h 469480"/>
                      <a:gd name="connsiteX0" fmla="*/ 0 w 1733935"/>
                      <a:gd name="connsiteY0" fmla="*/ 318885 h 469480"/>
                      <a:gd name="connsiteX1" fmla="*/ 895531 w 1733935"/>
                      <a:gd name="connsiteY1" fmla="*/ 0 h 469480"/>
                      <a:gd name="connsiteX2" fmla="*/ 1733935 w 1733935"/>
                      <a:gd name="connsiteY2" fmla="*/ 222347 h 469480"/>
                      <a:gd name="connsiteX3" fmla="*/ 892082 w 1733935"/>
                      <a:gd name="connsiteY3" fmla="*/ 469480 h 469480"/>
                      <a:gd name="connsiteX4" fmla="*/ 0 w 1733935"/>
                      <a:gd name="connsiteY4" fmla="*/ 318885 h 469480"/>
                      <a:gd name="connsiteX0" fmla="*/ 0 w 1746270"/>
                      <a:gd name="connsiteY0" fmla="*/ 235616 h 469480"/>
                      <a:gd name="connsiteX1" fmla="*/ 907866 w 1746270"/>
                      <a:gd name="connsiteY1" fmla="*/ 0 h 469480"/>
                      <a:gd name="connsiteX2" fmla="*/ 1746270 w 1746270"/>
                      <a:gd name="connsiteY2" fmla="*/ 222347 h 469480"/>
                      <a:gd name="connsiteX3" fmla="*/ 904417 w 1746270"/>
                      <a:gd name="connsiteY3" fmla="*/ 469480 h 469480"/>
                      <a:gd name="connsiteX4" fmla="*/ 0 w 1746270"/>
                      <a:gd name="connsiteY4" fmla="*/ 235616 h 469480"/>
                      <a:gd name="connsiteX0" fmla="*/ 0 w 1746270"/>
                      <a:gd name="connsiteY0" fmla="*/ 235616 h 469480"/>
                      <a:gd name="connsiteX1" fmla="*/ 907866 w 1746270"/>
                      <a:gd name="connsiteY1" fmla="*/ 0 h 469480"/>
                      <a:gd name="connsiteX2" fmla="*/ 1746270 w 1746270"/>
                      <a:gd name="connsiteY2" fmla="*/ 286440 h 469480"/>
                      <a:gd name="connsiteX3" fmla="*/ 904417 w 1746270"/>
                      <a:gd name="connsiteY3" fmla="*/ 469480 h 469480"/>
                      <a:gd name="connsiteX4" fmla="*/ 0 w 1746270"/>
                      <a:gd name="connsiteY4" fmla="*/ 235616 h 469480"/>
                      <a:gd name="connsiteX0" fmla="*/ 0 w 1750276"/>
                      <a:gd name="connsiteY0" fmla="*/ 235616 h 469480"/>
                      <a:gd name="connsiteX1" fmla="*/ 907866 w 1750276"/>
                      <a:gd name="connsiteY1" fmla="*/ 0 h 469480"/>
                      <a:gd name="connsiteX2" fmla="*/ 1750276 w 1750276"/>
                      <a:gd name="connsiteY2" fmla="*/ 224350 h 469480"/>
                      <a:gd name="connsiteX3" fmla="*/ 904417 w 1750276"/>
                      <a:gd name="connsiteY3" fmla="*/ 469480 h 469480"/>
                      <a:gd name="connsiteX4" fmla="*/ 0 w 1750276"/>
                      <a:gd name="connsiteY4" fmla="*/ 235616 h 4694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50276" h="469480">
                        <a:moveTo>
                          <a:pt x="0" y="235616"/>
                        </a:moveTo>
                        <a:lnTo>
                          <a:pt x="907866" y="0"/>
                        </a:lnTo>
                        <a:lnTo>
                          <a:pt x="1750276" y="224350"/>
                        </a:lnTo>
                        <a:lnTo>
                          <a:pt x="904417" y="469480"/>
                        </a:lnTo>
                        <a:lnTo>
                          <a:pt x="0" y="235616"/>
                        </a:lnTo>
                        <a:close/>
                      </a:path>
                    </a:pathLst>
                  </a:custGeom>
                  <a:gradFill flip="none" rotWithShape="1">
                    <a:gsLst>
                      <a:gs pos="0">
                        <a:schemeClr val="accent4">
                          <a:lumMod val="75000"/>
                        </a:schemeClr>
                      </a:gs>
                      <a:gs pos="50000">
                        <a:schemeClr val="accent4">
                          <a:lumMod val="75000"/>
                        </a:schemeClr>
                      </a:gs>
                      <a:gs pos="100000">
                        <a:schemeClr val="accent4">
                          <a:lumMod val="75000"/>
                        </a:schemeClr>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33" name="Freeform 132"/>
                  <p:cNvSpPr/>
                  <p:nvPr/>
                </p:nvSpPr>
                <p:spPr>
                  <a:xfrm>
                    <a:off x="6000481" y="3555786"/>
                    <a:ext cx="1654488" cy="1125414"/>
                  </a:xfrm>
                  <a:custGeom>
                    <a:avLst/>
                    <a:gdLst>
                      <a:gd name="connsiteX0" fmla="*/ 196941 w 1524437"/>
                      <a:gd name="connsiteY0" fmla="*/ 282093 h 913090"/>
                      <a:gd name="connsiteX1" fmla="*/ 1040599 w 1524437"/>
                      <a:gd name="connsiteY1" fmla="*/ 38427 h 913090"/>
                      <a:gd name="connsiteX2" fmla="*/ 1383827 w 1524437"/>
                      <a:gd name="connsiteY2" fmla="*/ 512658 h 913090"/>
                      <a:gd name="connsiteX3" fmla="*/ 196941 w 1524437"/>
                      <a:gd name="connsiteY3" fmla="*/ 874226 h 913090"/>
                      <a:gd name="connsiteX4" fmla="*/ 196941 w 1524437"/>
                      <a:gd name="connsiteY4" fmla="*/ 282093 h 913090"/>
                      <a:gd name="connsiteX0" fmla="*/ 196941 w 1524437"/>
                      <a:gd name="connsiteY0" fmla="*/ 243666 h 874663"/>
                      <a:gd name="connsiteX1" fmla="*/ 1040599 w 1524437"/>
                      <a:gd name="connsiteY1" fmla="*/ 0 h 874663"/>
                      <a:gd name="connsiteX2" fmla="*/ 1383827 w 1524437"/>
                      <a:gd name="connsiteY2" fmla="*/ 474231 h 874663"/>
                      <a:gd name="connsiteX3" fmla="*/ 196941 w 1524437"/>
                      <a:gd name="connsiteY3" fmla="*/ 835799 h 874663"/>
                      <a:gd name="connsiteX4" fmla="*/ 196941 w 1524437"/>
                      <a:gd name="connsiteY4" fmla="*/ 243666 h 874663"/>
                      <a:gd name="connsiteX0" fmla="*/ 0 w 1327496"/>
                      <a:gd name="connsiteY0" fmla="*/ 243666 h 874663"/>
                      <a:gd name="connsiteX1" fmla="*/ 843658 w 1327496"/>
                      <a:gd name="connsiteY1" fmla="*/ 0 h 874663"/>
                      <a:gd name="connsiteX2" fmla="*/ 1186886 w 1327496"/>
                      <a:gd name="connsiteY2" fmla="*/ 474231 h 874663"/>
                      <a:gd name="connsiteX3" fmla="*/ 0 w 1327496"/>
                      <a:gd name="connsiteY3" fmla="*/ 835799 h 874663"/>
                      <a:gd name="connsiteX4" fmla="*/ 0 w 1327496"/>
                      <a:gd name="connsiteY4" fmla="*/ 243666 h 874663"/>
                      <a:gd name="connsiteX0" fmla="*/ 0 w 1327496"/>
                      <a:gd name="connsiteY0" fmla="*/ 243666 h 835799"/>
                      <a:gd name="connsiteX1" fmla="*/ 843658 w 1327496"/>
                      <a:gd name="connsiteY1" fmla="*/ 0 h 835799"/>
                      <a:gd name="connsiteX2" fmla="*/ 1186886 w 1327496"/>
                      <a:gd name="connsiteY2" fmla="*/ 474231 h 835799"/>
                      <a:gd name="connsiteX3" fmla="*/ 0 w 1327496"/>
                      <a:gd name="connsiteY3" fmla="*/ 835799 h 835799"/>
                      <a:gd name="connsiteX4" fmla="*/ 0 w 1327496"/>
                      <a:gd name="connsiteY4" fmla="*/ 243666 h 835799"/>
                      <a:gd name="connsiteX0" fmla="*/ 0 w 1186886"/>
                      <a:gd name="connsiteY0" fmla="*/ 243666 h 835799"/>
                      <a:gd name="connsiteX1" fmla="*/ 843658 w 1186886"/>
                      <a:gd name="connsiteY1" fmla="*/ 0 h 835799"/>
                      <a:gd name="connsiteX2" fmla="*/ 1186886 w 1186886"/>
                      <a:gd name="connsiteY2" fmla="*/ 474231 h 835799"/>
                      <a:gd name="connsiteX3" fmla="*/ 0 w 1186886"/>
                      <a:gd name="connsiteY3" fmla="*/ 835799 h 835799"/>
                      <a:gd name="connsiteX4" fmla="*/ 0 w 1186886"/>
                      <a:gd name="connsiteY4" fmla="*/ 243666 h 835799"/>
                      <a:gd name="connsiteX0" fmla="*/ 0 w 1191649"/>
                      <a:gd name="connsiteY0" fmla="*/ 248429 h 835799"/>
                      <a:gd name="connsiteX1" fmla="*/ 848421 w 1191649"/>
                      <a:gd name="connsiteY1" fmla="*/ 0 h 835799"/>
                      <a:gd name="connsiteX2" fmla="*/ 1191649 w 1191649"/>
                      <a:gd name="connsiteY2" fmla="*/ 474231 h 835799"/>
                      <a:gd name="connsiteX3" fmla="*/ 4763 w 1191649"/>
                      <a:gd name="connsiteY3" fmla="*/ 835799 h 835799"/>
                      <a:gd name="connsiteX4" fmla="*/ 0 w 1191649"/>
                      <a:gd name="connsiteY4" fmla="*/ 248429 h 835799"/>
                      <a:gd name="connsiteX0" fmla="*/ 1588 w 1188474"/>
                      <a:gd name="connsiteY0" fmla="*/ 246048 h 835799"/>
                      <a:gd name="connsiteX1" fmla="*/ 845246 w 1188474"/>
                      <a:gd name="connsiteY1" fmla="*/ 0 h 835799"/>
                      <a:gd name="connsiteX2" fmla="*/ 1188474 w 1188474"/>
                      <a:gd name="connsiteY2" fmla="*/ 474231 h 835799"/>
                      <a:gd name="connsiteX3" fmla="*/ 1588 w 1188474"/>
                      <a:gd name="connsiteY3" fmla="*/ 835799 h 835799"/>
                      <a:gd name="connsiteX4" fmla="*/ 1588 w 1188474"/>
                      <a:gd name="connsiteY4" fmla="*/ 246048 h 835799"/>
                      <a:gd name="connsiteX0" fmla="*/ 0 w 1194030"/>
                      <a:gd name="connsiteY0" fmla="*/ 246048 h 835799"/>
                      <a:gd name="connsiteX1" fmla="*/ 850802 w 1194030"/>
                      <a:gd name="connsiteY1" fmla="*/ 0 h 835799"/>
                      <a:gd name="connsiteX2" fmla="*/ 1194030 w 1194030"/>
                      <a:gd name="connsiteY2" fmla="*/ 474231 h 835799"/>
                      <a:gd name="connsiteX3" fmla="*/ 7144 w 1194030"/>
                      <a:gd name="connsiteY3" fmla="*/ 835799 h 835799"/>
                      <a:gd name="connsiteX4" fmla="*/ 0 w 1194030"/>
                      <a:gd name="connsiteY4" fmla="*/ 246048 h 835799"/>
                      <a:gd name="connsiteX0" fmla="*/ 0 w 1194030"/>
                      <a:gd name="connsiteY0" fmla="*/ 246048 h 838180"/>
                      <a:gd name="connsiteX1" fmla="*/ 850802 w 1194030"/>
                      <a:gd name="connsiteY1" fmla="*/ 0 h 838180"/>
                      <a:gd name="connsiteX2" fmla="*/ 1194030 w 1194030"/>
                      <a:gd name="connsiteY2" fmla="*/ 474231 h 838180"/>
                      <a:gd name="connsiteX3" fmla="*/ 1588 w 1194030"/>
                      <a:gd name="connsiteY3" fmla="*/ 838180 h 838180"/>
                      <a:gd name="connsiteX4" fmla="*/ 0 w 1194030"/>
                      <a:gd name="connsiteY4" fmla="*/ 246048 h 838180"/>
                      <a:gd name="connsiteX0" fmla="*/ 29130 w 1223160"/>
                      <a:gd name="connsiteY0" fmla="*/ 246048 h 838180"/>
                      <a:gd name="connsiteX1" fmla="*/ 879932 w 1223160"/>
                      <a:gd name="connsiteY1" fmla="*/ 0 h 838180"/>
                      <a:gd name="connsiteX2" fmla="*/ 1223160 w 1223160"/>
                      <a:gd name="connsiteY2" fmla="*/ 474231 h 838180"/>
                      <a:gd name="connsiteX3" fmla="*/ 30718 w 1223160"/>
                      <a:gd name="connsiteY3" fmla="*/ 838180 h 838180"/>
                      <a:gd name="connsiteX4" fmla="*/ 29130 w 1223160"/>
                      <a:gd name="connsiteY4" fmla="*/ 246048 h 838180"/>
                      <a:gd name="connsiteX0" fmla="*/ 38190 w 1232220"/>
                      <a:gd name="connsiteY0" fmla="*/ 246048 h 838180"/>
                      <a:gd name="connsiteX1" fmla="*/ 888992 w 1232220"/>
                      <a:gd name="connsiteY1" fmla="*/ 0 h 838180"/>
                      <a:gd name="connsiteX2" fmla="*/ 1232220 w 1232220"/>
                      <a:gd name="connsiteY2" fmla="*/ 474231 h 838180"/>
                      <a:gd name="connsiteX3" fmla="*/ 39778 w 1232220"/>
                      <a:gd name="connsiteY3" fmla="*/ 838180 h 838180"/>
                      <a:gd name="connsiteX4" fmla="*/ 38190 w 1232220"/>
                      <a:gd name="connsiteY4" fmla="*/ 246048 h 8381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2220" h="838180">
                        <a:moveTo>
                          <a:pt x="38190" y="246048"/>
                        </a:moveTo>
                        <a:lnTo>
                          <a:pt x="888992" y="0"/>
                        </a:lnTo>
                        <a:lnTo>
                          <a:pt x="1232220" y="474231"/>
                        </a:lnTo>
                        <a:lnTo>
                          <a:pt x="39778" y="838180"/>
                        </a:lnTo>
                        <a:cubicBezTo>
                          <a:pt x="0" y="689714"/>
                          <a:pt x="9060" y="411950"/>
                          <a:pt x="38190" y="246048"/>
                        </a:cubicBezTo>
                        <a:close/>
                      </a:path>
                    </a:pathLst>
                  </a:custGeom>
                  <a:gradFill flip="none" rotWithShape="1">
                    <a:gsLst>
                      <a:gs pos="0">
                        <a:schemeClr val="accent4">
                          <a:lumMod val="75000"/>
                        </a:schemeClr>
                      </a:gs>
                      <a:gs pos="46000">
                        <a:schemeClr val="accent4">
                          <a:lumMod val="75000"/>
                        </a:schemeClr>
                      </a:gs>
                      <a:gs pos="100000">
                        <a:schemeClr val="accent4">
                          <a:lumMod val="75000"/>
                        </a:schemeClr>
                      </a:gs>
                    </a:gsLst>
                    <a:path path="circle">
                      <a:fillToRect l="50000" t="130000" r="50000" b="-30000"/>
                    </a:path>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34" name="Freeform 133"/>
                  <p:cNvSpPr/>
                  <p:nvPr/>
                </p:nvSpPr>
                <p:spPr>
                  <a:xfrm>
                    <a:off x="4396387" y="3570340"/>
                    <a:ext cx="1666207" cy="1112608"/>
                  </a:xfrm>
                  <a:custGeom>
                    <a:avLst/>
                    <a:gdLst>
                      <a:gd name="connsiteX0" fmla="*/ 149795 w 1590430"/>
                      <a:gd name="connsiteY0" fmla="*/ 479344 h 885093"/>
                      <a:gd name="connsiteX1" fmla="*/ 485856 w 1590430"/>
                      <a:gd name="connsiteY1" fmla="*/ 33867 h 885093"/>
                      <a:gd name="connsiteX2" fmla="*/ 1384625 w 1590430"/>
                      <a:gd name="connsiteY2" fmla="*/ 276144 h 885093"/>
                      <a:gd name="connsiteX3" fmla="*/ 1384625 w 1590430"/>
                      <a:gd name="connsiteY3" fmla="*/ 850575 h 885093"/>
                      <a:gd name="connsiteX4" fmla="*/ 149795 w 1590430"/>
                      <a:gd name="connsiteY4" fmla="*/ 479344 h 885093"/>
                      <a:gd name="connsiteX0" fmla="*/ 149795 w 1590430"/>
                      <a:gd name="connsiteY0" fmla="*/ 479344 h 850575"/>
                      <a:gd name="connsiteX1" fmla="*/ 485856 w 1590430"/>
                      <a:gd name="connsiteY1" fmla="*/ 33867 h 850575"/>
                      <a:gd name="connsiteX2" fmla="*/ 1384625 w 1590430"/>
                      <a:gd name="connsiteY2" fmla="*/ 276144 h 850575"/>
                      <a:gd name="connsiteX3" fmla="*/ 1384625 w 1590430"/>
                      <a:gd name="connsiteY3" fmla="*/ 850575 h 850575"/>
                      <a:gd name="connsiteX4" fmla="*/ 149795 w 1590430"/>
                      <a:gd name="connsiteY4" fmla="*/ 479344 h 850575"/>
                      <a:gd name="connsiteX0" fmla="*/ 149795 w 1590430"/>
                      <a:gd name="connsiteY0" fmla="*/ 445477 h 816708"/>
                      <a:gd name="connsiteX1" fmla="*/ 485856 w 1590430"/>
                      <a:gd name="connsiteY1" fmla="*/ 0 h 816708"/>
                      <a:gd name="connsiteX2" fmla="*/ 1384625 w 1590430"/>
                      <a:gd name="connsiteY2" fmla="*/ 242277 h 816708"/>
                      <a:gd name="connsiteX3" fmla="*/ 1384625 w 1590430"/>
                      <a:gd name="connsiteY3" fmla="*/ 816708 h 816708"/>
                      <a:gd name="connsiteX4" fmla="*/ 149795 w 1590430"/>
                      <a:gd name="connsiteY4" fmla="*/ 445477 h 816708"/>
                      <a:gd name="connsiteX0" fmla="*/ 0 w 1440635"/>
                      <a:gd name="connsiteY0" fmla="*/ 445477 h 816708"/>
                      <a:gd name="connsiteX1" fmla="*/ 336061 w 1440635"/>
                      <a:gd name="connsiteY1" fmla="*/ 0 h 816708"/>
                      <a:gd name="connsiteX2" fmla="*/ 1234830 w 1440635"/>
                      <a:gd name="connsiteY2" fmla="*/ 242277 h 816708"/>
                      <a:gd name="connsiteX3" fmla="*/ 1234830 w 1440635"/>
                      <a:gd name="connsiteY3" fmla="*/ 816708 h 816708"/>
                      <a:gd name="connsiteX4" fmla="*/ 0 w 1440635"/>
                      <a:gd name="connsiteY4" fmla="*/ 445477 h 816708"/>
                      <a:gd name="connsiteX0" fmla="*/ 0 w 1234830"/>
                      <a:gd name="connsiteY0" fmla="*/ 445477 h 816708"/>
                      <a:gd name="connsiteX1" fmla="*/ 336061 w 1234830"/>
                      <a:gd name="connsiteY1" fmla="*/ 0 h 816708"/>
                      <a:gd name="connsiteX2" fmla="*/ 1234830 w 1234830"/>
                      <a:gd name="connsiteY2" fmla="*/ 242277 h 816708"/>
                      <a:gd name="connsiteX3" fmla="*/ 1234830 w 1234830"/>
                      <a:gd name="connsiteY3" fmla="*/ 816708 h 816708"/>
                      <a:gd name="connsiteX4" fmla="*/ 0 w 1234830"/>
                      <a:gd name="connsiteY4" fmla="*/ 445477 h 816708"/>
                      <a:gd name="connsiteX0" fmla="*/ 0 w 1234830"/>
                      <a:gd name="connsiteY0" fmla="*/ 445477 h 816708"/>
                      <a:gd name="connsiteX1" fmla="*/ 336061 w 1234830"/>
                      <a:gd name="connsiteY1" fmla="*/ 0 h 816708"/>
                      <a:gd name="connsiteX2" fmla="*/ 1234830 w 1234830"/>
                      <a:gd name="connsiteY2" fmla="*/ 242277 h 816708"/>
                      <a:gd name="connsiteX3" fmla="*/ 1234830 w 1234830"/>
                      <a:gd name="connsiteY3" fmla="*/ 816708 h 816708"/>
                      <a:gd name="connsiteX4" fmla="*/ 0 w 1234830"/>
                      <a:gd name="connsiteY4" fmla="*/ 445477 h 816708"/>
                      <a:gd name="connsiteX0" fmla="*/ 0 w 1234830"/>
                      <a:gd name="connsiteY0" fmla="*/ 445477 h 816708"/>
                      <a:gd name="connsiteX1" fmla="*/ 336061 w 1234830"/>
                      <a:gd name="connsiteY1" fmla="*/ 0 h 816708"/>
                      <a:gd name="connsiteX2" fmla="*/ 1230910 w 1234830"/>
                      <a:gd name="connsiteY2" fmla="*/ 235850 h 816708"/>
                      <a:gd name="connsiteX3" fmla="*/ 1234830 w 1234830"/>
                      <a:gd name="connsiteY3" fmla="*/ 816708 h 816708"/>
                      <a:gd name="connsiteX4" fmla="*/ 0 w 1234830"/>
                      <a:gd name="connsiteY4" fmla="*/ 445477 h 816708"/>
                      <a:gd name="connsiteX0" fmla="*/ 0 w 1239172"/>
                      <a:gd name="connsiteY0" fmla="*/ 445477 h 828643"/>
                      <a:gd name="connsiteX1" fmla="*/ 336061 w 1239172"/>
                      <a:gd name="connsiteY1" fmla="*/ 0 h 828643"/>
                      <a:gd name="connsiteX2" fmla="*/ 1230910 w 1239172"/>
                      <a:gd name="connsiteY2" fmla="*/ 235850 h 828643"/>
                      <a:gd name="connsiteX3" fmla="*/ 1239172 w 1239172"/>
                      <a:gd name="connsiteY3" fmla="*/ 828643 h 828643"/>
                      <a:gd name="connsiteX4" fmla="*/ 0 w 1239172"/>
                      <a:gd name="connsiteY4" fmla="*/ 445477 h 828643"/>
                      <a:gd name="connsiteX0" fmla="*/ 0 w 1240949"/>
                      <a:gd name="connsiteY0" fmla="*/ 445477 h 828643"/>
                      <a:gd name="connsiteX1" fmla="*/ 336061 w 1240949"/>
                      <a:gd name="connsiteY1" fmla="*/ 0 h 828643"/>
                      <a:gd name="connsiteX2" fmla="*/ 1239642 w 1240949"/>
                      <a:gd name="connsiteY2" fmla="*/ 233469 h 828643"/>
                      <a:gd name="connsiteX3" fmla="*/ 1239172 w 1240949"/>
                      <a:gd name="connsiteY3" fmla="*/ 828643 h 828643"/>
                      <a:gd name="connsiteX4" fmla="*/ 0 w 1240949"/>
                      <a:gd name="connsiteY4" fmla="*/ 445477 h 8286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40949" h="828643">
                        <a:moveTo>
                          <a:pt x="0" y="445477"/>
                        </a:moveTo>
                        <a:lnTo>
                          <a:pt x="336061" y="0"/>
                        </a:lnTo>
                        <a:lnTo>
                          <a:pt x="1239642" y="233469"/>
                        </a:lnTo>
                        <a:cubicBezTo>
                          <a:pt x="1240949" y="427088"/>
                          <a:pt x="1237865" y="635024"/>
                          <a:pt x="1239172" y="828643"/>
                        </a:cubicBezTo>
                        <a:lnTo>
                          <a:pt x="0" y="445477"/>
                        </a:lnTo>
                        <a:close/>
                      </a:path>
                    </a:pathLst>
                  </a:custGeom>
                  <a:gradFill flip="none" rotWithShape="1">
                    <a:gsLst>
                      <a:gs pos="0">
                        <a:schemeClr val="accent4">
                          <a:lumMod val="75000"/>
                        </a:schemeClr>
                      </a:gs>
                      <a:gs pos="50000">
                        <a:schemeClr val="accent4">
                          <a:lumMod val="75000"/>
                        </a:schemeClr>
                      </a:gs>
                      <a:gs pos="100000">
                        <a:schemeClr val="accent4">
                          <a:lumMod val="75000"/>
                        </a:schemeClr>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grpSp>
            <p:grpSp>
              <p:nvGrpSpPr>
                <p:cNvPr id="129" name="Group 17"/>
                <p:cNvGrpSpPr/>
                <p:nvPr/>
              </p:nvGrpSpPr>
              <p:grpSpPr>
                <a:xfrm>
                  <a:off x="5097112" y="1371600"/>
                  <a:ext cx="1724232" cy="1441308"/>
                  <a:chOff x="4903562" y="1682821"/>
                  <a:chExt cx="2255812" cy="1885665"/>
                </a:xfrm>
              </p:grpSpPr>
              <p:sp>
                <p:nvSpPr>
                  <p:cNvPr id="130" name="Freeform 129"/>
                  <p:cNvSpPr/>
                  <p:nvPr/>
                </p:nvSpPr>
                <p:spPr>
                  <a:xfrm>
                    <a:off x="4903562" y="1685846"/>
                    <a:ext cx="1135303" cy="1882308"/>
                  </a:xfrm>
                  <a:custGeom>
                    <a:avLst/>
                    <a:gdLst>
                      <a:gd name="connsiteX0" fmla="*/ 840954 w 986469"/>
                      <a:gd name="connsiteY0" fmla="*/ 39477 h 1635545"/>
                      <a:gd name="connsiteX1" fmla="*/ 846463 w 986469"/>
                      <a:gd name="connsiteY1" fmla="*/ 1441373 h 1635545"/>
                      <a:gd name="connsiteX2" fmla="*/ 918 w 986469"/>
                      <a:gd name="connsiteY2" fmla="*/ 1204511 h 1635545"/>
                      <a:gd name="connsiteX3" fmla="*/ 840954 w 986469"/>
                      <a:gd name="connsiteY3" fmla="*/ 39477 h 1635545"/>
                      <a:gd name="connsiteX0" fmla="*/ 840954 w 846463"/>
                      <a:gd name="connsiteY0" fmla="*/ 39477 h 1635545"/>
                      <a:gd name="connsiteX1" fmla="*/ 846463 w 846463"/>
                      <a:gd name="connsiteY1" fmla="*/ 1441373 h 1635545"/>
                      <a:gd name="connsiteX2" fmla="*/ 918 w 846463"/>
                      <a:gd name="connsiteY2" fmla="*/ 1204511 h 1635545"/>
                      <a:gd name="connsiteX3" fmla="*/ 840954 w 846463"/>
                      <a:gd name="connsiteY3" fmla="*/ 39477 h 1635545"/>
                      <a:gd name="connsiteX0" fmla="*/ 840954 w 846463"/>
                      <a:gd name="connsiteY0" fmla="*/ 39477 h 1441373"/>
                      <a:gd name="connsiteX1" fmla="*/ 846463 w 846463"/>
                      <a:gd name="connsiteY1" fmla="*/ 1441373 h 1441373"/>
                      <a:gd name="connsiteX2" fmla="*/ 918 w 846463"/>
                      <a:gd name="connsiteY2" fmla="*/ 1204511 h 1441373"/>
                      <a:gd name="connsiteX3" fmla="*/ 840954 w 846463"/>
                      <a:gd name="connsiteY3" fmla="*/ 39477 h 1441373"/>
                      <a:gd name="connsiteX0" fmla="*/ 840036 w 845545"/>
                      <a:gd name="connsiteY0" fmla="*/ 0 h 1401896"/>
                      <a:gd name="connsiteX1" fmla="*/ 845545 w 845545"/>
                      <a:gd name="connsiteY1" fmla="*/ 1401896 h 1401896"/>
                      <a:gd name="connsiteX2" fmla="*/ 0 w 845545"/>
                      <a:gd name="connsiteY2" fmla="*/ 1165034 h 1401896"/>
                      <a:gd name="connsiteX3" fmla="*/ 840036 w 845545"/>
                      <a:gd name="connsiteY3" fmla="*/ 0 h 1401896"/>
                    </a:gdLst>
                    <a:ahLst/>
                    <a:cxnLst>
                      <a:cxn ang="0">
                        <a:pos x="connsiteX0" y="connsiteY0"/>
                      </a:cxn>
                      <a:cxn ang="0">
                        <a:pos x="connsiteX1" y="connsiteY1"/>
                      </a:cxn>
                      <a:cxn ang="0">
                        <a:pos x="connsiteX2" y="connsiteY2"/>
                      </a:cxn>
                      <a:cxn ang="0">
                        <a:pos x="connsiteX3" y="connsiteY3"/>
                      </a:cxn>
                    </a:cxnLst>
                    <a:rect l="l" t="t" r="r" b="b"/>
                    <a:pathLst>
                      <a:path w="845545" h="1401896">
                        <a:moveTo>
                          <a:pt x="840036" y="0"/>
                        </a:moveTo>
                        <a:cubicBezTo>
                          <a:pt x="841872" y="467299"/>
                          <a:pt x="843709" y="934597"/>
                          <a:pt x="845545" y="1401896"/>
                        </a:cubicBezTo>
                        <a:lnTo>
                          <a:pt x="0" y="1165034"/>
                        </a:lnTo>
                        <a:lnTo>
                          <a:pt x="840036" y="0"/>
                        </a:lnTo>
                        <a:close/>
                      </a:path>
                    </a:pathLst>
                  </a:custGeom>
                  <a:gradFill flip="none" rotWithShape="1">
                    <a:gsLst>
                      <a:gs pos="0">
                        <a:srgbClr val="C00000"/>
                      </a:gs>
                      <a:gs pos="50000">
                        <a:srgbClr val="C00000"/>
                      </a:gs>
                      <a:gs pos="100000">
                        <a:srgbClr val="C00000"/>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sp>
                <p:nvSpPr>
                  <p:cNvPr id="131" name="Freeform 130"/>
                  <p:cNvSpPr/>
                  <p:nvPr/>
                </p:nvSpPr>
                <p:spPr>
                  <a:xfrm>
                    <a:off x="6024055" y="1682821"/>
                    <a:ext cx="1135319" cy="1885665"/>
                  </a:xfrm>
                  <a:custGeom>
                    <a:avLst/>
                    <a:gdLst>
                      <a:gd name="connsiteX0" fmla="*/ 139088 w 982796"/>
                      <a:gd name="connsiteY0" fmla="*/ 39018 h 1632332"/>
                      <a:gd name="connsiteX1" fmla="*/ 147351 w 982796"/>
                      <a:gd name="connsiteY1" fmla="*/ 1438160 h 1632332"/>
                      <a:gd name="connsiteX2" fmla="*/ 981878 w 982796"/>
                      <a:gd name="connsiteY2" fmla="*/ 1204052 h 1632332"/>
                      <a:gd name="connsiteX3" fmla="*/ 139088 w 982796"/>
                      <a:gd name="connsiteY3" fmla="*/ 39018 h 1632332"/>
                      <a:gd name="connsiteX0" fmla="*/ 139088 w 982796"/>
                      <a:gd name="connsiteY0" fmla="*/ 0 h 1593314"/>
                      <a:gd name="connsiteX1" fmla="*/ 147351 w 982796"/>
                      <a:gd name="connsiteY1" fmla="*/ 1399142 h 1593314"/>
                      <a:gd name="connsiteX2" fmla="*/ 981878 w 982796"/>
                      <a:gd name="connsiteY2" fmla="*/ 1165034 h 1593314"/>
                      <a:gd name="connsiteX3" fmla="*/ 139088 w 982796"/>
                      <a:gd name="connsiteY3" fmla="*/ 0 h 1593314"/>
                      <a:gd name="connsiteX0" fmla="*/ 0 w 843708"/>
                      <a:gd name="connsiteY0" fmla="*/ 0 h 1593314"/>
                      <a:gd name="connsiteX1" fmla="*/ 8263 w 843708"/>
                      <a:gd name="connsiteY1" fmla="*/ 1399142 h 1593314"/>
                      <a:gd name="connsiteX2" fmla="*/ 842790 w 843708"/>
                      <a:gd name="connsiteY2" fmla="*/ 1165034 h 1593314"/>
                      <a:gd name="connsiteX3" fmla="*/ 0 w 843708"/>
                      <a:gd name="connsiteY3" fmla="*/ 0 h 1593314"/>
                      <a:gd name="connsiteX0" fmla="*/ 0 w 842790"/>
                      <a:gd name="connsiteY0" fmla="*/ 0 h 1399142"/>
                      <a:gd name="connsiteX1" fmla="*/ 8263 w 842790"/>
                      <a:gd name="connsiteY1" fmla="*/ 1399142 h 1399142"/>
                      <a:gd name="connsiteX2" fmla="*/ 842790 w 842790"/>
                      <a:gd name="connsiteY2" fmla="*/ 1165034 h 1399142"/>
                      <a:gd name="connsiteX3" fmla="*/ 0 w 842790"/>
                      <a:gd name="connsiteY3" fmla="*/ 0 h 1399142"/>
                      <a:gd name="connsiteX0" fmla="*/ 0 w 842790"/>
                      <a:gd name="connsiteY0" fmla="*/ 0 h 1405146"/>
                      <a:gd name="connsiteX1" fmla="*/ 5261 w 842790"/>
                      <a:gd name="connsiteY1" fmla="*/ 1405146 h 1405146"/>
                      <a:gd name="connsiteX2" fmla="*/ 842790 w 842790"/>
                      <a:gd name="connsiteY2" fmla="*/ 1165034 h 1405146"/>
                      <a:gd name="connsiteX3" fmla="*/ 0 w 842790"/>
                      <a:gd name="connsiteY3" fmla="*/ 0 h 1405146"/>
                      <a:gd name="connsiteX0" fmla="*/ 0 w 842790"/>
                      <a:gd name="connsiteY0" fmla="*/ 0 h 1402144"/>
                      <a:gd name="connsiteX1" fmla="*/ 5261 w 842790"/>
                      <a:gd name="connsiteY1" fmla="*/ 1402144 h 1402144"/>
                      <a:gd name="connsiteX2" fmla="*/ 842790 w 842790"/>
                      <a:gd name="connsiteY2" fmla="*/ 1165034 h 1402144"/>
                      <a:gd name="connsiteX3" fmla="*/ 0 w 842790"/>
                      <a:gd name="connsiteY3" fmla="*/ 0 h 1402144"/>
                      <a:gd name="connsiteX0" fmla="*/ 0 w 845557"/>
                      <a:gd name="connsiteY0" fmla="*/ 0 h 1404396"/>
                      <a:gd name="connsiteX1" fmla="*/ 8028 w 845557"/>
                      <a:gd name="connsiteY1" fmla="*/ 1404396 h 1404396"/>
                      <a:gd name="connsiteX2" fmla="*/ 845557 w 845557"/>
                      <a:gd name="connsiteY2" fmla="*/ 1167286 h 1404396"/>
                      <a:gd name="connsiteX3" fmla="*/ 0 w 845557"/>
                      <a:gd name="connsiteY3" fmla="*/ 0 h 1404396"/>
                    </a:gdLst>
                    <a:ahLst/>
                    <a:cxnLst>
                      <a:cxn ang="0">
                        <a:pos x="connsiteX0" y="connsiteY0"/>
                      </a:cxn>
                      <a:cxn ang="0">
                        <a:pos x="connsiteX1" y="connsiteY1"/>
                      </a:cxn>
                      <a:cxn ang="0">
                        <a:pos x="connsiteX2" y="connsiteY2"/>
                      </a:cxn>
                      <a:cxn ang="0">
                        <a:pos x="connsiteX3" y="connsiteY3"/>
                      </a:cxn>
                    </a:cxnLst>
                    <a:rect l="l" t="t" r="r" b="b"/>
                    <a:pathLst>
                      <a:path w="845557" h="1404396">
                        <a:moveTo>
                          <a:pt x="0" y="0"/>
                        </a:moveTo>
                        <a:cubicBezTo>
                          <a:pt x="2754" y="466381"/>
                          <a:pt x="5274" y="938015"/>
                          <a:pt x="8028" y="1404396"/>
                        </a:cubicBezTo>
                        <a:lnTo>
                          <a:pt x="845557" y="1167286"/>
                        </a:lnTo>
                        <a:lnTo>
                          <a:pt x="0" y="0"/>
                        </a:lnTo>
                        <a:close/>
                      </a:path>
                    </a:pathLst>
                  </a:custGeom>
                  <a:gradFill flip="none" rotWithShape="1">
                    <a:gsLst>
                      <a:gs pos="0">
                        <a:schemeClr val="accent1">
                          <a:lumMod val="75000"/>
                        </a:schemeClr>
                      </a:gs>
                      <a:gs pos="50000">
                        <a:srgbClr val="C00000"/>
                      </a:gs>
                      <a:gs pos="100000">
                        <a:srgbClr val="C00000"/>
                      </a:gs>
                    </a:gsLst>
                    <a:lin ang="0" scaled="1"/>
                    <a:tileRect/>
                  </a:gradFill>
                  <a:ln w="25400" cap="flat" cmpd="sng" algn="ctr">
                    <a:noFill/>
                    <a:prstDash val="solid"/>
                  </a:ln>
                  <a:effectLst/>
                </p:spPr>
                <p:txBody>
                  <a:bodyPr rtlCol="0" anchor="ctr"/>
                  <a:lstStyle/>
                  <a:p>
                    <a:pPr algn="ctr" defTabSz="685777">
                      <a:defRPr/>
                    </a:pPr>
                    <a:endParaRPr lang="en-US" sz="1350" kern="0">
                      <a:solidFill>
                        <a:prstClr val="white"/>
                      </a:solidFill>
                      <a:latin typeface="Calibri"/>
                    </a:endParaRPr>
                  </a:p>
                </p:txBody>
              </p:sp>
            </p:grpSp>
          </p:grpSp>
        </p:grpSp>
        <p:sp>
          <p:nvSpPr>
            <p:cNvPr id="117" name="TextBox 116"/>
            <p:cNvSpPr txBox="1"/>
            <p:nvPr/>
          </p:nvSpPr>
          <p:spPr>
            <a:xfrm rot="882592" flipH="1">
              <a:off x="5532442" y="2266285"/>
              <a:ext cx="425527" cy="495899"/>
            </a:xfrm>
            <a:prstGeom prst="rect">
              <a:avLst/>
            </a:prstGeom>
            <a:noFill/>
          </p:spPr>
          <p:txBody>
            <a:bodyPr wrap="none" rtlCol="0">
              <a:spAutoFit/>
            </a:bodyPr>
            <a:lstStyle/>
            <a:p>
              <a:pPr algn="ctr" defTabSz="685777">
                <a:defRPr/>
              </a:pPr>
              <a:r>
                <a:rPr lang="en-US" sz="1200" kern="0" dirty="0">
                  <a:solidFill>
                    <a:prstClr val="white"/>
                  </a:solidFill>
                  <a:latin typeface="Arial" pitchFamily="34" charset="0"/>
                  <a:cs typeface="Arial" pitchFamily="34" charset="0"/>
                </a:rPr>
                <a:t>BV, </a:t>
              </a:r>
            </a:p>
            <a:p>
              <a:pPr algn="ctr" defTabSz="685777">
                <a:defRPr/>
              </a:pPr>
              <a:r>
                <a:rPr lang="en-US" sz="1200" kern="0" dirty="0">
                  <a:solidFill>
                    <a:prstClr val="white"/>
                  </a:solidFill>
                  <a:latin typeface="Arial" pitchFamily="34" charset="0"/>
                  <a:cs typeface="Arial" pitchFamily="34" charset="0"/>
                </a:rPr>
                <a:t>TT</a:t>
              </a:r>
            </a:p>
            <a:p>
              <a:pPr algn="ctr" defTabSz="685777">
                <a:defRPr/>
              </a:pPr>
              <a:r>
                <a:rPr lang="en-US" sz="1200" kern="0" dirty="0">
                  <a:solidFill>
                    <a:prstClr val="white"/>
                  </a:solidFill>
                  <a:latin typeface="Arial" pitchFamily="34" charset="0"/>
                  <a:cs typeface="Arial" pitchFamily="34" charset="0"/>
                </a:rPr>
                <a:t>ICU </a:t>
              </a:r>
            </a:p>
          </p:txBody>
        </p:sp>
        <p:sp>
          <p:nvSpPr>
            <p:cNvPr id="118" name="TextBox 117"/>
            <p:cNvSpPr txBox="1"/>
            <p:nvPr/>
          </p:nvSpPr>
          <p:spPr>
            <a:xfrm rot="20717408">
              <a:off x="5800330" y="3235151"/>
              <a:ext cx="1327249" cy="354213"/>
            </a:xfrm>
            <a:prstGeom prst="rect">
              <a:avLst/>
            </a:prstGeom>
            <a:noFill/>
          </p:spPr>
          <p:txBody>
            <a:bodyPr wrap="square" rtlCol="0">
              <a:spAutoFit/>
            </a:bodyPr>
            <a:lstStyle/>
            <a:p>
              <a:pPr algn="ctr" defTabSz="685777">
                <a:defRPr/>
              </a:pPr>
              <a:r>
                <a:rPr lang="en-US" sz="1200" kern="0" dirty="0">
                  <a:solidFill>
                    <a:prstClr val="white"/>
                  </a:solidFill>
                  <a:latin typeface="Arial" pitchFamily="34" charset="0"/>
                  <a:cs typeface="Arial" pitchFamily="34" charset="0"/>
                </a:rPr>
                <a:t>BV </a:t>
              </a:r>
            </a:p>
            <a:p>
              <a:pPr algn="ctr" defTabSz="685777">
                <a:defRPr/>
              </a:pPr>
              <a:r>
                <a:rPr lang="en-US" sz="1200" kern="0" dirty="0" err="1">
                  <a:solidFill>
                    <a:prstClr val="white"/>
                  </a:solidFill>
                  <a:latin typeface="Arial" pitchFamily="34" charset="0"/>
                  <a:cs typeface="Arial" pitchFamily="34" charset="0"/>
                </a:rPr>
                <a:t>ĐTrị</a:t>
              </a:r>
              <a:r>
                <a:rPr lang="en-US" sz="1200" kern="0" dirty="0">
                  <a:solidFill>
                    <a:prstClr val="white"/>
                  </a:solidFill>
                  <a:latin typeface="Arial" pitchFamily="34" charset="0"/>
                  <a:cs typeface="Arial" pitchFamily="34" charset="0"/>
                </a:rPr>
                <a:t> COVID-19</a:t>
              </a:r>
            </a:p>
          </p:txBody>
        </p:sp>
        <p:sp>
          <p:nvSpPr>
            <p:cNvPr id="119" name="TextBox 118"/>
            <p:cNvSpPr txBox="1"/>
            <p:nvPr/>
          </p:nvSpPr>
          <p:spPr>
            <a:xfrm rot="882592" flipH="1">
              <a:off x="4978082" y="3219317"/>
              <a:ext cx="1059937" cy="354213"/>
            </a:xfrm>
            <a:prstGeom prst="rect">
              <a:avLst/>
            </a:prstGeom>
            <a:noFill/>
          </p:spPr>
          <p:txBody>
            <a:bodyPr wrap="none" rtlCol="0">
              <a:spAutoFit/>
            </a:bodyPr>
            <a:lstStyle/>
            <a:p>
              <a:pPr algn="ctr" defTabSz="685777">
                <a:defRPr/>
              </a:pPr>
              <a:r>
                <a:rPr lang="en-US" sz="1200" kern="0" dirty="0">
                  <a:solidFill>
                    <a:prstClr val="white"/>
                  </a:solidFill>
                  <a:latin typeface="Arial" pitchFamily="34" charset="0"/>
                  <a:cs typeface="Arial" pitchFamily="34" charset="0"/>
                </a:rPr>
                <a:t>BV</a:t>
              </a:r>
            </a:p>
            <a:p>
              <a:pPr algn="ctr" defTabSz="685777">
                <a:defRPr/>
              </a:pPr>
              <a:r>
                <a:rPr lang="en-US" sz="1200" kern="0" dirty="0" err="1">
                  <a:solidFill>
                    <a:prstClr val="white"/>
                  </a:solidFill>
                  <a:latin typeface="Arial" pitchFamily="34" charset="0"/>
                  <a:cs typeface="Arial" pitchFamily="34" charset="0"/>
                </a:rPr>
                <a:t>ĐTrị</a:t>
              </a:r>
              <a:r>
                <a:rPr lang="en-US" sz="1200" kern="0" dirty="0">
                  <a:solidFill>
                    <a:prstClr val="white"/>
                  </a:solidFill>
                  <a:latin typeface="Arial" pitchFamily="34" charset="0"/>
                  <a:cs typeface="Arial" pitchFamily="34" charset="0"/>
                </a:rPr>
                <a:t> COVID-19</a:t>
              </a:r>
            </a:p>
          </p:txBody>
        </p:sp>
        <p:sp>
          <p:nvSpPr>
            <p:cNvPr id="120" name="TextBox 119"/>
            <p:cNvSpPr txBox="1"/>
            <p:nvPr/>
          </p:nvSpPr>
          <p:spPr>
            <a:xfrm rot="20717408">
              <a:off x="6160929" y="5069997"/>
              <a:ext cx="1875806" cy="259756"/>
            </a:xfrm>
            <a:prstGeom prst="rect">
              <a:avLst/>
            </a:prstGeom>
            <a:noFill/>
          </p:spPr>
          <p:txBody>
            <a:bodyPr wrap="none" rtlCol="0">
              <a:spAutoFit/>
            </a:bodyPr>
            <a:lstStyle/>
            <a:p>
              <a:pPr algn="ctr" defTabSz="685777">
                <a:defRPr/>
              </a:pPr>
              <a:r>
                <a:rPr lang="en-US" sz="1600" kern="0" dirty="0" err="1">
                  <a:solidFill>
                    <a:prstClr val="white"/>
                  </a:solidFill>
                  <a:latin typeface="Arial" pitchFamily="34" charset="0"/>
                  <a:cs typeface="Arial" pitchFamily="34" charset="0"/>
                </a:rPr>
                <a:t>Trạm</a:t>
              </a:r>
              <a:r>
                <a:rPr lang="en-US" sz="1600" kern="0" dirty="0">
                  <a:solidFill>
                    <a:prstClr val="white"/>
                  </a:solidFill>
                  <a:latin typeface="Arial" pitchFamily="34" charset="0"/>
                  <a:cs typeface="Arial" pitchFamily="34" charset="0"/>
                </a:rPr>
                <a:t> y </a:t>
              </a:r>
              <a:r>
                <a:rPr lang="en-US" sz="1600" kern="0" dirty="0" err="1">
                  <a:solidFill>
                    <a:prstClr val="white"/>
                  </a:solidFill>
                  <a:latin typeface="Arial" pitchFamily="34" charset="0"/>
                  <a:cs typeface="Arial" pitchFamily="34" charset="0"/>
                </a:rPr>
                <a:t>tế</a:t>
              </a:r>
              <a:r>
                <a:rPr lang="en-US" sz="1600" kern="0" dirty="0">
                  <a:solidFill>
                    <a:prstClr val="white"/>
                  </a:solidFill>
                  <a:latin typeface="Arial" pitchFamily="34" charset="0"/>
                  <a:cs typeface="Arial" pitchFamily="34" charset="0"/>
                </a:rPr>
                <a:t> </a:t>
              </a:r>
              <a:r>
                <a:rPr lang="en-US" sz="1600" kern="0" dirty="0" err="1">
                  <a:solidFill>
                    <a:prstClr val="white"/>
                  </a:solidFill>
                  <a:latin typeface="Arial" pitchFamily="34" charset="0"/>
                  <a:cs typeface="Arial" pitchFamily="34" charset="0"/>
                </a:rPr>
                <a:t>xã</a:t>
              </a:r>
              <a:r>
                <a:rPr lang="en-US" sz="1600" kern="0" dirty="0">
                  <a:solidFill>
                    <a:prstClr val="white"/>
                  </a:solidFill>
                  <a:latin typeface="Arial" pitchFamily="34" charset="0"/>
                  <a:cs typeface="Arial" pitchFamily="34" charset="0"/>
                </a:rPr>
                <a:t>, </a:t>
              </a:r>
              <a:r>
                <a:rPr lang="en-US" sz="1600" kern="0" dirty="0" err="1">
                  <a:solidFill>
                    <a:prstClr val="white"/>
                  </a:solidFill>
                  <a:latin typeface="Arial" pitchFamily="34" charset="0"/>
                  <a:cs typeface="Arial" pitchFamily="34" charset="0"/>
                </a:rPr>
                <a:t>phường</a:t>
              </a:r>
              <a:endParaRPr lang="en-US" sz="1600" kern="0" dirty="0">
                <a:solidFill>
                  <a:prstClr val="white"/>
                </a:solidFill>
                <a:latin typeface="Arial" pitchFamily="34" charset="0"/>
                <a:cs typeface="Arial" pitchFamily="34" charset="0"/>
              </a:endParaRPr>
            </a:p>
          </p:txBody>
        </p:sp>
        <p:sp>
          <p:nvSpPr>
            <p:cNvPr id="121" name="TextBox 120"/>
            <p:cNvSpPr txBox="1"/>
            <p:nvPr/>
          </p:nvSpPr>
          <p:spPr>
            <a:xfrm rot="882592" flipH="1">
              <a:off x="3890283" y="5050076"/>
              <a:ext cx="1875806" cy="259756"/>
            </a:xfrm>
            <a:prstGeom prst="rect">
              <a:avLst/>
            </a:prstGeom>
            <a:noFill/>
          </p:spPr>
          <p:txBody>
            <a:bodyPr wrap="none" rtlCol="0">
              <a:spAutoFit/>
            </a:bodyPr>
            <a:lstStyle/>
            <a:p>
              <a:pPr algn="ctr" defTabSz="685777">
                <a:defRPr/>
              </a:pPr>
              <a:r>
                <a:rPr lang="en-US" sz="1600" kern="0" dirty="0" err="1">
                  <a:solidFill>
                    <a:prstClr val="white"/>
                  </a:solidFill>
                  <a:latin typeface="Arial" pitchFamily="34" charset="0"/>
                  <a:cs typeface="Arial" pitchFamily="34" charset="0"/>
                </a:rPr>
                <a:t>Trạm</a:t>
              </a:r>
              <a:r>
                <a:rPr lang="en-US" sz="1600" kern="0" dirty="0">
                  <a:solidFill>
                    <a:prstClr val="white"/>
                  </a:solidFill>
                  <a:latin typeface="Arial" pitchFamily="34" charset="0"/>
                  <a:cs typeface="Arial" pitchFamily="34" charset="0"/>
                </a:rPr>
                <a:t> y </a:t>
              </a:r>
              <a:r>
                <a:rPr lang="en-US" sz="1600" kern="0" dirty="0" err="1">
                  <a:solidFill>
                    <a:prstClr val="white"/>
                  </a:solidFill>
                  <a:latin typeface="Arial" pitchFamily="34" charset="0"/>
                  <a:cs typeface="Arial" pitchFamily="34" charset="0"/>
                </a:rPr>
                <a:t>tế</a:t>
              </a:r>
              <a:r>
                <a:rPr lang="en-US" sz="1600" kern="0" dirty="0">
                  <a:solidFill>
                    <a:prstClr val="white"/>
                  </a:solidFill>
                  <a:latin typeface="Arial" pitchFamily="34" charset="0"/>
                  <a:cs typeface="Arial" pitchFamily="34" charset="0"/>
                </a:rPr>
                <a:t> </a:t>
              </a:r>
              <a:r>
                <a:rPr lang="en-US" sz="1600" kern="0" dirty="0" err="1">
                  <a:solidFill>
                    <a:prstClr val="white"/>
                  </a:solidFill>
                  <a:latin typeface="Arial" pitchFamily="34" charset="0"/>
                  <a:cs typeface="Arial" pitchFamily="34" charset="0"/>
                </a:rPr>
                <a:t>xã</a:t>
              </a:r>
              <a:r>
                <a:rPr lang="en-US" sz="1600" kern="0" dirty="0">
                  <a:solidFill>
                    <a:prstClr val="white"/>
                  </a:solidFill>
                  <a:latin typeface="Arial" pitchFamily="34" charset="0"/>
                  <a:cs typeface="Arial" pitchFamily="34" charset="0"/>
                </a:rPr>
                <a:t>, </a:t>
              </a:r>
              <a:r>
                <a:rPr lang="en-US" sz="1600" kern="0" dirty="0" err="1">
                  <a:solidFill>
                    <a:prstClr val="white"/>
                  </a:solidFill>
                  <a:latin typeface="Arial" pitchFamily="34" charset="0"/>
                  <a:cs typeface="Arial" pitchFamily="34" charset="0"/>
                </a:rPr>
                <a:t>phường</a:t>
              </a:r>
              <a:endParaRPr lang="en-US" sz="1600" kern="0" dirty="0">
                <a:solidFill>
                  <a:prstClr val="white"/>
                </a:solidFill>
                <a:latin typeface="Arial" pitchFamily="34" charset="0"/>
                <a:cs typeface="Arial" pitchFamily="34" charset="0"/>
              </a:endParaRPr>
            </a:p>
          </p:txBody>
        </p:sp>
        <p:sp>
          <p:nvSpPr>
            <p:cNvPr id="122" name="TextBox 121"/>
            <p:cNvSpPr txBox="1"/>
            <p:nvPr/>
          </p:nvSpPr>
          <p:spPr>
            <a:xfrm rot="20717408">
              <a:off x="6049441" y="3964877"/>
              <a:ext cx="1281566" cy="560837"/>
            </a:xfrm>
            <a:prstGeom prst="rect">
              <a:avLst/>
            </a:prstGeom>
            <a:noFill/>
          </p:spPr>
          <p:txBody>
            <a:bodyPr wrap="none" rtlCol="0">
              <a:spAutoFit/>
            </a:bodyPr>
            <a:lstStyle/>
            <a:p>
              <a:pPr algn="ctr" defTabSz="685777">
                <a:defRPr/>
              </a:pPr>
              <a:r>
                <a:rPr lang="en-US" sz="1400" kern="0" dirty="0" err="1">
                  <a:solidFill>
                    <a:prstClr val="white"/>
                  </a:solidFill>
                  <a:latin typeface="Arial" pitchFamily="34" charset="0"/>
                  <a:cs typeface="Arial" pitchFamily="34" charset="0"/>
                </a:rPr>
                <a:t>Cơ</a:t>
              </a:r>
              <a:r>
                <a:rPr lang="en-US" sz="1400" kern="0" dirty="0">
                  <a:solidFill>
                    <a:prstClr val="white"/>
                  </a:solidFill>
                  <a:latin typeface="Arial" pitchFamily="34" charset="0"/>
                  <a:cs typeface="Arial" pitchFamily="34" charset="0"/>
                </a:rPr>
                <a:t> </a:t>
              </a:r>
              <a:r>
                <a:rPr lang="en-US" sz="1400" kern="0" dirty="0" err="1">
                  <a:solidFill>
                    <a:prstClr val="white"/>
                  </a:solidFill>
                  <a:latin typeface="Arial" pitchFamily="34" charset="0"/>
                  <a:cs typeface="Arial" pitchFamily="34" charset="0"/>
                </a:rPr>
                <a:t>sở</a:t>
              </a:r>
              <a:r>
                <a:rPr lang="en-US" sz="1400" kern="0" dirty="0">
                  <a:solidFill>
                    <a:prstClr val="white"/>
                  </a:solidFill>
                  <a:latin typeface="Arial" pitchFamily="34" charset="0"/>
                  <a:cs typeface="Arial" pitchFamily="34" charset="0"/>
                </a:rPr>
                <a:t> </a:t>
              </a:r>
              <a:r>
                <a:rPr lang="en-US" sz="1400" kern="0" dirty="0" err="1">
                  <a:solidFill>
                    <a:prstClr val="white"/>
                  </a:solidFill>
                  <a:latin typeface="Arial" pitchFamily="34" charset="0"/>
                  <a:cs typeface="Arial" pitchFamily="34" charset="0"/>
                </a:rPr>
                <a:t>thu</a:t>
              </a:r>
              <a:r>
                <a:rPr lang="en-US" sz="1400" kern="0" dirty="0">
                  <a:solidFill>
                    <a:prstClr val="white"/>
                  </a:solidFill>
                  <a:latin typeface="Arial" pitchFamily="34" charset="0"/>
                  <a:cs typeface="Arial" pitchFamily="34" charset="0"/>
                </a:rPr>
                <a:t> dung </a:t>
              </a:r>
            </a:p>
            <a:p>
              <a:pPr algn="ctr" defTabSz="685777">
                <a:defRPr/>
              </a:pPr>
              <a:r>
                <a:rPr lang="en-US" sz="1400" kern="0" dirty="0" err="1">
                  <a:solidFill>
                    <a:prstClr val="white"/>
                  </a:solidFill>
                  <a:latin typeface="Arial" pitchFamily="34" charset="0"/>
                  <a:cs typeface="Arial" pitchFamily="34" charset="0"/>
                </a:rPr>
                <a:t>ĐTrị</a:t>
              </a:r>
              <a:r>
                <a:rPr lang="en-US" sz="1400" kern="0" dirty="0">
                  <a:solidFill>
                    <a:prstClr val="white"/>
                  </a:solidFill>
                  <a:latin typeface="Arial" pitchFamily="34" charset="0"/>
                  <a:cs typeface="Arial" pitchFamily="34" charset="0"/>
                </a:rPr>
                <a:t> COVID-19</a:t>
              </a:r>
            </a:p>
            <a:p>
              <a:pPr algn="ctr" defTabSz="685777">
                <a:defRPr/>
              </a:pPr>
              <a:endParaRPr lang="en-US" sz="1350" kern="0" dirty="0">
                <a:solidFill>
                  <a:prstClr val="white"/>
                </a:solidFill>
                <a:latin typeface="Arial" pitchFamily="34" charset="0"/>
                <a:cs typeface="Arial" pitchFamily="34" charset="0"/>
              </a:endParaRPr>
            </a:p>
          </p:txBody>
        </p:sp>
        <p:sp>
          <p:nvSpPr>
            <p:cNvPr id="123" name="TextBox 122"/>
            <p:cNvSpPr txBox="1"/>
            <p:nvPr/>
          </p:nvSpPr>
          <p:spPr>
            <a:xfrm rot="882592" flipH="1">
              <a:off x="4560575" y="4012930"/>
              <a:ext cx="1206766" cy="531320"/>
            </a:xfrm>
            <a:prstGeom prst="rect">
              <a:avLst/>
            </a:prstGeom>
            <a:noFill/>
          </p:spPr>
          <p:txBody>
            <a:bodyPr wrap="none" rtlCol="0">
              <a:spAutoFit/>
            </a:bodyPr>
            <a:lstStyle/>
            <a:p>
              <a:pPr algn="ctr" defTabSz="685777">
                <a:defRPr/>
              </a:pPr>
              <a:r>
                <a:rPr lang="en-US" sz="1300" kern="0" dirty="0" err="1">
                  <a:solidFill>
                    <a:prstClr val="white"/>
                  </a:solidFill>
                  <a:latin typeface="Arial" pitchFamily="34" charset="0"/>
                  <a:cs typeface="Arial" pitchFamily="34" charset="0"/>
                </a:rPr>
                <a:t>Cơ</a:t>
              </a:r>
              <a:r>
                <a:rPr lang="en-US" sz="1300" kern="0" dirty="0">
                  <a:solidFill>
                    <a:prstClr val="white"/>
                  </a:solidFill>
                  <a:latin typeface="Arial" pitchFamily="34" charset="0"/>
                  <a:cs typeface="Arial" pitchFamily="34" charset="0"/>
                </a:rPr>
                <a:t> </a:t>
              </a:r>
              <a:r>
                <a:rPr lang="en-US" sz="1300" kern="0" dirty="0" err="1">
                  <a:solidFill>
                    <a:prstClr val="white"/>
                  </a:solidFill>
                  <a:latin typeface="Arial" pitchFamily="34" charset="0"/>
                  <a:cs typeface="Arial" pitchFamily="34" charset="0"/>
                </a:rPr>
                <a:t>sở</a:t>
              </a:r>
              <a:r>
                <a:rPr lang="en-US" sz="1300" kern="0" dirty="0">
                  <a:solidFill>
                    <a:prstClr val="white"/>
                  </a:solidFill>
                  <a:latin typeface="Arial" pitchFamily="34" charset="0"/>
                  <a:cs typeface="Arial" pitchFamily="34" charset="0"/>
                </a:rPr>
                <a:t> </a:t>
              </a:r>
              <a:r>
                <a:rPr lang="en-US" sz="1300" kern="0" dirty="0" err="1">
                  <a:solidFill>
                    <a:prstClr val="white"/>
                  </a:solidFill>
                  <a:latin typeface="Arial" pitchFamily="34" charset="0"/>
                  <a:cs typeface="Arial" pitchFamily="34" charset="0"/>
                </a:rPr>
                <a:t>thu</a:t>
              </a:r>
              <a:r>
                <a:rPr lang="en-US" sz="1300" kern="0" dirty="0">
                  <a:solidFill>
                    <a:prstClr val="white"/>
                  </a:solidFill>
                  <a:latin typeface="Arial" pitchFamily="34" charset="0"/>
                  <a:cs typeface="Arial" pitchFamily="34" charset="0"/>
                </a:rPr>
                <a:t> dung </a:t>
              </a:r>
            </a:p>
            <a:p>
              <a:pPr algn="ctr" defTabSz="685777">
                <a:defRPr/>
              </a:pPr>
              <a:r>
                <a:rPr lang="en-US" sz="1300" kern="0" dirty="0" err="1">
                  <a:solidFill>
                    <a:prstClr val="white"/>
                  </a:solidFill>
                  <a:latin typeface="Arial" pitchFamily="34" charset="0"/>
                  <a:cs typeface="Arial" pitchFamily="34" charset="0"/>
                </a:rPr>
                <a:t>ĐTrị</a:t>
              </a:r>
              <a:r>
                <a:rPr lang="en-US" sz="1300" kern="0" dirty="0">
                  <a:solidFill>
                    <a:prstClr val="white"/>
                  </a:solidFill>
                  <a:latin typeface="Arial" pitchFamily="34" charset="0"/>
                  <a:cs typeface="Arial" pitchFamily="34" charset="0"/>
                </a:rPr>
                <a:t> COVID-19</a:t>
              </a:r>
            </a:p>
            <a:p>
              <a:pPr algn="ctr" defTabSz="685777">
                <a:defRPr/>
              </a:pPr>
              <a:endParaRPr lang="en-US" sz="1300" kern="0" dirty="0">
                <a:solidFill>
                  <a:prstClr val="white"/>
                </a:solidFill>
                <a:latin typeface="Arial" pitchFamily="34" charset="0"/>
                <a:cs typeface="Arial" pitchFamily="34" charset="0"/>
              </a:endParaRPr>
            </a:p>
          </p:txBody>
        </p:sp>
      </p:grpSp>
      <p:sp>
        <p:nvSpPr>
          <p:cNvPr id="56" name="Rectangle 55"/>
          <p:cNvSpPr/>
          <p:nvPr/>
        </p:nvSpPr>
        <p:spPr>
          <a:xfrm flipH="1">
            <a:off x="5997366" y="890392"/>
            <a:ext cx="2994231" cy="1244213"/>
          </a:xfrm>
          <a:prstGeom prst="rect">
            <a:avLst/>
          </a:prstGeom>
          <a:noFill/>
          <a:ln w="38100" cap="flat" cmpd="sng" algn="ctr">
            <a:solidFill>
              <a:srgbClr val="C00000"/>
            </a:solidFill>
            <a:prstDash val="solid"/>
          </a:ln>
          <a:effectLst/>
        </p:spPr>
        <p:txBody>
          <a:bodyPr lIns="137160" tIns="137160" rIns="137160" rtlCol="0" anchor="t" anchorCtr="0"/>
          <a:lstStyle/>
          <a:p>
            <a:pPr marL="285750" indent="-285750" defTabSz="685777">
              <a:buFont typeface="Arial" panose="020B0604020202020204" pitchFamily="34" charset="0"/>
              <a:buChar char="•"/>
              <a:defRPr/>
            </a:pPr>
            <a:r>
              <a:rPr lang="en-GB" sz="1400" dirty="0">
                <a:latin typeface="Calibri" panose="020F0502020204030204" pitchFamily="34" charset="0"/>
                <a:cs typeface="Calibri" panose="020F0502020204030204" pitchFamily="34" charset="0"/>
              </a:rPr>
              <a:t>Oxy </a:t>
            </a:r>
            <a:r>
              <a:rPr lang="en-GB" sz="1400" dirty="0" err="1">
                <a:latin typeface="Calibri" panose="020F0502020204030204" pitchFamily="34" charset="0"/>
                <a:cs typeface="Calibri" panose="020F0502020204030204" pitchFamily="34" charset="0"/>
              </a:rPr>
              <a:t>khí</a:t>
            </a:r>
            <a:r>
              <a:rPr lang="en-GB" sz="1400" dirty="0">
                <a:latin typeface="Calibri" panose="020F0502020204030204" pitchFamily="34" charset="0"/>
                <a:cs typeface="Calibri" panose="020F0502020204030204" pitchFamily="34" charset="0"/>
              </a:rPr>
              <a:t> </a:t>
            </a:r>
            <a:r>
              <a:rPr lang="en-GB" sz="1400" dirty="0" err="1">
                <a:latin typeface="Calibri" panose="020F0502020204030204" pitchFamily="34" charset="0"/>
                <a:cs typeface="Calibri" panose="020F0502020204030204" pitchFamily="34" charset="0"/>
              </a:rPr>
              <a:t>nén</a:t>
            </a:r>
            <a:r>
              <a:rPr lang="en-GB" sz="1400" dirty="0">
                <a:latin typeface="Calibri" panose="020F0502020204030204" pitchFamily="34" charset="0"/>
                <a:cs typeface="Calibri" panose="020F0502020204030204" pitchFamily="34" charset="0"/>
              </a:rPr>
              <a:t> + Oxy </a:t>
            </a:r>
            <a:r>
              <a:rPr lang="en-GB" sz="1400" dirty="0" err="1">
                <a:latin typeface="Calibri" panose="020F0502020204030204" pitchFamily="34" charset="0"/>
                <a:cs typeface="Calibri" panose="020F0502020204030204" pitchFamily="34" charset="0"/>
              </a:rPr>
              <a:t>lỏng</a:t>
            </a:r>
            <a:endParaRPr lang="en-GB" sz="1400" dirty="0">
              <a:latin typeface="Calibri" panose="020F0502020204030204" pitchFamily="34" charset="0"/>
              <a:cs typeface="Calibri" panose="020F0502020204030204" pitchFamily="34" charset="0"/>
            </a:endParaRPr>
          </a:p>
          <a:p>
            <a:pPr marL="285750" indent="-285750" defTabSz="685777">
              <a:buFont typeface="Arial" panose="020B0604020202020204" pitchFamily="34" charset="0"/>
              <a:buChar char="•"/>
              <a:defRPr/>
            </a:pPr>
            <a:r>
              <a:rPr lang="vi-VN" sz="1400" dirty="0">
                <a:latin typeface="Calibri" panose="020F0502020204030204" pitchFamily="34" charset="0"/>
                <a:cs typeface="Calibri" panose="020F0502020204030204" pitchFamily="34" charset="0"/>
              </a:rPr>
              <a:t>Hệ thống khí </a:t>
            </a:r>
            <a:r>
              <a:rPr lang="en-GB" sz="1400" dirty="0">
                <a:latin typeface="Calibri" panose="020F0502020204030204" pitchFamily="34" charset="0"/>
                <a:cs typeface="Calibri" panose="020F0502020204030204" pitchFamily="34" charset="0"/>
              </a:rPr>
              <a:t>O</a:t>
            </a:r>
            <a:r>
              <a:rPr lang="vi-VN" sz="1400" dirty="0">
                <a:latin typeface="Calibri" panose="020F0502020204030204" pitchFamily="34" charset="0"/>
                <a:cs typeface="Calibri" panose="020F0502020204030204" pitchFamily="34" charset="0"/>
              </a:rPr>
              <a:t>xy y tế trung tâm,</a:t>
            </a:r>
          </a:p>
          <a:p>
            <a:pPr marL="285750" indent="-285750" defTabSz="685777">
              <a:buFont typeface="Arial" panose="020B0604020202020204" pitchFamily="34" charset="0"/>
              <a:buChar char="•"/>
              <a:defRPr/>
            </a:pPr>
            <a:r>
              <a:rPr lang="vi-VN" sz="1400" dirty="0">
                <a:latin typeface="Calibri" panose="020F0502020204030204" pitchFamily="34" charset="0"/>
                <a:cs typeface="Calibri" panose="020F0502020204030204" pitchFamily="34" charset="0"/>
              </a:rPr>
              <a:t>HT khí nén, khí hút trung tâm</a:t>
            </a:r>
          </a:p>
          <a:p>
            <a:pPr marL="285750" indent="-285750" defTabSz="685777">
              <a:buFont typeface="Arial" panose="020B0604020202020204" pitchFamily="34" charset="0"/>
              <a:buChar char="•"/>
              <a:defRPr/>
            </a:pPr>
            <a:r>
              <a:rPr lang="en-GB" sz="1400" dirty="0" err="1">
                <a:latin typeface="Calibri" panose="020F0502020204030204" pitchFamily="34" charset="0"/>
                <a:cs typeface="Calibri" panose="020F0502020204030204" pitchFamily="34" charset="0"/>
              </a:rPr>
              <a:t>Bồn</a:t>
            </a:r>
            <a:r>
              <a:rPr lang="en-GB" sz="1400" dirty="0">
                <a:latin typeface="Calibri" panose="020F0502020204030204" pitchFamily="34" charset="0"/>
                <a:cs typeface="Calibri" panose="020F0502020204030204" pitchFamily="34" charset="0"/>
              </a:rPr>
              <a:t> </a:t>
            </a:r>
            <a:r>
              <a:rPr lang="en-GB" sz="1400" dirty="0" err="1">
                <a:latin typeface="Calibri" panose="020F0502020204030204" pitchFamily="34" charset="0"/>
                <a:cs typeface="Calibri" panose="020F0502020204030204" pitchFamily="34" charset="0"/>
              </a:rPr>
              <a:t>chứa</a:t>
            </a:r>
            <a:r>
              <a:rPr lang="en-GB" sz="1400" dirty="0">
                <a:latin typeface="Calibri" panose="020F0502020204030204" pitchFamily="34" charset="0"/>
                <a:cs typeface="Calibri" panose="020F0502020204030204" pitchFamily="34" charset="0"/>
              </a:rPr>
              <a:t> Oxy </a:t>
            </a:r>
            <a:r>
              <a:rPr lang="en-GB" sz="1400" dirty="0" err="1">
                <a:latin typeface="Calibri" panose="020F0502020204030204" pitchFamily="34" charset="0"/>
                <a:cs typeface="Calibri" panose="020F0502020204030204" pitchFamily="34" charset="0"/>
              </a:rPr>
              <a:t>lỏng</a:t>
            </a:r>
            <a:r>
              <a:rPr lang="en-GB" sz="1400" dirty="0">
                <a:latin typeface="Calibri" panose="020F0502020204030204" pitchFamily="34" charset="0"/>
                <a:cs typeface="Calibri" panose="020F0502020204030204" pitchFamily="34" charset="0"/>
              </a:rPr>
              <a:t> ≥ 10 m</a:t>
            </a:r>
            <a:r>
              <a:rPr lang="en-GB" sz="1400" baseline="30000" dirty="0">
                <a:latin typeface="Calibri" panose="020F0502020204030204" pitchFamily="34" charset="0"/>
                <a:cs typeface="Calibri" panose="020F0502020204030204" pitchFamily="34" charset="0"/>
              </a:rPr>
              <a:t>3</a:t>
            </a:r>
            <a:endParaRPr lang="en-GB" sz="1400" dirty="0">
              <a:latin typeface="Calibri" panose="020F0502020204030204" pitchFamily="34" charset="0"/>
              <a:cs typeface="Calibri" panose="020F0502020204030204" pitchFamily="34" charset="0"/>
            </a:endParaRPr>
          </a:p>
        </p:txBody>
      </p:sp>
      <p:sp>
        <p:nvSpPr>
          <p:cNvPr id="57" name="Rectangle 56"/>
          <p:cNvSpPr/>
          <p:nvPr/>
        </p:nvSpPr>
        <p:spPr>
          <a:xfrm flipH="1">
            <a:off x="5997366" y="2222777"/>
            <a:ext cx="2994233" cy="1244213"/>
          </a:xfrm>
          <a:prstGeom prst="rect">
            <a:avLst/>
          </a:prstGeom>
          <a:noFill/>
          <a:ln w="38100" cap="flat" cmpd="sng" algn="ctr">
            <a:solidFill>
              <a:schemeClr val="accent4">
                <a:lumMod val="75000"/>
              </a:schemeClr>
            </a:solidFill>
            <a:prstDash val="solid"/>
          </a:ln>
          <a:effectLst/>
        </p:spPr>
        <p:txBody>
          <a:bodyPr lIns="137160" tIns="137160" rIns="137160" rtlCol="0" anchor="t" anchorCtr="0"/>
          <a:lstStyle/>
          <a:p>
            <a:pPr marL="285750" indent="-285750" defTabSz="685777">
              <a:buFont typeface="Arial" panose="020B0604020202020204" pitchFamily="34" charset="0"/>
              <a:buChar char="•"/>
              <a:defRPr/>
            </a:pPr>
            <a:r>
              <a:rPr lang="en-GB" sz="1400" dirty="0">
                <a:latin typeface="Calibri" panose="020F0502020204030204" pitchFamily="34" charset="0"/>
                <a:cs typeface="Calibri" panose="020F0502020204030204" pitchFamily="34" charset="0"/>
              </a:rPr>
              <a:t>Oxy </a:t>
            </a:r>
            <a:r>
              <a:rPr lang="en-GB" sz="1400" dirty="0" err="1">
                <a:latin typeface="Calibri" panose="020F0502020204030204" pitchFamily="34" charset="0"/>
                <a:cs typeface="Calibri" panose="020F0502020204030204" pitchFamily="34" charset="0"/>
              </a:rPr>
              <a:t>khí</a:t>
            </a:r>
            <a:r>
              <a:rPr lang="en-GB" sz="1400" dirty="0">
                <a:latin typeface="Calibri" panose="020F0502020204030204" pitchFamily="34" charset="0"/>
                <a:cs typeface="Calibri" panose="020F0502020204030204" pitchFamily="34" charset="0"/>
              </a:rPr>
              <a:t> </a:t>
            </a:r>
            <a:r>
              <a:rPr lang="en-GB" sz="1400" dirty="0" err="1">
                <a:latin typeface="Calibri" panose="020F0502020204030204" pitchFamily="34" charset="0"/>
                <a:cs typeface="Calibri" panose="020F0502020204030204" pitchFamily="34" charset="0"/>
              </a:rPr>
              <a:t>nén</a:t>
            </a:r>
            <a:r>
              <a:rPr lang="en-GB" sz="1400" dirty="0">
                <a:latin typeface="Calibri" panose="020F0502020204030204" pitchFamily="34" charset="0"/>
                <a:cs typeface="Calibri" panose="020F0502020204030204" pitchFamily="34" charset="0"/>
              </a:rPr>
              <a:t> + Oxy </a:t>
            </a:r>
            <a:r>
              <a:rPr lang="en-GB" sz="1400" dirty="0" err="1">
                <a:latin typeface="Calibri" panose="020F0502020204030204" pitchFamily="34" charset="0"/>
                <a:cs typeface="Calibri" panose="020F0502020204030204" pitchFamily="34" charset="0"/>
              </a:rPr>
              <a:t>lỏng</a:t>
            </a:r>
            <a:endParaRPr lang="en-GB" sz="1400" dirty="0">
              <a:latin typeface="Calibri" panose="020F0502020204030204" pitchFamily="34" charset="0"/>
              <a:cs typeface="Calibri" panose="020F0502020204030204" pitchFamily="34" charset="0"/>
            </a:endParaRPr>
          </a:p>
          <a:p>
            <a:pPr marL="285750" indent="-285750" defTabSz="685777">
              <a:buFont typeface="Arial" panose="020B0604020202020204" pitchFamily="34" charset="0"/>
              <a:buChar char="•"/>
              <a:defRPr/>
            </a:pPr>
            <a:r>
              <a:rPr lang="vi-VN" sz="1400" dirty="0">
                <a:latin typeface="Calibri" panose="020F0502020204030204" pitchFamily="34" charset="0"/>
                <a:cs typeface="Calibri" panose="020F0502020204030204" pitchFamily="34" charset="0"/>
              </a:rPr>
              <a:t>Hệ thống khí </a:t>
            </a:r>
            <a:r>
              <a:rPr lang="en-GB" sz="1400" dirty="0">
                <a:latin typeface="Calibri" panose="020F0502020204030204" pitchFamily="34" charset="0"/>
                <a:cs typeface="Calibri" panose="020F0502020204030204" pitchFamily="34" charset="0"/>
              </a:rPr>
              <a:t>O</a:t>
            </a:r>
            <a:r>
              <a:rPr lang="vi-VN" sz="1400" dirty="0">
                <a:latin typeface="Calibri" panose="020F0502020204030204" pitchFamily="34" charset="0"/>
                <a:cs typeface="Calibri" panose="020F0502020204030204" pitchFamily="34" charset="0"/>
              </a:rPr>
              <a:t>xy y tế trung tâm</a:t>
            </a:r>
          </a:p>
          <a:p>
            <a:pPr marL="285750" indent="-285750" defTabSz="685777">
              <a:buFont typeface="Arial" panose="020B0604020202020204" pitchFamily="34" charset="0"/>
              <a:buChar char="•"/>
              <a:defRPr/>
            </a:pPr>
            <a:r>
              <a:rPr lang="en-GB" sz="1400" dirty="0" err="1">
                <a:latin typeface="Calibri" panose="020F0502020204030204" pitchFamily="34" charset="0"/>
                <a:cs typeface="Calibri" panose="020F0502020204030204" pitchFamily="34" charset="0"/>
              </a:rPr>
              <a:t>Bồn</a:t>
            </a:r>
            <a:r>
              <a:rPr lang="en-GB" sz="1400" dirty="0">
                <a:latin typeface="Calibri" panose="020F0502020204030204" pitchFamily="34" charset="0"/>
                <a:cs typeface="Calibri" panose="020F0502020204030204" pitchFamily="34" charset="0"/>
              </a:rPr>
              <a:t> Oxy </a:t>
            </a:r>
            <a:r>
              <a:rPr lang="en-GB" sz="1400" dirty="0" err="1">
                <a:latin typeface="Calibri" panose="020F0502020204030204" pitchFamily="34" charset="0"/>
                <a:cs typeface="Calibri" panose="020F0502020204030204" pitchFamily="34" charset="0"/>
              </a:rPr>
              <a:t>lỏng</a:t>
            </a:r>
            <a:r>
              <a:rPr lang="en-GB" sz="1400" dirty="0">
                <a:latin typeface="Calibri" panose="020F0502020204030204" pitchFamily="34" charset="0"/>
                <a:cs typeface="Calibri" panose="020F0502020204030204" pitchFamily="34" charset="0"/>
              </a:rPr>
              <a:t> ≥ 6 m</a:t>
            </a:r>
            <a:r>
              <a:rPr lang="en-GB" sz="1400" baseline="30000" dirty="0">
                <a:latin typeface="Calibri" panose="020F0502020204030204" pitchFamily="34" charset="0"/>
                <a:cs typeface="Calibri" panose="020F0502020204030204" pitchFamily="34" charset="0"/>
              </a:rPr>
              <a:t>3</a:t>
            </a:r>
            <a:r>
              <a:rPr lang="en-GB" sz="1400" dirty="0">
                <a:latin typeface="Calibri" panose="020F0502020204030204" pitchFamily="34" charset="0"/>
                <a:cs typeface="Calibri" panose="020F0502020204030204" pitchFamily="34" charset="0"/>
              </a:rPr>
              <a:t> /</a:t>
            </a:r>
            <a:r>
              <a:rPr lang="en-GB" sz="1400" dirty="0" err="1">
                <a:latin typeface="Calibri" panose="020F0502020204030204" pitchFamily="34" charset="0"/>
                <a:cs typeface="Calibri" panose="020F0502020204030204" pitchFamily="34" charset="0"/>
              </a:rPr>
              <a:t>bình</a:t>
            </a:r>
            <a:r>
              <a:rPr lang="en-GB" sz="1400" dirty="0">
                <a:latin typeface="Calibri" panose="020F0502020204030204" pitchFamily="34" charset="0"/>
                <a:cs typeface="Calibri" panose="020F0502020204030204" pitchFamily="34" charset="0"/>
              </a:rPr>
              <a:t> di </a:t>
            </a:r>
            <a:r>
              <a:rPr lang="en-GB" sz="1400" dirty="0" err="1">
                <a:latin typeface="Calibri" panose="020F0502020204030204" pitchFamily="34" charset="0"/>
                <a:cs typeface="Calibri" panose="020F0502020204030204" pitchFamily="34" charset="0"/>
              </a:rPr>
              <a:t>động</a:t>
            </a:r>
            <a:r>
              <a:rPr lang="en-GB" sz="1400" dirty="0">
                <a:latin typeface="Calibri" panose="020F0502020204030204" pitchFamily="34" charset="0"/>
                <a:cs typeface="Calibri" panose="020F0502020204030204" pitchFamily="34" charset="0"/>
              </a:rPr>
              <a:t> Oxy </a:t>
            </a:r>
            <a:r>
              <a:rPr lang="en-GB" sz="1400" dirty="0" err="1">
                <a:latin typeface="Calibri" panose="020F0502020204030204" pitchFamily="34" charset="0"/>
                <a:cs typeface="Calibri" panose="020F0502020204030204" pitchFamily="34" charset="0"/>
              </a:rPr>
              <a:t>lỏng</a:t>
            </a:r>
            <a:r>
              <a:rPr lang="en-GB" sz="1400" dirty="0">
                <a:latin typeface="Calibri" panose="020F0502020204030204" pitchFamily="34" charset="0"/>
                <a:cs typeface="Calibri" panose="020F0502020204030204" pitchFamily="34" charset="0"/>
              </a:rPr>
              <a:t> ≥ 0,175m</a:t>
            </a:r>
            <a:r>
              <a:rPr lang="en-GB" sz="1400" baseline="30000" dirty="0">
                <a:latin typeface="Calibri" panose="020F0502020204030204" pitchFamily="34" charset="0"/>
                <a:cs typeface="Calibri" panose="020F0502020204030204" pitchFamily="34" charset="0"/>
              </a:rPr>
              <a:t>3 </a:t>
            </a:r>
            <a:r>
              <a:rPr lang="en-GB" sz="1400" dirty="0">
                <a:latin typeface="Calibri" panose="020F0502020204030204" pitchFamily="34" charset="0"/>
                <a:cs typeface="Calibri" panose="020F0502020204030204" pitchFamily="34" charset="0"/>
              </a:rPr>
              <a:t>(</a:t>
            </a:r>
            <a:r>
              <a:rPr lang="en-GB" sz="1400" dirty="0" err="1">
                <a:latin typeface="Calibri" panose="020F0502020204030204" pitchFamily="34" charset="0"/>
                <a:cs typeface="Calibri" panose="020F0502020204030204" pitchFamily="34" charset="0"/>
              </a:rPr>
              <a:t>BVnhỏ</a:t>
            </a:r>
            <a:r>
              <a:rPr lang="en-GB" sz="1400" dirty="0">
                <a:latin typeface="Calibri" panose="020F0502020204030204" pitchFamily="34" charset="0"/>
                <a:cs typeface="Calibri" panose="020F0502020204030204" pitchFamily="34" charset="0"/>
              </a:rPr>
              <a:t>) </a:t>
            </a:r>
          </a:p>
          <a:p>
            <a:pPr marL="285750" indent="-285750" defTabSz="685777">
              <a:buFont typeface="Arial" panose="020B0604020202020204" pitchFamily="34" charset="0"/>
              <a:buChar char="•"/>
              <a:defRPr/>
            </a:pPr>
            <a:r>
              <a:rPr lang="en-GB" sz="1400" dirty="0">
                <a:latin typeface="Calibri" panose="020F0502020204030204" pitchFamily="34" charset="0"/>
                <a:cs typeface="Calibri" panose="020F0502020204030204" pitchFamily="34" charset="0"/>
              </a:rPr>
              <a:t>Chai </a:t>
            </a:r>
            <a:r>
              <a:rPr lang="en-US" sz="1400" dirty="0">
                <a:latin typeface="Calibri" panose="020F0502020204030204" pitchFamily="34" charset="0"/>
                <a:cs typeface="Calibri" panose="020F0502020204030204" pitchFamily="34" charset="0"/>
              </a:rPr>
              <a:t>Oxy </a:t>
            </a:r>
            <a:r>
              <a:rPr lang="en-US" sz="1400" dirty="0" err="1">
                <a:latin typeface="Calibri" panose="020F0502020204030204" pitchFamily="34" charset="0"/>
                <a:cs typeface="Calibri" panose="020F0502020204030204" pitchFamily="34" charset="0"/>
              </a:rPr>
              <a:t>khí</a:t>
            </a:r>
            <a:r>
              <a:rPr lang="en-US" sz="1400" dirty="0">
                <a:latin typeface="Calibri" panose="020F0502020204030204" pitchFamily="34" charset="0"/>
                <a:cs typeface="Calibri" panose="020F0502020204030204" pitchFamily="34" charset="0"/>
              </a:rPr>
              <a:t> </a:t>
            </a:r>
            <a:r>
              <a:rPr lang="en-GB" sz="1400" dirty="0">
                <a:latin typeface="Calibri" panose="020F0502020204030204" pitchFamily="34" charset="0"/>
                <a:cs typeface="Calibri" panose="020F0502020204030204" pitchFamily="34" charset="0"/>
              </a:rPr>
              <a:t>8L-10L</a:t>
            </a:r>
            <a:endParaRPr lang="en-US" sz="1400" kern="0" dirty="0">
              <a:solidFill>
                <a:prstClr val="black">
                  <a:lumMod val="85000"/>
                  <a:lumOff val="15000"/>
                </a:prstClr>
              </a:solidFill>
              <a:latin typeface="Arial" pitchFamily="34" charset="0"/>
              <a:cs typeface="Arial" pitchFamily="34" charset="0"/>
            </a:endParaRPr>
          </a:p>
          <a:p>
            <a:pPr defTabSz="685777">
              <a:defRPr/>
            </a:pPr>
            <a:endParaRPr lang="vi-VN" sz="1400" dirty="0">
              <a:latin typeface="Calibri" panose="020F0502020204030204" pitchFamily="34" charset="0"/>
              <a:cs typeface="Calibri" panose="020F0502020204030204" pitchFamily="34" charset="0"/>
            </a:endParaRPr>
          </a:p>
          <a:p>
            <a:pPr defTabSz="685777">
              <a:defRPr/>
            </a:pPr>
            <a:endParaRPr lang="en-US" sz="1400" kern="0" dirty="0">
              <a:solidFill>
                <a:prstClr val="black">
                  <a:lumMod val="85000"/>
                  <a:lumOff val="15000"/>
                </a:prstClr>
              </a:solidFill>
              <a:latin typeface="Arial" pitchFamily="34" charset="0"/>
              <a:cs typeface="Arial" pitchFamily="34" charset="0"/>
            </a:endParaRPr>
          </a:p>
        </p:txBody>
      </p:sp>
      <p:sp>
        <p:nvSpPr>
          <p:cNvPr id="58" name="Rectangle 57"/>
          <p:cNvSpPr/>
          <p:nvPr/>
        </p:nvSpPr>
        <p:spPr>
          <a:xfrm flipH="1">
            <a:off x="5997367" y="3549142"/>
            <a:ext cx="2994232" cy="987734"/>
          </a:xfrm>
          <a:prstGeom prst="rect">
            <a:avLst/>
          </a:prstGeom>
          <a:noFill/>
          <a:ln w="38100" cap="flat" cmpd="sng" algn="ctr">
            <a:solidFill>
              <a:srgbClr val="0069B5"/>
            </a:solidFill>
            <a:prstDash val="solid"/>
          </a:ln>
          <a:effectLst/>
        </p:spPr>
        <p:txBody>
          <a:bodyPr lIns="137160" tIns="137160" rIns="137160" rtlCol="0" anchor="t" anchorCtr="0"/>
          <a:lstStyle/>
          <a:p>
            <a:pPr marL="285750" indent="-285750" defTabSz="685777">
              <a:buFont typeface="Arial" panose="020B0604020202020204" pitchFamily="34" charset="0"/>
              <a:buChar char="•"/>
              <a:defRPr/>
            </a:pPr>
            <a:r>
              <a:rPr lang="en-US" sz="1500" kern="0" dirty="0">
                <a:solidFill>
                  <a:prstClr val="black">
                    <a:lumMod val="85000"/>
                    <a:lumOff val="15000"/>
                  </a:prstClr>
                </a:solidFill>
                <a:latin typeface="Arial" pitchFamily="34" charset="0"/>
                <a:cs typeface="Arial" pitchFamily="34" charset="0"/>
              </a:rPr>
              <a:t>Oxy </a:t>
            </a:r>
            <a:r>
              <a:rPr lang="en-US" sz="1500" kern="0" dirty="0" err="1">
                <a:solidFill>
                  <a:prstClr val="black">
                    <a:lumMod val="85000"/>
                    <a:lumOff val="15000"/>
                  </a:prstClr>
                </a:solidFill>
                <a:latin typeface="Arial" pitchFamily="34" charset="0"/>
                <a:cs typeface="Arial" pitchFamily="34" charset="0"/>
              </a:rPr>
              <a:t>khí</a:t>
            </a:r>
            <a:r>
              <a:rPr lang="en-US" sz="1500" kern="0" dirty="0">
                <a:solidFill>
                  <a:prstClr val="black">
                    <a:lumMod val="85000"/>
                    <a:lumOff val="15000"/>
                  </a:prstClr>
                </a:solidFill>
                <a:latin typeface="Arial" pitchFamily="34" charset="0"/>
                <a:cs typeface="Arial" pitchFamily="34" charset="0"/>
              </a:rPr>
              <a:t> </a:t>
            </a:r>
            <a:r>
              <a:rPr lang="en-US" sz="1500" kern="0" dirty="0" err="1">
                <a:solidFill>
                  <a:prstClr val="black">
                    <a:lumMod val="85000"/>
                    <a:lumOff val="15000"/>
                  </a:prstClr>
                </a:solidFill>
                <a:latin typeface="Arial" pitchFamily="34" charset="0"/>
                <a:cs typeface="Arial" pitchFamily="34" charset="0"/>
              </a:rPr>
              <a:t>nén</a:t>
            </a:r>
            <a:endParaRPr lang="en-US" sz="1500" kern="0" dirty="0">
              <a:solidFill>
                <a:prstClr val="black">
                  <a:lumMod val="85000"/>
                  <a:lumOff val="15000"/>
                </a:prstClr>
              </a:solidFill>
              <a:latin typeface="Arial" pitchFamily="34" charset="0"/>
              <a:cs typeface="Arial" pitchFamily="34" charset="0"/>
            </a:endParaRPr>
          </a:p>
          <a:p>
            <a:pPr marL="285750" indent="-285750" defTabSz="685777">
              <a:buFont typeface="Arial" panose="020B0604020202020204" pitchFamily="34" charset="0"/>
              <a:buChar char="•"/>
              <a:defRPr/>
            </a:pPr>
            <a:r>
              <a:rPr lang="en-GB" sz="1600" dirty="0">
                <a:latin typeface="Calibri" panose="020F0502020204030204" pitchFamily="34" charset="0"/>
                <a:cs typeface="Calibri" panose="020F0502020204030204" pitchFamily="34" charset="0"/>
              </a:rPr>
              <a:t>Chai </a:t>
            </a:r>
            <a:r>
              <a:rPr lang="en-US" sz="1600" dirty="0">
                <a:latin typeface="Calibri" panose="020F0502020204030204" pitchFamily="34" charset="0"/>
                <a:cs typeface="Calibri" panose="020F0502020204030204" pitchFamily="34" charset="0"/>
              </a:rPr>
              <a:t>Oxy </a:t>
            </a:r>
            <a:r>
              <a:rPr lang="en-US" sz="1600" dirty="0" err="1">
                <a:latin typeface="Calibri" panose="020F0502020204030204" pitchFamily="34" charset="0"/>
                <a:cs typeface="Calibri" panose="020F0502020204030204" pitchFamily="34" charset="0"/>
              </a:rPr>
              <a:t>khí</a:t>
            </a:r>
            <a:r>
              <a:rPr lang="en-US" sz="1600" dirty="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40L</a:t>
            </a:r>
          </a:p>
          <a:p>
            <a:pPr marL="285750" indent="-285750" defTabSz="685777">
              <a:buFont typeface="Arial" panose="020B0604020202020204" pitchFamily="34" charset="0"/>
              <a:buChar char="•"/>
              <a:defRPr/>
            </a:pPr>
            <a:r>
              <a:rPr lang="en-GB" sz="1600" dirty="0">
                <a:latin typeface="Calibri" panose="020F0502020204030204" pitchFamily="34" charset="0"/>
                <a:cs typeface="Calibri" panose="020F0502020204030204" pitchFamily="34" charset="0"/>
              </a:rPr>
              <a:t>Chai </a:t>
            </a:r>
            <a:r>
              <a:rPr lang="en-US" sz="1600" dirty="0">
                <a:latin typeface="Calibri" panose="020F0502020204030204" pitchFamily="34" charset="0"/>
                <a:cs typeface="Calibri" panose="020F0502020204030204" pitchFamily="34" charset="0"/>
              </a:rPr>
              <a:t>Oxy </a:t>
            </a:r>
            <a:r>
              <a:rPr lang="en-US" sz="1600" dirty="0" err="1">
                <a:latin typeface="Calibri" panose="020F0502020204030204" pitchFamily="34" charset="0"/>
                <a:cs typeface="Calibri" panose="020F0502020204030204" pitchFamily="34" charset="0"/>
              </a:rPr>
              <a:t>khí</a:t>
            </a:r>
            <a:r>
              <a:rPr lang="en-US" sz="1600" dirty="0">
                <a:latin typeface="Calibri" panose="020F0502020204030204" pitchFamily="34" charset="0"/>
                <a:cs typeface="Calibri" panose="020F0502020204030204" pitchFamily="34" charset="0"/>
              </a:rPr>
              <a:t> </a:t>
            </a:r>
            <a:r>
              <a:rPr lang="en-GB" sz="1600" dirty="0">
                <a:latin typeface="Calibri" panose="020F0502020204030204" pitchFamily="34" charset="0"/>
                <a:cs typeface="Calibri" panose="020F0502020204030204" pitchFamily="34" charset="0"/>
              </a:rPr>
              <a:t>8L-10L</a:t>
            </a:r>
            <a:endParaRPr lang="en-US" sz="1500" kern="0" dirty="0">
              <a:solidFill>
                <a:prstClr val="black">
                  <a:lumMod val="85000"/>
                  <a:lumOff val="15000"/>
                </a:prstClr>
              </a:solidFill>
              <a:latin typeface="Arial" pitchFamily="34" charset="0"/>
              <a:cs typeface="Arial" pitchFamily="34" charset="0"/>
            </a:endParaRPr>
          </a:p>
          <a:p>
            <a:pPr defTabSz="685777">
              <a:defRPr/>
            </a:pPr>
            <a:endParaRPr lang="en-US" sz="1500" kern="0" dirty="0">
              <a:solidFill>
                <a:prstClr val="black">
                  <a:lumMod val="85000"/>
                  <a:lumOff val="15000"/>
                </a:prstClr>
              </a:solidFill>
              <a:latin typeface="Arial" pitchFamily="34" charset="0"/>
              <a:cs typeface="Arial" pitchFamily="34" charset="0"/>
            </a:endParaRPr>
          </a:p>
        </p:txBody>
      </p:sp>
      <p:cxnSp>
        <p:nvCxnSpPr>
          <p:cNvPr id="4" name="Straight Arrow Connector 3"/>
          <p:cNvCxnSpPr>
            <a:cxnSpLocks/>
          </p:cNvCxnSpPr>
          <p:nvPr/>
        </p:nvCxnSpPr>
        <p:spPr>
          <a:xfrm flipV="1">
            <a:off x="3383379" y="1631616"/>
            <a:ext cx="2613988" cy="1131"/>
          </a:xfrm>
          <a:prstGeom prst="straightConnector1">
            <a:avLst/>
          </a:prstGeom>
          <a:ln w="22225">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cxnSpLocks/>
          </p:cNvCxnSpPr>
          <p:nvPr/>
        </p:nvCxnSpPr>
        <p:spPr>
          <a:xfrm>
            <a:off x="4145370" y="2844883"/>
            <a:ext cx="1875311" cy="14860"/>
          </a:xfrm>
          <a:prstGeom prst="straightConnector1">
            <a:avLst/>
          </a:prstGeom>
          <a:ln w="22225">
            <a:solidFill>
              <a:schemeClr val="accent4">
                <a:lumMod val="75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70" name="Straight Arrow Connector 69"/>
          <p:cNvCxnSpPr>
            <a:cxnSpLocks/>
          </p:cNvCxnSpPr>
          <p:nvPr/>
        </p:nvCxnSpPr>
        <p:spPr>
          <a:xfrm>
            <a:off x="4711351" y="3879596"/>
            <a:ext cx="1322158" cy="21365"/>
          </a:xfrm>
          <a:prstGeom prst="straightConnector1">
            <a:avLst/>
          </a:prstGeom>
          <a:ln w="22225">
            <a:solidFill>
              <a:srgbClr val="0069B5"/>
            </a:solidFill>
            <a:tailEnd type="triangle"/>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flipH="1">
            <a:off x="6043794" y="4779439"/>
            <a:ext cx="2947804" cy="825201"/>
          </a:xfrm>
          <a:prstGeom prst="rect">
            <a:avLst/>
          </a:prstGeom>
          <a:noFill/>
          <a:ln w="34925" cap="flat" cmpd="sng" algn="ctr">
            <a:solidFill>
              <a:srgbClr val="0090F8"/>
            </a:solidFill>
            <a:prstDash val="solid"/>
          </a:ln>
          <a:effectLst/>
        </p:spPr>
        <p:txBody>
          <a:bodyPr lIns="137160" tIns="137160" rIns="137160" rtlCol="0" anchor="t" anchorCtr="0"/>
          <a:lstStyle/>
          <a:p>
            <a:pPr marL="285750" indent="-285750" defTabSz="685777">
              <a:buFont typeface="Arial" panose="020B0604020202020204" pitchFamily="34" charset="0"/>
              <a:buChar char="•"/>
              <a:defRPr/>
            </a:pPr>
            <a:r>
              <a:rPr lang="en-US" sz="1500" kern="0" dirty="0">
                <a:solidFill>
                  <a:prstClr val="black">
                    <a:lumMod val="85000"/>
                    <a:lumOff val="15000"/>
                  </a:prstClr>
                </a:solidFill>
                <a:latin typeface="Arial" pitchFamily="34" charset="0"/>
                <a:cs typeface="Arial" pitchFamily="34" charset="0"/>
              </a:rPr>
              <a:t>Oxy </a:t>
            </a:r>
            <a:r>
              <a:rPr lang="en-US" sz="1500" kern="0" dirty="0" err="1">
                <a:solidFill>
                  <a:prstClr val="black">
                    <a:lumMod val="85000"/>
                    <a:lumOff val="15000"/>
                  </a:prstClr>
                </a:solidFill>
                <a:latin typeface="Arial" pitchFamily="34" charset="0"/>
                <a:cs typeface="Arial" pitchFamily="34" charset="0"/>
              </a:rPr>
              <a:t>khí</a:t>
            </a:r>
            <a:r>
              <a:rPr lang="en-US" sz="1500" kern="0" dirty="0">
                <a:solidFill>
                  <a:prstClr val="black">
                    <a:lumMod val="85000"/>
                    <a:lumOff val="15000"/>
                  </a:prstClr>
                </a:solidFill>
                <a:latin typeface="Arial" pitchFamily="34" charset="0"/>
                <a:cs typeface="Arial" pitchFamily="34" charset="0"/>
              </a:rPr>
              <a:t> </a:t>
            </a:r>
            <a:r>
              <a:rPr lang="en-US" sz="1500" kern="0" dirty="0" err="1">
                <a:solidFill>
                  <a:prstClr val="black">
                    <a:lumMod val="85000"/>
                    <a:lumOff val="15000"/>
                  </a:prstClr>
                </a:solidFill>
                <a:latin typeface="Arial" pitchFamily="34" charset="0"/>
                <a:cs typeface="Arial" pitchFamily="34" charset="0"/>
              </a:rPr>
              <a:t>nén</a:t>
            </a:r>
            <a:endParaRPr lang="en-US" sz="1500" kern="0" dirty="0">
              <a:solidFill>
                <a:prstClr val="black">
                  <a:lumMod val="85000"/>
                  <a:lumOff val="15000"/>
                </a:prstClr>
              </a:solidFill>
              <a:latin typeface="Arial" pitchFamily="34" charset="0"/>
              <a:cs typeface="Arial" pitchFamily="34" charset="0"/>
            </a:endParaRPr>
          </a:p>
          <a:p>
            <a:pPr marL="285750" indent="-285750" defTabSz="685777">
              <a:buFont typeface="Arial" panose="020B0604020202020204" pitchFamily="34" charset="0"/>
              <a:buChar char="•"/>
              <a:defRPr/>
            </a:pPr>
            <a:r>
              <a:rPr lang="en-US" sz="1500" kern="0" dirty="0">
                <a:solidFill>
                  <a:prstClr val="black">
                    <a:lumMod val="85000"/>
                    <a:lumOff val="15000"/>
                  </a:prstClr>
                </a:solidFill>
                <a:latin typeface="Arial" pitchFamily="34" charset="0"/>
                <a:cs typeface="Arial" pitchFamily="34" charset="0"/>
              </a:rPr>
              <a:t>Chai Oxy </a:t>
            </a:r>
            <a:r>
              <a:rPr lang="en-US" sz="1500" kern="0" dirty="0" err="1">
                <a:solidFill>
                  <a:prstClr val="black">
                    <a:lumMod val="85000"/>
                    <a:lumOff val="15000"/>
                  </a:prstClr>
                </a:solidFill>
                <a:latin typeface="Arial" pitchFamily="34" charset="0"/>
                <a:cs typeface="Arial" pitchFamily="34" charset="0"/>
              </a:rPr>
              <a:t>khí</a:t>
            </a:r>
            <a:r>
              <a:rPr lang="en-US" sz="1500" kern="0" dirty="0">
                <a:solidFill>
                  <a:prstClr val="black">
                    <a:lumMod val="85000"/>
                    <a:lumOff val="15000"/>
                  </a:prstClr>
                </a:solidFill>
                <a:latin typeface="Arial" pitchFamily="34" charset="0"/>
                <a:cs typeface="Arial" pitchFamily="34" charset="0"/>
              </a:rPr>
              <a:t> 5-10L</a:t>
            </a:r>
          </a:p>
        </p:txBody>
      </p:sp>
      <p:cxnSp>
        <p:nvCxnSpPr>
          <p:cNvPr id="80" name="Straight Arrow Connector 79"/>
          <p:cNvCxnSpPr>
            <a:cxnSpLocks/>
          </p:cNvCxnSpPr>
          <p:nvPr/>
        </p:nvCxnSpPr>
        <p:spPr>
          <a:xfrm>
            <a:off x="5401551" y="5141006"/>
            <a:ext cx="614158" cy="1945"/>
          </a:xfrm>
          <a:prstGeom prst="straightConnector1">
            <a:avLst/>
          </a:prstGeom>
          <a:ln w="22225">
            <a:solidFill>
              <a:srgbClr val="0090F8"/>
            </a:solidFill>
            <a:tailEnd type="triangle"/>
          </a:ln>
        </p:spPr>
        <p:style>
          <a:lnRef idx="1">
            <a:schemeClr val="accent1"/>
          </a:lnRef>
          <a:fillRef idx="0">
            <a:schemeClr val="accent1"/>
          </a:fillRef>
          <a:effectRef idx="0">
            <a:schemeClr val="accent1"/>
          </a:effectRef>
          <a:fontRef idx="minor">
            <a:schemeClr val="tx1"/>
          </a:fontRef>
        </p:style>
      </p:cxnSp>
      <p:sp>
        <p:nvSpPr>
          <p:cNvPr id="90" name="TextBox 89"/>
          <p:cNvSpPr txBox="1"/>
          <p:nvPr/>
        </p:nvSpPr>
        <p:spPr>
          <a:xfrm rot="20717408">
            <a:off x="2889475" y="1499018"/>
            <a:ext cx="492443" cy="646331"/>
          </a:xfrm>
          <a:prstGeom prst="rect">
            <a:avLst/>
          </a:prstGeom>
          <a:noFill/>
        </p:spPr>
        <p:txBody>
          <a:bodyPr wrap="none" rtlCol="0">
            <a:spAutoFit/>
          </a:bodyPr>
          <a:lstStyle/>
          <a:p>
            <a:pPr algn="ctr" defTabSz="685777">
              <a:defRPr/>
            </a:pPr>
            <a:r>
              <a:rPr lang="en-US" sz="1200" kern="0" dirty="0">
                <a:solidFill>
                  <a:prstClr val="white"/>
                </a:solidFill>
                <a:latin typeface="Arial" pitchFamily="34" charset="0"/>
                <a:cs typeface="Arial" pitchFamily="34" charset="0"/>
              </a:rPr>
              <a:t>BV, </a:t>
            </a:r>
          </a:p>
          <a:p>
            <a:pPr algn="ctr" defTabSz="685777">
              <a:defRPr/>
            </a:pPr>
            <a:r>
              <a:rPr lang="en-US" sz="1200" kern="0" dirty="0">
                <a:solidFill>
                  <a:prstClr val="white"/>
                </a:solidFill>
                <a:latin typeface="Arial" pitchFamily="34" charset="0"/>
                <a:cs typeface="Arial" pitchFamily="34" charset="0"/>
              </a:rPr>
              <a:t>TT</a:t>
            </a:r>
          </a:p>
          <a:p>
            <a:pPr algn="ctr" defTabSz="685777">
              <a:defRPr/>
            </a:pPr>
            <a:r>
              <a:rPr lang="en-US" sz="1200" kern="0" dirty="0">
                <a:solidFill>
                  <a:prstClr val="white"/>
                </a:solidFill>
                <a:latin typeface="Arial" pitchFamily="34" charset="0"/>
                <a:cs typeface="Arial" pitchFamily="34" charset="0"/>
              </a:rPr>
              <a:t>ICU </a:t>
            </a:r>
          </a:p>
        </p:txBody>
      </p:sp>
      <p:sp>
        <p:nvSpPr>
          <p:cNvPr id="3" name="TextBox 2"/>
          <p:cNvSpPr txBox="1"/>
          <p:nvPr/>
        </p:nvSpPr>
        <p:spPr>
          <a:xfrm>
            <a:off x="-82905" y="3865883"/>
            <a:ext cx="1156410" cy="369332"/>
          </a:xfrm>
          <a:prstGeom prst="rect">
            <a:avLst/>
          </a:prstGeom>
          <a:noFill/>
        </p:spPr>
        <p:txBody>
          <a:bodyPr wrap="square" rtlCol="0">
            <a:spAutoFit/>
          </a:bodyPr>
          <a:lstStyle/>
          <a:p>
            <a:r>
              <a:rPr lang="en-US" b="1" dirty="0">
                <a:solidFill>
                  <a:schemeClr val="accent3"/>
                </a:solidFill>
              </a:rPr>
              <a:t>T1</a:t>
            </a:r>
          </a:p>
        </p:txBody>
      </p:sp>
      <p:sp>
        <p:nvSpPr>
          <p:cNvPr id="40" name="TextBox 39"/>
          <p:cNvSpPr txBox="1"/>
          <p:nvPr/>
        </p:nvSpPr>
        <p:spPr>
          <a:xfrm>
            <a:off x="813373" y="2828698"/>
            <a:ext cx="1110504" cy="369332"/>
          </a:xfrm>
          <a:prstGeom prst="rect">
            <a:avLst/>
          </a:prstGeom>
          <a:noFill/>
        </p:spPr>
        <p:txBody>
          <a:bodyPr wrap="square" rtlCol="0">
            <a:spAutoFit/>
          </a:bodyPr>
          <a:lstStyle/>
          <a:p>
            <a:r>
              <a:rPr lang="en-US" b="1" dirty="0">
                <a:solidFill>
                  <a:schemeClr val="accent3"/>
                </a:solidFill>
              </a:rPr>
              <a:t>T2</a:t>
            </a:r>
          </a:p>
        </p:txBody>
      </p:sp>
      <p:sp>
        <p:nvSpPr>
          <p:cNvPr id="41" name="TextBox 40"/>
          <p:cNvSpPr txBox="1"/>
          <p:nvPr/>
        </p:nvSpPr>
        <p:spPr>
          <a:xfrm>
            <a:off x="1269257" y="1825736"/>
            <a:ext cx="1110504" cy="369332"/>
          </a:xfrm>
          <a:prstGeom prst="rect">
            <a:avLst/>
          </a:prstGeom>
          <a:noFill/>
        </p:spPr>
        <p:txBody>
          <a:bodyPr wrap="square" rtlCol="0">
            <a:spAutoFit/>
          </a:bodyPr>
          <a:lstStyle/>
          <a:p>
            <a:r>
              <a:rPr lang="en-US" b="1" dirty="0">
                <a:solidFill>
                  <a:schemeClr val="accent3"/>
                </a:solidFill>
              </a:rPr>
              <a:t>T3</a:t>
            </a:r>
          </a:p>
        </p:txBody>
      </p:sp>
      <p:cxnSp>
        <p:nvCxnSpPr>
          <p:cNvPr id="6" name="Straight Connector 5">
            <a:extLst>
              <a:ext uri="{FF2B5EF4-FFF2-40B4-BE49-F238E27FC236}">
                <a16:creationId xmlns:a16="http://schemas.microsoft.com/office/drawing/2014/main" id="{D8F6F573-F509-1044-B935-007E62DBC50B}"/>
              </a:ext>
            </a:extLst>
          </p:cNvPr>
          <p:cNvCxnSpPr/>
          <p:nvPr/>
        </p:nvCxnSpPr>
        <p:spPr>
          <a:xfrm>
            <a:off x="368682" y="3500358"/>
            <a:ext cx="0" cy="1640648"/>
          </a:xfrm>
          <a:prstGeom prst="line">
            <a:avLst/>
          </a:prstGeom>
          <a:ln w="22225">
            <a:solidFill>
              <a:srgbClr val="0069B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95816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Oxy y tế là gì? Oxy y tế được sản xuất, vận chuyển như thế nào? - Bàn thí  nghiệm Lý Sơn Sa Kỳ"/>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447800"/>
            <a:ext cx="4953001" cy="5021262"/>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6" descr="Bồn chứa Oxy lỏng - Hệ thống khí y tế hàng đầu Việt Nam-Yên Viên G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Bồn chứa Oxy lỏng - Hệ thống khí y tế hàng đầu Việt Nam-Yên Viên G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0" y="3969804"/>
            <a:ext cx="5609423" cy="2625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Bồn ô-xy lỏng – TNT Medica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35773" y="381000"/>
            <a:ext cx="6465627" cy="3353611"/>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Bình O2 y tế 40 lít dùng để làm gì ? Mua bình 40L ở đâu"/>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01704" y="609600"/>
            <a:ext cx="3124201" cy="2541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8085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381000" y="49707"/>
            <a:ext cx="8686800" cy="1024467"/>
          </a:xfrm>
        </p:spPr>
        <p:txBody>
          <a:bodyPr/>
          <a:lstStyle/>
          <a:p>
            <a:r>
              <a:rPr lang="en-US" sz="3500" b="1" dirty="0">
                <a:solidFill>
                  <a:srgbClr val="FF0000"/>
                </a:solidFill>
                <a:latin typeface="+mn-lt"/>
              </a:rPr>
              <a:t>III</a:t>
            </a:r>
            <a:r>
              <a:rPr lang="en-US" sz="3500" b="1" i="0" dirty="0">
                <a:solidFill>
                  <a:srgbClr val="FF0000"/>
                </a:solidFill>
                <a:effectLst/>
                <a:latin typeface="+mn-lt"/>
              </a:rPr>
              <a:t>. </a:t>
            </a:r>
            <a:r>
              <a:rPr lang="en-US" sz="3500" b="1" dirty="0" err="1">
                <a:solidFill>
                  <a:srgbClr val="FF0000"/>
                </a:solidFill>
                <a:latin typeface="+mn-lt"/>
              </a:rPr>
              <a:t>Triển</a:t>
            </a:r>
            <a:r>
              <a:rPr lang="en-US" sz="3500" b="1" dirty="0">
                <a:solidFill>
                  <a:srgbClr val="FF0000"/>
                </a:solidFill>
                <a:latin typeface="+mn-lt"/>
              </a:rPr>
              <a:t> </a:t>
            </a:r>
            <a:r>
              <a:rPr lang="en-US" sz="3500" b="1" dirty="0" err="1">
                <a:solidFill>
                  <a:srgbClr val="FF0000"/>
                </a:solidFill>
                <a:latin typeface="+mn-lt"/>
              </a:rPr>
              <a:t>khai</a:t>
            </a:r>
            <a:r>
              <a:rPr lang="en-US" sz="3500" b="1" dirty="0">
                <a:solidFill>
                  <a:srgbClr val="FF0000"/>
                </a:solidFill>
                <a:latin typeface="+mn-lt"/>
              </a:rPr>
              <a:t> </a:t>
            </a:r>
            <a:r>
              <a:rPr lang="en-US" sz="3500" b="1" dirty="0" err="1">
                <a:solidFill>
                  <a:srgbClr val="FF0000"/>
                </a:solidFill>
                <a:latin typeface="+mn-lt"/>
              </a:rPr>
              <a:t>bảo</a:t>
            </a:r>
            <a:r>
              <a:rPr lang="en-US" sz="3500" b="1" dirty="0">
                <a:solidFill>
                  <a:srgbClr val="FF0000"/>
                </a:solidFill>
                <a:latin typeface="+mn-lt"/>
              </a:rPr>
              <a:t> </a:t>
            </a:r>
            <a:r>
              <a:rPr lang="en-US" sz="3500" b="1" dirty="0" err="1">
                <a:solidFill>
                  <a:srgbClr val="FF0000"/>
                </a:solidFill>
                <a:latin typeface="+mn-lt"/>
              </a:rPr>
              <a:t>đảm</a:t>
            </a:r>
            <a:r>
              <a:rPr lang="en-US" sz="3500" b="1" dirty="0">
                <a:solidFill>
                  <a:srgbClr val="FF0000"/>
                </a:solidFill>
                <a:latin typeface="+mn-lt"/>
              </a:rPr>
              <a:t> oxy </a:t>
            </a:r>
            <a:r>
              <a:rPr lang="en-US" sz="3500" b="1" dirty="0" err="1">
                <a:solidFill>
                  <a:srgbClr val="FF0000"/>
                </a:solidFill>
                <a:latin typeface="+mn-lt"/>
              </a:rPr>
              <a:t>trong</a:t>
            </a:r>
            <a:r>
              <a:rPr lang="en-US" sz="3500" b="1" dirty="0">
                <a:solidFill>
                  <a:srgbClr val="FF0000"/>
                </a:solidFill>
                <a:latin typeface="+mn-lt"/>
              </a:rPr>
              <a:t> </a:t>
            </a:r>
            <a:r>
              <a:rPr lang="en-US" sz="3500" b="1" dirty="0" err="1">
                <a:solidFill>
                  <a:srgbClr val="FF0000"/>
                </a:solidFill>
                <a:latin typeface="+mn-lt"/>
              </a:rPr>
              <a:t>cơ</a:t>
            </a:r>
            <a:r>
              <a:rPr lang="en-US" sz="3500" b="1" dirty="0">
                <a:solidFill>
                  <a:srgbClr val="FF0000"/>
                </a:solidFill>
                <a:latin typeface="+mn-lt"/>
              </a:rPr>
              <a:t> </a:t>
            </a:r>
            <a:r>
              <a:rPr lang="en-US" sz="3500" b="1" dirty="0" err="1">
                <a:solidFill>
                  <a:srgbClr val="FF0000"/>
                </a:solidFill>
                <a:latin typeface="+mn-lt"/>
              </a:rPr>
              <a:t>sở</a:t>
            </a:r>
            <a:r>
              <a:rPr lang="en-US" sz="3500" b="1" dirty="0">
                <a:solidFill>
                  <a:srgbClr val="FF0000"/>
                </a:solidFill>
                <a:latin typeface="+mn-lt"/>
              </a:rPr>
              <a:t> KCB</a:t>
            </a:r>
            <a:endParaRPr lang="en-US" sz="3500" b="1" i="0" dirty="0">
              <a:solidFill>
                <a:srgbClr val="FF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19</a:t>
            </a:fld>
            <a:endParaRPr lang="en-US" dirty="0"/>
          </a:p>
        </p:txBody>
      </p:sp>
      <p:sp>
        <p:nvSpPr>
          <p:cNvPr id="10" name="Content Placeholder 2">
            <a:extLst>
              <a:ext uri="{FF2B5EF4-FFF2-40B4-BE49-F238E27FC236}">
                <a16:creationId xmlns:a16="http://schemas.microsoft.com/office/drawing/2014/main" id="{4078FCFE-24F2-0448-BF85-E92AA6B98B61}"/>
              </a:ext>
            </a:extLst>
          </p:cNvPr>
          <p:cNvSpPr>
            <a:spLocks noGrp="1"/>
          </p:cNvSpPr>
          <p:nvPr>
            <p:ph idx="1"/>
          </p:nvPr>
        </p:nvSpPr>
        <p:spPr>
          <a:xfrm>
            <a:off x="381000" y="1371600"/>
            <a:ext cx="8458200" cy="4984750"/>
          </a:xfrm>
        </p:spPr>
        <p:txBody>
          <a:bodyPr/>
          <a:lstStyle/>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SYT, cơ sở KCB: Phối hợp chặt chẽ và hình thành mạng lưới thông tin giữa các BV với nhà sản xuất, cung cấp Oxy trên địa bàn.</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BV: T</a:t>
            </a:r>
            <a:r>
              <a:rPr lang="en-US" sz="2500" dirty="0" err="1">
                <a:latin typeface="Calibri" panose="020F0502020204030204" pitchFamily="34" charset="0"/>
                <a:cs typeface="Calibri" panose="020F0502020204030204" pitchFamily="34" charset="0"/>
              </a:rPr>
              <a:t>heo</a:t>
            </a:r>
            <a:r>
              <a:rPr lang="en-US" sz="2500" dirty="0">
                <a:latin typeface="Calibri" panose="020F0502020204030204" pitchFamily="34" charset="0"/>
                <a:cs typeface="Calibri" panose="020F0502020204030204" pitchFamily="34" charset="0"/>
              </a:rPr>
              <a:t> </a:t>
            </a:r>
            <a:r>
              <a:rPr lang="vi-VN" sz="2500" dirty="0">
                <a:latin typeface="Calibri" panose="020F0502020204030204" pitchFamily="34" charset="0"/>
                <a:cs typeface="Calibri" panose="020F0502020204030204" pitchFamily="34" charset="0"/>
              </a:rPr>
              <a:t>dõi, quản lý, vận hành hệ thống Oxy y tế tại cơ sở KCB.</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Huy động mạng lưới cung cấp Oxy: các nhà cung cấp, vận chuyển công lập và tư nhân, tình nguyện viên…</a:t>
            </a:r>
          </a:p>
          <a:p>
            <a:pPr>
              <a:buFont typeface="Arial" panose="020B0604020202020204" pitchFamily="34" charset="0"/>
              <a:buChar char="•"/>
            </a:pPr>
            <a:r>
              <a:rPr lang="vi-VN" sz="2500" dirty="0">
                <a:latin typeface="Calibri" panose="020F0502020204030204" pitchFamily="34" charset="0"/>
                <a:cs typeface="Calibri" panose="020F0502020204030204" pitchFamily="34" charset="0"/>
              </a:rPr>
              <a:t>SYT, BV: đôn đốc và triển khai phần mềm quản lý Oxy y tế trên địa bàn theo hướng dẫn của BYT (Cục CNTT).</a:t>
            </a:r>
          </a:p>
          <a:p>
            <a:pPr>
              <a:buFont typeface="Arial" panose="020B0604020202020204" pitchFamily="34" charset="0"/>
              <a:buChar char="•"/>
            </a:pPr>
            <a:endParaRPr lang="en-US" sz="25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99890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1816"/>
            <a:ext cx="8991600" cy="838200"/>
          </a:xfrm>
        </p:spPr>
        <p:txBody>
          <a:bodyPr/>
          <a:lstStyle/>
          <a:p>
            <a:pPr algn="ctr"/>
            <a:r>
              <a:rPr lang="en-US" b="1" dirty="0">
                <a:solidFill>
                  <a:srgbClr val="FF0000"/>
                </a:solidFill>
              </a:rPr>
              <a:t>IV. </a:t>
            </a:r>
            <a:r>
              <a:rPr lang="en-US" b="1" dirty="0" err="1">
                <a:solidFill>
                  <a:srgbClr val="FF0000"/>
                </a:solidFill>
              </a:rPr>
              <a:t>Hướng</a:t>
            </a:r>
            <a:r>
              <a:rPr lang="en-US" b="1" dirty="0">
                <a:solidFill>
                  <a:srgbClr val="FF0000"/>
                </a:solidFill>
              </a:rPr>
              <a:t> </a:t>
            </a:r>
            <a:r>
              <a:rPr lang="en-US" b="1" dirty="0" err="1">
                <a:solidFill>
                  <a:srgbClr val="FF0000"/>
                </a:solidFill>
              </a:rPr>
              <a:t>dẫn</a:t>
            </a:r>
            <a:r>
              <a:rPr lang="en-US" b="1" dirty="0">
                <a:solidFill>
                  <a:srgbClr val="FF0000"/>
                </a:solidFill>
              </a:rPr>
              <a:t> </a:t>
            </a:r>
            <a:r>
              <a:rPr lang="en-US" b="1" dirty="0" err="1">
                <a:solidFill>
                  <a:srgbClr val="FF0000"/>
                </a:solidFill>
              </a:rPr>
              <a:t>ước</a:t>
            </a:r>
            <a:r>
              <a:rPr lang="en-US" b="1" dirty="0">
                <a:solidFill>
                  <a:srgbClr val="FF0000"/>
                </a:solidFill>
              </a:rPr>
              <a:t> </a:t>
            </a:r>
            <a:r>
              <a:rPr lang="en-US" b="1" dirty="0" err="1">
                <a:solidFill>
                  <a:srgbClr val="FF0000"/>
                </a:solidFill>
              </a:rPr>
              <a:t>tính</a:t>
            </a:r>
            <a:r>
              <a:rPr lang="en-US" b="1" dirty="0">
                <a:solidFill>
                  <a:srgbClr val="FF0000"/>
                </a:solidFill>
              </a:rPr>
              <a:t> </a:t>
            </a:r>
            <a:r>
              <a:rPr lang="en-US" b="1" dirty="0" err="1">
                <a:solidFill>
                  <a:srgbClr val="FF0000"/>
                </a:solidFill>
              </a:rPr>
              <a:t>nhu</a:t>
            </a:r>
            <a:r>
              <a:rPr lang="en-US" b="1" dirty="0">
                <a:solidFill>
                  <a:srgbClr val="FF0000"/>
                </a:solidFill>
              </a:rPr>
              <a:t> </a:t>
            </a:r>
            <a:r>
              <a:rPr lang="en-US" b="1" dirty="0" err="1">
                <a:solidFill>
                  <a:srgbClr val="FF0000"/>
                </a:solidFill>
              </a:rPr>
              <a:t>cầu</a:t>
            </a:r>
            <a:r>
              <a:rPr lang="en-US" b="1" dirty="0">
                <a:solidFill>
                  <a:srgbClr val="FF0000"/>
                </a:solidFill>
              </a:rPr>
              <a:t> Oxy y </a:t>
            </a:r>
            <a:r>
              <a:rPr lang="en-US" b="1" dirty="0" err="1">
                <a:solidFill>
                  <a:srgbClr val="FF0000"/>
                </a:solidFill>
              </a:rPr>
              <a:t>tế</a:t>
            </a:r>
            <a:endParaRPr lang="en-US" sz="3000" b="1" dirty="0">
              <a:solidFill>
                <a:srgbClr val="C00000"/>
              </a:solidFill>
            </a:endParaRPr>
          </a:p>
        </p:txBody>
      </p:sp>
      <p:sp>
        <p:nvSpPr>
          <p:cNvPr id="3" name="Rectangle 2"/>
          <p:cNvSpPr/>
          <p:nvPr/>
        </p:nvSpPr>
        <p:spPr>
          <a:xfrm>
            <a:off x="6860492" y="4759688"/>
            <a:ext cx="2283508" cy="171731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rPr>
              <a:t>83.6%</a:t>
            </a:r>
          </a:p>
        </p:txBody>
      </p:sp>
      <p:sp>
        <p:nvSpPr>
          <p:cNvPr id="5" name="Rectangle 4"/>
          <p:cNvSpPr/>
          <p:nvPr/>
        </p:nvSpPr>
        <p:spPr>
          <a:xfrm>
            <a:off x="6860492" y="2984976"/>
            <a:ext cx="2283507" cy="165712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i="1" dirty="0">
                <a:solidFill>
                  <a:schemeClr val="tx1"/>
                </a:solidFill>
              </a:rPr>
              <a:t>11.2%</a:t>
            </a:r>
          </a:p>
        </p:txBody>
      </p:sp>
      <p:sp>
        <p:nvSpPr>
          <p:cNvPr id="6" name="Rectangle 5"/>
          <p:cNvSpPr/>
          <p:nvPr/>
        </p:nvSpPr>
        <p:spPr>
          <a:xfrm>
            <a:off x="6869638" y="1194816"/>
            <a:ext cx="2283506" cy="1729256"/>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i="1" dirty="0">
                <a:solidFill>
                  <a:schemeClr val="tx1"/>
                </a:solidFill>
              </a:rPr>
              <a:t>5.2% (ECMO: 0.05%)</a:t>
            </a:r>
          </a:p>
        </p:txBody>
      </p:sp>
      <p:sp>
        <p:nvSpPr>
          <p:cNvPr id="7" name="Content Placeholder 6">
            <a:extLst>
              <a:ext uri="{FF2B5EF4-FFF2-40B4-BE49-F238E27FC236}">
                <a16:creationId xmlns:a16="http://schemas.microsoft.com/office/drawing/2014/main" id="{BC1DB703-C7FA-ED41-8521-0E57C4175172}"/>
              </a:ext>
            </a:extLst>
          </p:cNvPr>
          <p:cNvSpPr>
            <a:spLocks noGrp="1"/>
          </p:cNvSpPr>
          <p:nvPr>
            <p:ph idx="1"/>
          </p:nvPr>
        </p:nvSpPr>
        <p:spPr>
          <a:xfrm>
            <a:off x="190500" y="969818"/>
            <a:ext cx="6362700" cy="771572"/>
          </a:xfrm>
        </p:spPr>
        <p:txBody>
          <a:bodyPr/>
          <a:lstStyle/>
          <a:p>
            <a:pPr>
              <a:buAutoNum type="arabicPeriod"/>
            </a:pPr>
            <a:r>
              <a:rPr lang="en-US" sz="1800" b="1" dirty="0" err="1"/>
              <a:t>Căn</a:t>
            </a:r>
            <a:r>
              <a:rPr lang="en-US" sz="1800" b="1" dirty="0"/>
              <a:t> </a:t>
            </a:r>
            <a:r>
              <a:rPr lang="en-US" sz="1800" b="1" dirty="0" err="1"/>
              <a:t>cứ</a:t>
            </a:r>
            <a:r>
              <a:rPr lang="en-US" sz="1800" b="1" dirty="0"/>
              <a:t> </a:t>
            </a:r>
            <a:r>
              <a:rPr lang="en-US" sz="1800" b="1" dirty="0" err="1"/>
              <a:t>ước</a:t>
            </a:r>
            <a:r>
              <a:rPr lang="en-US" sz="1800" b="1" dirty="0"/>
              <a:t> </a:t>
            </a:r>
            <a:r>
              <a:rPr lang="en-US" sz="1800" b="1" dirty="0" err="1"/>
              <a:t>tính</a:t>
            </a:r>
            <a:r>
              <a:rPr lang="en-US" sz="1800" b="1" dirty="0"/>
              <a:t>:</a:t>
            </a:r>
          </a:p>
          <a:p>
            <a:pPr marL="0" indent="0">
              <a:buNone/>
            </a:pPr>
            <a:r>
              <a:rPr lang="en-US" sz="1800" dirty="0"/>
              <a:t>a) </a:t>
            </a:r>
            <a:r>
              <a:rPr lang="en-US" sz="1800" dirty="0" err="1"/>
              <a:t>Tỷ</a:t>
            </a:r>
            <a:r>
              <a:rPr lang="en-US" sz="1800" dirty="0"/>
              <a:t> </a:t>
            </a:r>
            <a:r>
              <a:rPr lang="en-US" sz="1800" dirty="0" err="1"/>
              <a:t>lệ</a:t>
            </a:r>
            <a:r>
              <a:rPr lang="en-US" sz="1800" dirty="0"/>
              <a:t> NB </a:t>
            </a:r>
            <a:r>
              <a:rPr lang="en-US" sz="1800" dirty="0" err="1"/>
              <a:t>tại</a:t>
            </a:r>
            <a:r>
              <a:rPr lang="en-US" sz="1800" dirty="0"/>
              <a:t> </a:t>
            </a:r>
            <a:r>
              <a:rPr lang="en-US" sz="1800" dirty="0" err="1"/>
              <a:t>các</a:t>
            </a:r>
            <a:r>
              <a:rPr lang="en-US" sz="1800" dirty="0"/>
              <a:t> </a:t>
            </a:r>
            <a:r>
              <a:rPr lang="en-US" sz="1800" dirty="0" err="1"/>
              <a:t>tầng</a:t>
            </a:r>
            <a:r>
              <a:rPr lang="en-US" sz="1800" dirty="0"/>
              <a:t>:</a:t>
            </a:r>
          </a:p>
          <a:p>
            <a:pPr marL="0" indent="0">
              <a:buNone/>
            </a:pPr>
            <a:endParaRPr lang="en-US" dirty="0"/>
          </a:p>
        </p:txBody>
      </p:sp>
      <p:grpSp>
        <p:nvGrpSpPr>
          <p:cNvPr id="8" name="Group 7">
            <a:extLst>
              <a:ext uri="{FF2B5EF4-FFF2-40B4-BE49-F238E27FC236}">
                <a16:creationId xmlns:a16="http://schemas.microsoft.com/office/drawing/2014/main" id="{78BBCDA6-0A58-854E-A107-E67447CFB82E}"/>
              </a:ext>
            </a:extLst>
          </p:cNvPr>
          <p:cNvGrpSpPr/>
          <p:nvPr/>
        </p:nvGrpSpPr>
        <p:grpSpPr>
          <a:xfrm>
            <a:off x="-9144" y="1194816"/>
            <a:ext cx="6869636" cy="5282184"/>
            <a:chOff x="357503" y="1120776"/>
            <a:chExt cx="5361708" cy="4616423"/>
          </a:xfrm>
          <a:effectLst>
            <a:reflection blurRad="6350" stA="50000" endA="300" endPos="15000" dist="50800" dir="5400000" sy="-100000" algn="bl" rotWithShape="0"/>
          </a:effectLst>
        </p:grpSpPr>
        <p:sp>
          <p:nvSpPr>
            <p:cNvPr id="9" name="Isosceles Triangle 3">
              <a:extLst>
                <a:ext uri="{FF2B5EF4-FFF2-40B4-BE49-F238E27FC236}">
                  <a16:creationId xmlns:a16="http://schemas.microsoft.com/office/drawing/2014/main" id="{F074FC58-6D4E-484C-AA25-C39B6016DC44}"/>
                </a:ext>
              </a:extLst>
            </p:cNvPr>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Isosceles Triangle 3">
              <a:extLst>
                <a:ext uri="{FF2B5EF4-FFF2-40B4-BE49-F238E27FC236}">
                  <a16:creationId xmlns:a16="http://schemas.microsoft.com/office/drawing/2014/main" id="{0EB3D4E3-53A6-4246-8967-AB77A4392F9D}"/>
                </a:ext>
              </a:extLst>
            </p:cNvPr>
            <p:cNvSpPr/>
            <p:nvPr/>
          </p:nvSpPr>
          <p:spPr>
            <a:xfrm>
              <a:off x="1252520" y="2685306"/>
              <a:ext cx="3571674"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1" name="Isosceles Triangle 3">
              <a:extLst>
                <a:ext uri="{FF2B5EF4-FFF2-40B4-BE49-F238E27FC236}">
                  <a16:creationId xmlns:a16="http://schemas.microsoft.com/office/drawing/2014/main" id="{8172F2F3-8927-FA48-AFC5-192371B152A5}"/>
                </a:ext>
              </a:extLst>
            </p:cNvPr>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2" name="Rectangle 11">
            <a:extLst>
              <a:ext uri="{FF2B5EF4-FFF2-40B4-BE49-F238E27FC236}">
                <a16:creationId xmlns:a16="http://schemas.microsoft.com/office/drawing/2014/main" id="{FF23B1AE-E282-FD4E-9A7A-16F53B681B5F}"/>
              </a:ext>
            </a:extLst>
          </p:cNvPr>
          <p:cNvSpPr/>
          <p:nvPr/>
        </p:nvSpPr>
        <p:spPr>
          <a:xfrm>
            <a:off x="1085850" y="1939469"/>
            <a:ext cx="4572000" cy="646331"/>
          </a:xfrm>
          <a:prstGeom prst="rect">
            <a:avLst/>
          </a:prstGeom>
        </p:spPr>
        <p:txBody>
          <a:bodyPr>
            <a:spAutoFit/>
          </a:bodyPr>
          <a:lstStyle/>
          <a:p>
            <a:pPr algn="ctr"/>
            <a:r>
              <a:rPr lang="en-US" b="1" dirty="0" err="1">
                <a:solidFill>
                  <a:schemeClr val="bg1"/>
                </a:solidFill>
                <a:latin typeface="Times New Roman" panose="02020603050405020304" pitchFamily="18" charset="0"/>
                <a:cs typeface="Times New Roman" panose="02020603050405020304" pitchFamily="18" charset="0"/>
              </a:rPr>
              <a:t>Nặng</a:t>
            </a:r>
            <a:r>
              <a:rPr lang="en-US" b="1" dirty="0">
                <a:solidFill>
                  <a:schemeClr val="bg1"/>
                </a:solidFill>
                <a:latin typeface="Times New Roman" panose="02020603050405020304" pitchFamily="18" charset="0"/>
                <a:cs typeface="Times New Roman" panose="02020603050405020304" pitchFamily="18" charset="0"/>
              </a:rPr>
              <a:t>, </a:t>
            </a:r>
          </a:p>
          <a:p>
            <a:pPr algn="ctr"/>
            <a:r>
              <a:rPr lang="en-US" b="1" dirty="0" err="1">
                <a:solidFill>
                  <a:schemeClr val="bg1"/>
                </a:solidFill>
                <a:latin typeface="Times New Roman" panose="02020603050405020304" pitchFamily="18" charset="0"/>
                <a:cs typeface="Times New Roman" panose="02020603050405020304" pitchFamily="18" charset="0"/>
              </a:rPr>
              <a:t>nguy</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kịch</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789F820-8DFD-224F-907A-3AD68DA9F470}"/>
              </a:ext>
            </a:extLst>
          </p:cNvPr>
          <p:cNvSpPr/>
          <p:nvPr/>
        </p:nvSpPr>
        <p:spPr>
          <a:xfrm>
            <a:off x="1602940" y="3583977"/>
            <a:ext cx="3448261"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A2A707-929A-DE4A-8257-778307AEEA7F}"/>
              </a:ext>
            </a:extLst>
          </p:cNvPr>
          <p:cNvSpPr/>
          <p:nvPr/>
        </p:nvSpPr>
        <p:spPr>
          <a:xfrm>
            <a:off x="1664296" y="5203988"/>
            <a:ext cx="3448261"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cxnSp>
        <p:nvCxnSpPr>
          <p:cNvPr id="15" name="Straight Arrow Connector 14">
            <a:extLst>
              <a:ext uri="{FF2B5EF4-FFF2-40B4-BE49-F238E27FC236}">
                <a16:creationId xmlns:a16="http://schemas.microsoft.com/office/drawing/2014/main" id="{6705FC52-6EB8-244F-A1B7-7BEFDB7FCA6B}"/>
              </a:ext>
            </a:extLst>
          </p:cNvPr>
          <p:cNvCxnSpPr>
            <a:cxnSpLocks/>
          </p:cNvCxnSpPr>
          <p:nvPr/>
        </p:nvCxnSpPr>
        <p:spPr>
          <a:xfrm>
            <a:off x="4110465" y="2133600"/>
            <a:ext cx="2750027" cy="0"/>
          </a:xfrm>
          <a:prstGeom prst="straightConnector1">
            <a:avLst/>
          </a:prstGeom>
          <a:ln w="28575">
            <a:solidFill>
              <a:schemeClr val="accent3"/>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E61A5BB8-2913-3145-9E25-63340DF410D6}"/>
              </a:ext>
            </a:extLst>
          </p:cNvPr>
          <p:cNvCxnSpPr>
            <a:cxnSpLocks/>
          </p:cNvCxnSpPr>
          <p:nvPr/>
        </p:nvCxnSpPr>
        <p:spPr>
          <a:xfrm>
            <a:off x="5076931" y="3715689"/>
            <a:ext cx="1783561" cy="0"/>
          </a:xfrm>
          <a:prstGeom prst="straightConnector1">
            <a:avLst/>
          </a:prstGeom>
          <a:ln w="28575">
            <a:solidFill>
              <a:schemeClr val="accent2"/>
            </a:solidFill>
            <a:prstDash val="sysDash"/>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B01E93D4-8C45-234C-88DE-00055FAB2B8E}"/>
              </a:ext>
            </a:extLst>
          </p:cNvPr>
          <p:cNvCxnSpPr>
            <a:cxnSpLocks/>
          </p:cNvCxnSpPr>
          <p:nvPr/>
        </p:nvCxnSpPr>
        <p:spPr>
          <a:xfrm>
            <a:off x="6172200" y="5446286"/>
            <a:ext cx="688292" cy="0"/>
          </a:xfrm>
          <a:prstGeom prst="straightConnector1">
            <a:avLst/>
          </a:prstGeom>
          <a:ln w="28575">
            <a:solidFill>
              <a:srgbClr val="0069B5"/>
            </a:solidFill>
            <a:prstDash val="sysDash"/>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3108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6" y="111035"/>
            <a:ext cx="9092731" cy="834564"/>
          </a:xfrm>
        </p:spPr>
        <p:txBody>
          <a:bodyPr/>
          <a:lstStyle/>
          <a:p>
            <a:pPr algn="ctr"/>
            <a:r>
              <a:rPr lang="en-US" sz="2800" b="1" dirty="0" err="1">
                <a:solidFill>
                  <a:srgbClr val="C00000"/>
                </a:solidFill>
              </a:rPr>
              <a:t>Tỷ</a:t>
            </a:r>
            <a:r>
              <a:rPr lang="en-US" sz="2800" b="1" dirty="0">
                <a:solidFill>
                  <a:srgbClr val="C00000"/>
                </a:solidFill>
              </a:rPr>
              <a:t> </a:t>
            </a:r>
            <a:r>
              <a:rPr lang="en-US" sz="2800" b="1" dirty="0" err="1">
                <a:solidFill>
                  <a:srgbClr val="C00000"/>
                </a:solidFill>
              </a:rPr>
              <a:t>lệ</a:t>
            </a:r>
            <a:r>
              <a:rPr lang="en-US" sz="2800" b="1" dirty="0">
                <a:solidFill>
                  <a:srgbClr val="C00000"/>
                </a:solidFill>
              </a:rPr>
              <a:t> </a:t>
            </a:r>
            <a:r>
              <a:rPr lang="en-US" sz="2800" b="1" dirty="0" err="1">
                <a:solidFill>
                  <a:srgbClr val="C00000"/>
                </a:solidFill>
              </a:rPr>
              <a:t>và</a:t>
            </a:r>
            <a:r>
              <a:rPr lang="en-US" sz="2800" b="1" dirty="0">
                <a:solidFill>
                  <a:srgbClr val="C00000"/>
                </a:solidFill>
              </a:rPr>
              <a:t> </a:t>
            </a:r>
            <a:r>
              <a:rPr lang="en-US" sz="2800" b="1" dirty="0" err="1">
                <a:solidFill>
                  <a:srgbClr val="C00000"/>
                </a:solidFill>
              </a:rPr>
              <a:t>tính</a:t>
            </a:r>
            <a:r>
              <a:rPr lang="en-US" sz="2800" b="1" dirty="0">
                <a:solidFill>
                  <a:srgbClr val="C00000"/>
                </a:solidFill>
              </a:rPr>
              <a:t> </a:t>
            </a:r>
            <a:r>
              <a:rPr lang="en-US" sz="2800" b="1" dirty="0" err="1">
                <a:solidFill>
                  <a:srgbClr val="C00000"/>
                </a:solidFill>
              </a:rPr>
              <a:t>số</a:t>
            </a:r>
            <a:r>
              <a:rPr lang="en-US" sz="2800" b="1" dirty="0">
                <a:solidFill>
                  <a:srgbClr val="C00000"/>
                </a:solidFill>
              </a:rPr>
              <a:t> BN </a:t>
            </a:r>
            <a:r>
              <a:rPr lang="en-US" sz="2800" b="1" dirty="0" err="1">
                <a:solidFill>
                  <a:srgbClr val="C00000"/>
                </a:solidFill>
              </a:rPr>
              <a:t>có</a:t>
            </a:r>
            <a:r>
              <a:rPr lang="en-US" sz="2800" b="1" dirty="0">
                <a:solidFill>
                  <a:srgbClr val="C00000"/>
                </a:solidFill>
              </a:rPr>
              <a:t> </a:t>
            </a:r>
            <a:r>
              <a:rPr lang="en-US" sz="2800" b="1" dirty="0" err="1">
                <a:solidFill>
                  <a:srgbClr val="C00000"/>
                </a:solidFill>
              </a:rPr>
              <a:t>nhu</a:t>
            </a:r>
            <a:r>
              <a:rPr lang="en-US" sz="2800" b="1" dirty="0">
                <a:solidFill>
                  <a:srgbClr val="C00000"/>
                </a:solidFill>
              </a:rPr>
              <a:t> </a:t>
            </a:r>
            <a:r>
              <a:rPr lang="en-US" sz="2800" b="1" dirty="0" err="1">
                <a:solidFill>
                  <a:srgbClr val="C00000"/>
                </a:solidFill>
              </a:rPr>
              <a:t>cầu</a:t>
            </a:r>
            <a:r>
              <a:rPr lang="en-US" sz="2800" b="1" dirty="0">
                <a:solidFill>
                  <a:srgbClr val="C00000"/>
                </a:solidFill>
              </a:rPr>
              <a:t> Oxy y </a:t>
            </a:r>
            <a:r>
              <a:rPr lang="en-US" sz="2800" b="1" dirty="0" err="1">
                <a:solidFill>
                  <a:srgbClr val="C00000"/>
                </a:solidFill>
              </a:rPr>
              <a:t>tế</a:t>
            </a:r>
            <a:r>
              <a:rPr lang="en-US" sz="2800" b="1" dirty="0">
                <a:solidFill>
                  <a:srgbClr val="C00000"/>
                </a:solidFill>
              </a:rPr>
              <a:t> </a:t>
            </a:r>
            <a:r>
              <a:rPr lang="en-US" sz="2800" b="1" dirty="0" err="1">
                <a:solidFill>
                  <a:srgbClr val="C00000"/>
                </a:solidFill>
              </a:rPr>
              <a:t>tại</a:t>
            </a:r>
            <a:r>
              <a:rPr lang="en-US" sz="2800" b="1" dirty="0">
                <a:solidFill>
                  <a:srgbClr val="C00000"/>
                </a:solidFill>
              </a:rPr>
              <a:t> 3 </a:t>
            </a:r>
            <a:r>
              <a:rPr lang="en-US" sz="2800" b="1" dirty="0" err="1">
                <a:solidFill>
                  <a:srgbClr val="C00000"/>
                </a:solidFill>
              </a:rPr>
              <a:t>tầng</a:t>
            </a:r>
            <a:endParaRPr lang="en-US" sz="2800" b="1" dirty="0">
              <a:solidFill>
                <a:srgbClr val="C00000"/>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967246552"/>
              </p:ext>
            </p:extLst>
          </p:nvPr>
        </p:nvGraphicFramePr>
        <p:xfrm>
          <a:off x="381000" y="1646238"/>
          <a:ext cx="39624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953000" y="4648200"/>
            <a:ext cx="4147648" cy="1524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rPr>
              <a:t>83.6%</a:t>
            </a:r>
          </a:p>
        </p:txBody>
      </p:sp>
      <p:sp>
        <p:nvSpPr>
          <p:cNvPr id="5" name="Rectangle 4"/>
          <p:cNvSpPr/>
          <p:nvPr/>
        </p:nvSpPr>
        <p:spPr>
          <a:xfrm>
            <a:off x="4953000" y="3118104"/>
            <a:ext cx="4147649" cy="1524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i="1" dirty="0">
                <a:solidFill>
                  <a:schemeClr val="tx1"/>
                </a:solidFill>
              </a:rPr>
              <a:t>11.2%</a:t>
            </a:r>
          </a:p>
        </p:txBody>
      </p:sp>
      <p:sp>
        <p:nvSpPr>
          <p:cNvPr id="6" name="Rectangle 5"/>
          <p:cNvSpPr/>
          <p:nvPr/>
        </p:nvSpPr>
        <p:spPr>
          <a:xfrm>
            <a:off x="4953000" y="1588008"/>
            <a:ext cx="4147649" cy="1524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i="1" dirty="0">
                <a:solidFill>
                  <a:schemeClr val="tx1"/>
                </a:solidFill>
              </a:rPr>
              <a:t>5.2% (ECMO: 0.05%)</a:t>
            </a:r>
          </a:p>
          <a:p>
            <a:endParaRPr lang="en-US" i="1" dirty="0">
              <a:solidFill>
                <a:schemeClr val="tx1"/>
              </a:solidFill>
            </a:endParaRPr>
          </a:p>
          <a:p>
            <a:endParaRPr lang="en-US" i="1" dirty="0">
              <a:solidFill>
                <a:schemeClr val="tx1"/>
              </a:solidFill>
            </a:endParaRPr>
          </a:p>
          <a:p>
            <a:endParaRPr lang="en-US" i="1" dirty="0">
              <a:solidFill>
                <a:schemeClr val="tx1"/>
              </a:solidFill>
            </a:endParaRPr>
          </a:p>
          <a:p>
            <a:endParaRPr lang="en-US" i="1" dirty="0">
              <a:solidFill>
                <a:schemeClr val="tx1"/>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2835719800"/>
              </p:ext>
            </p:extLst>
          </p:nvPr>
        </p:nvGraphicFramePr>
        <p:xfrm>
          <a:off x="5715000" y="2057400"/>
          <a:ext cx="3352800" cy="971550"/>
        </p:xfrm>
        <a:graphic>
          <a:graphicData uri="http://schemas.openxmlformats.org/drawingml/2006/table">
            <a:tbl>
              <a:tblPr>
                <a:tableStyleId>{5C22544A-7EE6-4342-B048-85BDC9FD1C3A}</a:tableStyleId>
              </a:tblPr>
              <a:tblGrid>
                <a:gridCol w="2242751">
                  <a:extLst>
                    <a:ext uri="{9D8B030D-6E8A-4147-A177-3AD203B41FA5}">
                      <a16:colId xmlns:a16="http://schemas.microsoft.com/office/drawing/2014/main" val="20000"/>
                    </a:ext>
                  </a:extLst>
                </a:gridCol>
                <a:gridCol w="1110049">
                  <a:extLst>
                    <a:ext uri="{9D8B030D-6E8A-4147-A177-3AD203B41FA5}">
                      <a16:colId xmlns:a16="http://schemas.microsoft.com/office/drawing/2014/main" val="20001"/>
                    </a:ext>
                  </a:extLst>
                </a:gridCol>
              </a:tblGrid>
              <a:tr h="323850">
                <a:tc>
                  <a:txBody>
                    <a:bodyPr/>
                    <a:lstStyle/>
                    <a:p>
                      <a:pPr algn="just" fontAlgn="t"/>
                      <a:r>
                        <a:rPr lang="en-US" sz="1600" u="none" strike="noStrike" dirty="0" err="1">
                          <a:effectLst/>
                        </a:rPr>
                        <a:t>Thở</a:t>
                      </a:r>
                      <a:r>
                        <a:rPr lang="en-US" sz="1600" u="none" strike="noStrike" dirty="0">
                          <a:effectLst/>
                        </a:rPr>
                        <a:t> </a:t>
                      </a:r>
                      <a:r>
                        <a:rPr lang="en-US" sz="1600" u="none" strike="noStrike" dirty="0" err="1">
                          <a:effectLst/>
                        </a:rPr>
                        <a:t>máy</a:t>
                      </a:r>
                      <a:r>
                        <a:rPr lang="en-US" sz="1600" u="none" strike="noStrike" dirty="0">
                          <a:effectLst/>
                        </a:rPr>
                        <a:t> </a:t>
                      </a:r>
                      <a:r>
                        <a:rPr lang="en-US" sz="1600" u="none" strike="noStrike" dirty="0" err="1">
                          <a:effectLst/>
                        </a:rPr>
                        <a:t>không</a:t>
                      </a:r>
                      <a:r>
                        <a:rPr lang="en-US" sz="1600" u="none" strike="noStrike" dirty="0">
                          <a:effectLst/>
                        </a:rPr>
                        <a:t> </a:t>
                      </a:r>
                      <a:r>
                        <a:rPr lang="en-US" sz="1600" u="none" strike="noStrike" dirty="0" err="1">
                          <a:effectLst/>
                        </a:rPr>
                        <a:t>xâm</a:t>
                      </a:r>
                      <a:r>
                        <a:rPr lang="en-US" sz="1600" u="none" strike="noStrike" dirty="0">
                          <a:effectLst/>
                        </a:rPr>
                        <a:t> </a:t>
                      </a:r>
                      <a:r>
                        <a:rPr lang="en-US" sz="1600" u="none" strike="noStrike" dirty="0" err="1">
                          <a:effectLst/>
                        </a:rPr>
                        <a:t>nhập</a:t>
                      </a:r>
                      <a:endParaRPr lang="en-US" sz="16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t"/>
                      <a:r>
                        <a:rPr lang="en-US" sz="1600" u="none" strike="noStrike" dirty="0">
                          <a:effectLst/>
                        </a:rPr>
                        <a:t>1.45%</a:t>
                      </a:r>
                      <a:endParaRPr lang="en-US" sz="16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0"/>
                  </a:ext>
                </a:extLst>
              </a:tr>
              <a:tr h="323850">
                <a:tc>
                  <a:txBody>
                    <a:bodyPr/>
                    <a:lstStyle/>
                    <a:p>
                      <a:pPr algn="just" fontAlgn="t"/>
                      <a:r>
                        <a:rPr lang="en-US" sz="1600" u="none" strike="noStrike" dirty="0" err="1">
                          <a:effectLst/>
                        </a:rPr>
                        <a:t>Thở</a:t>
                      </a:r>
                      <a:r>
                        <a:rPr lang="en-US" sz="1600" u="none" strike="noStrike" dirty="0">
                          <a:effectLst/>
                        </a:rPr>
                        <a:t> </a:t>
                      </a:r>
                      <a:r>
                        <a:rPr lang="en-US" sz="1600" u="none" strike="noStrike" dirty="0" err="1">
                          <a:effectLst/>
                        </a:rPr>
                        <a:t>máy</a:t>
                      </a:r>
                      <a:r>
                        <a:rPr lang="en-US" sz="1600" u="none" strike="noStrike" dirty="0">
                          <a:effectLst/>
                        </a:rPr>
                        <a:t> </a:t>
                      </a:r>
                      <a:r>
                        <a:rPr lang="en-US" sz="1600" u="none" strike="noStrike" dirty="0" err="1">
                          <a:effectLst/>
                        </a:rPr>
                        <a:t>xâm</a:t>
                      </a:r>
                      <a:r>
                        <a:rPr lang="en-US" sz="1600" u="none" strike="noStrike" dirty="0">
                          <a:effectLst/>
                        </a:rPr>
                        <a:t> </a:t>
                      </a:r>
                      <a:r>
                        <a:rPr lang="en-US" sz="1600" u="none" strike="noStrike" dirty="0" err="1">
                          <a:effectLst/>
                        </a:rPr>
                        <a:t>nhập</a:t>
                      </a:r>
                      <a:endParaRPr lang="en-US" sz="16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t"/>
                      <a:r>
                        <a:rPr lang="en-US" sz="1600" u="none" strike="noStrike" dirty="0">
                          <a:effectLst/>
                        </a:rPr>
                        <a:t>3.70%</a:t>
                      </a:r>
                      <a:endParaRPr lang="en-US" sz="16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1"/>
                  </a:ext>
                </a:extLst>
              </a:tr>
              <a:tr h="323850">
                <a:tc>
                  <a:txBody>
                    <a:bodyPr/>
                    <a:lstStyle/>
                    <a:p>
                      <a:pPr algn="just" fontAlgn="t"/>
                      <a:r>
                        <a:rPr lang="en-US" sz="1600" u="none" strike="noStrike" dirty="0">
                          <a:effectLst/>
                        </a:rPr>
                        <a:t>ECMO</a:t>
                      </a:r>
                      <a:endParaRPr lang="en-US" sz="16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t"/>
                      <a:r>
                        <a:rPr lang="en-US" sz="1600" u="none" strike="noStrike" dirty="0">
                          <a:effectLst/>
                        </a:rPr>
                        <a:t>0.05%</a:t>
                      </a:r>
                      <a:endParaRPr lang="en-US" sz="16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2"/>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813794946"/>
              </p:ext>
            </p:extLst>
          </p:nvPr>
        </p:nvGraphicFramePr>
        <p:xfrm>
          <a:off x="5715000" y="3466719"/>
          <a:ext cx="3352800" cy="928497"/>
        </p:xfrm>
        <a:graphic>
          <a:graphicData uri="http://schemas.openxmlformats.org/drawingml/2006/table">
            <a:tbl>
              <a:tblPr>
                <a:tableStyleId>{5C22544A-7EE6-4342-B048-85BDC9FD1C3A}</a:tableStyleId>
              </a:tblPr>
              <a:tblGrid>
                <a:gridCol w="2229255">
                  <a:extLst>
                    <a:ext uri="{9D8B030D-6E8A-4147-A177-3AD203B41FA5}">
                      <a16:colId xmlns:a16="http://schemas.microsoft.com/office/drawing/2014/main" val="20000"/>
                    </a:ext>
                  </a:extLst>
                </a:gridCol>
                <a:gridCol w="1123545">
                  <a:extLst>
                    <a:ext uri="{9D8B030D-6E8A-4147-A177-3AD203B41FA5}">
                      <a16:colId xmlns:a16="http://schemas.microsoft.com/office/drawing/2014/main" val="20001"/>
                    </a:ext>
                  </a:extLst>
                </a:gridCol>
              </a:tblGrid>
              <a:tr h="246126">
                <a:tc>
                  <a:txBody>
                    <a:bodyPr/>
                    <a:lstStyle/>
                    <a:p>
                      <a:pPr algn="just" fontAlgn="t"/>
                      <a:r>
                        <a:rPr lang="en-US" sz="1800" u="none" strike="noStrike" dirty="0">
                          <a:effectLst/>
                        </a:rPr>
                        <a:t>Oxy </a:t>
                      </a:r>
                      <a:r>
                        <a:rPr lang="en-US" sz="1800" u="none" strike="noStrike" dirty="0" err="1">
                          <a:effectLst/>
                        </a:rPr>
                        <a:t>gọng</a:t>
                      </a:r>
                      <a:r>
                        <a:rPr lang="en-US" sz="1800" u="none" strike="noStrike" dirty="0">
                          <a:effectLst/>
                        </a:rPr>
                        <a:t> </a:t>
                      </a:r>
                      <a:r>
                        <a:rPr lang="en-US" sz="1800" u="none" strike="noStrike" dirty="0" err="1">
                          <a:effectLst/>
                        </a:rPr>
                        <a:t>kính</a:t>
                      </a:r>
                      <a:endParaRPr lang="en-US" sz="18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t"/>
                      <a:r>
                        <a:rPr lang="en-US" sz="1800" u="none" strike="noStrike" dirty="0">
                          <a:effectLst/>
                        </a:rPr>
                        <a:t>0.60%</a:t>
                      </a:r>
                      <a:endParaRPr lang="en-US" sz="18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0"/>
                  </a:ext>
                </a:extLst>
              </a:tr>
              <a:tr h="322326">
                <a:tc>
                  <a:txBody>
                    <a:bodyPr/>
                    <a:lstStyle/>
                    <a:p>
                      <a:pPr algn="just" fontAlgn="t"/>
                      <a:r>
                        <a:rPr lang="en-US" sz="1800" u="none" strike="noStrike" dirty="0">
                          <a:effectLst/>
                        </a:rPr>
                        <a:t>Oxy qua mass</a:t>
                      </a:r>
                      <a:endParaRPr lang="en-US" sz="1800" b="0" i="0" u="none" strike="noStrike" dirty="0">
                        <a:solidFill>
                          <a:srgbClr val="000000"/>
                        </a:solidFill>
                        <a:effectLst/>
                        <a:latin typeface="Times New Roman" panose="02020603050405020304" pitchFamily="18" charset="0"/>
                      </a:endParaRPr>
                    </a:p>
                  </a:txBody>
                  <a:tcPr marL="9525" marR="9525" marT="9525" marB="0"/>
                </a:tc>
                <a:tc>
                  <a:txBody>
                    <a:bodyPr/>
                    <a:lstStyle/>
                    <a:p>
                      <a:pPr algn="r" fontAlgn="t"/>
                      <a:r>
                        <a:rPr lang="en-US" sz="1800" u="none" strike="noStrike" dirty="0">
                          <a:effectLst/>
                        </a:rPr>
                        <a:t>3.20%</a:t>
                      </a:r>
                      <a:endParaRPr lang="en-US" sz="18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1"/>
                  </a:ext>
                </a:extLst>
              </a:tr>
              <a:tr h="322326">
                <a:tc>
                  <a:txBody>
                    <a:bodyPr/>
                    <a:lstStyle/>
                    <a:p>
                      <a:pPr algn="just" fontAlgn="t"/>
                      <a:r>
                        <a:rPr lang="en-US" sz="1800" u="none" strike="noStrike">
                          <a:effectLst/>
                        </a:rPr>
                        <a:t>Thở oxy dòng cao HFNC</a:t>
                      </a:r>
                      <a:endParaRPr lang="en-US" sz="1800" b="0" i="0" u="none" strike="noStrike">
                        <a:solidFill>
                          <a:srgbClr val="000000"/>
                        </a:solidFill>
                        <a:effectLst/>
                        <a:latin typeface="Times New Roman" panose="02020603050405020304" pitchFamily="18" charset="0"/>
                      </a:endParaRPr>
                    </a:p>
                  </a:txBody>
                  <a:tcPr marL="9525" marR="9525" marT="9525" marB="0"/>
                </a:tc>
                <a:tc>
                  <a:txBody>
                    <a:bodyPr/>
                    <a:lstStyle/>
                    <a:p>
                      <a:pPr algn="r" fontAlgn="t"/>
                      <a:r>
                        <a:rPr lang="en-US" sz="1800" u="none" strike="noStrike" dirty="0">
                          <a:effectLst/>
                        </a:rPr>
                        <a:t>0.40%</a:t>
                      </a:r>
                      <a:endParaRPr lang="en-US" sz="1800" b="0" i="0" u="none" strike="noStrike" dirty="0">
                        <a:solidFill>
                          <a:srgbClr val="000000"/>
                        </a:solidFill>
                        <a:effectLst/>
                        <a:latin typeface="Times New Roman" panose="02020603050405020304" pitchFamily="18" charset="0"/>
                      </a:endParaRPr>
                    </a:p>
                  </a:txBody>
                  <a:tcPr marL="9525" marR="9525" marT="9525" marB="0"/>
                </a:tc>
                <a:extLst>
                  <a:ext uri="{0D108BD9-81ED-4DB2-BD59-A6C34878D82A}">
                    <a16:rowId xmlns:a16="http://schemas.microsoft.com/office/drawing/2014/main" val="10002"/>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054881688"/>
              </p:ext>
            </p:extLst>
          </p:nvPr>
        </p:nvGraphicFramePr>
        <p:xfrm>
          <a:off x="5715000" y="4876800"/>
          <a:ext cx="3344360" cy="914400"/>
        </p:xfrm>
        <a:graphic>
          <a:graphicData uri="http://schemas.openxmlformats.org/drawingml/2006/table">
            <a:tbl>
              <a:tblPr>
                <a:tableStyleId>{5C22544A-7EE6-4342-B048-85BDC9FD1C3A}</a:tableStyleId>
              </a:tblPr>
              <a:tblGrid>
                <a:gridCol w="2204237">
                  <a:extLst>
                    <a:ext uri="{9D8B030D-6E8A-4147-A177-3AD203B41FA5}">
                      <a16:colId xmlns:a16="http://schemas.microsoft.com/office/drawing/2014/main" val="20000"/>
                    </a:ext>
                  </a:extLst>
                </a:gridCol>
                <a:gridCol w="1140123">
                  <a:extLst>
                    <a:ext uri="{9D8B030D-6E8A-4147-A177-3AD203B41FA5}">
                      <a16:colId xmlns:a16="http://schemas.microsoft.com/office/drawing/2014/main" val="20001"/>
                    </a:ext>
                  </a:extLst>
                </a:gridCol>
              </a:tblGrid>
              <a:tr h="457200">
                <a:tc>
                  <a:txBody>
                    <a:bodyPr/>
                    <a:lstStyle/>
                    <a:p>
                      <a:pPr algn="just" fontAlgn="t"/>
                      <a:r>
                        <a:rPr lang="en-US" sz="1800" u="none" strike="noStrike" dirty="0">
                          <a:effectLst/>
                        </a:rPr>
                        <a:t>BN </a:t>
                      </a:r>
                      <a:r>
                        <a:rPr lang="en-US" sz="1800" u="none" strike="noStrike" dirty="0" err="1">
                          <a:effectLst/>
                        </a:rPr>
                        <a:t>thở</a:t>
                      </a:r>
                      <a:r>
                        <a:rPr lang="en-US" sz="1800" u="none" strike="noStrike" dirty="0">
                          <a:effectLst/>
                        </a:rPr>
                        <a:t> oxy </a:t>
                      </a:r>
                      <a:r>
                        <a:rPr lang="en-US" sz="1800" u="none" strike="noStrike" dirty="0" err="1">
                          <a:effectLst/>
                        </a:rPr>
                        <a:t>gọng</a:t>
                      </a:r>
                      <a:r>
                        <a:rPr lang="en-US" sz="1800" u="none" strike="noStrike" dirty="0">
                          <a:effectLst/>
                        </a:rPr>
                        <a:t> </a:t>
                      </a:r>
                      <a:r>
                        <a:rPr lang="en-US" sz="1800" u="none" strike="noStrike" dirty="0" err="1">
                          <a:effectLst/>
                        </a:rPr>
                        <a:t>kính</a:t>
                      </a:r>
                      <a:endParaRPr lang="en-US" sz="1800" b="0" i="0" u="none" strike="noStrike" dirty="0">
                        <a:solidFill>
                          <a:srgbClr val="000000"/>
                        </a:solidFill>
                        <a:effectLst/>
                        <a:latin typeface="Calibri" panose="020F0502020204030204" pitchFamily="34" charset="0"/>
                      </a:endParaRPr>
                    </a:p>
                  </a:txBody>
                  <a:tcPr marL="9525" marR="9525" marT="9525" marB="0"/>
                </a:tc>
                <a:tc>
                  <a:txBody>
                    <a:bodyPr/>
                    <a:lstStyle/>
                    <a:p>
                      <a:pPr algn="r" fontAlgn="t"/>
                      <a:r>
                        <a:rPr lang="en-US" sz="1800" u="none" strike="noStrike" dirty="0">
                          <a:effectLst/>
                        </a:rPr>
                        <a:t>2.1%</a:t>
                      </a:r>
                      <a:endParaRPr lang="en-US" sz="1800" b="0" i="1" u="none" strike="noStrike" dirty="0">
                        <a:solidFill>
                          <a:srgbClr val="000000"/>
                        </a:solidFill>
                        <a:effectLst/>
                        <a:latin typeface="Calibri" panose="020F0502020204030204" pitchFamily="34" charset="0"/>
                      </a:endParaRPr>
                    </a:p>
                  </a:txBody>
                  <a:tcPr marL="9525" marR="9525" marT="9525" marB="0"/>
                </a:tc>
                <a:extLst>
                  <a:ext uri="{0D108BD9-81ED-4DB2-BD59-A6C34878D82A}">
                    <a16:rowId xmlns:a16="http://schemas.microsoft.com/office/drawing/2014/main" val="10000"/>
                  </a:ext>
                </a:extLst>
              </a:tr>
              <a:tr h="457200">
                <a:tc>
                  <a:txBody>
                    <a:bodyPr/>
                    <a:lstStyle/>
                    <a:p>
                      <a:pPr algn="just" fontAlgn="t"/>
                      <a:r>
                        <a:rPr lang="en-US" sz="1800" u="none" strike="noStrike" dirty="0" err="1">
                          <a:effectLst/>
                        </a:rPr>
                        <a:t>Thở</a:t>
                      </a:r>
                      <a:r>
                        <a:rPr lang="en-US" sz="1800" u="none" strike="noStrike" dirty="0">
                          <a:effectLst/>
                        </a:rPr>
                        <a:t> oy qua mass</a:t>
                      </a:r>
                      <a:endParaRPr lang="en-US" sz="1800" b="0" i="0" u="none" strike="noStrike" dirty="0">
                        <a:solidFill>
                          <a:srgbClr val="000000"/>
                        </a:solidFill>
                        <a:effectLst/>
                        <a:latin typeface="Calibri" panose="020F0502020204030204" pitchFamily="34" charset="0"/>
                      </a:endParaRPr>
                    </a:p>
                  </a:txBody>
                  <a:tcPr marL="9525" marR="9525" marT="9525" marB="0"/>
                </a:tc>
                <a:tc>
                  <a:txBody>
                    <a:bodyPr/>
                    <a:lstStyle/>
                    <a:p>
                      <a:pPr algn="r" fontAlgn="t"/>
                      <a:r>
                        <a:rPr lang="en-US" sz="1800" u="none" strike="noStrike" dirty="0">
                          <a:effectLst/>
                        </a:rPr>
                        <a:t>2.1%</a:t>
                      </a:r>
                      <a:endParaRPr lang="en-US" sz="1800" b="0" i="1" u="none" strike="noStrike" dirty="0">
                        <a:solidFill>
                          <a:srgbClr val="000000"/>
                        </a:solidFill>
                        <a:effectLst/>
                        <a:latin typeface="Calibri" panose="020F0502020204030204" pitchFamily="34" charset="0"/>
                      </a:endParaRPr>
                    </a:p>
                  </a:txBody>
                  <a:tcPr marL="9525" marR="9525" marT="9525" marB="0"/>
                </a:tc>
                <a:extLst>
                  <a:ext uri="{0D108BD9-81ED-4DB2-BD59-A6C34878D82A}">
                    <a16:rowId xmlns:a16="http://schemas.microsoft.com/office/drawing/2014/main" val="10001"/>
                  </a:ext>
                </a:extLst>
              </a:tr>
            </a:tbl>
          </a:graphicData>
        </a:graphic>
      </p:graphicFrame>
      <p:grpSp>
        <p:nvGrpSpPr>
          <p:cNvPr id="10" name="Group 9">
            <a:extLst>
              <a:ext uri="{FF2B5EF4-FFF2-40B4-BE49-F238E27FC236}">
                <a16:creationId xmlns:a16="http://schemas.microsoft.com/office/drawing/2014/main" id="{96A24C4C-CD76-FC44-AFB5-318E5305AE81}"/>
              </a:ext>
            </a:extLst>
          </p:cNvPr>
          <p:cNvGrpSpPr/>
          <p:nvPr/>
        </p:nvGrpSpPr>
        <p:grpSpPr>
          <a:xfrm>
            <a:off x="-9144" y="1559309"/>
            <a:ext cx="4920856" cy="4584192"/>
            <a:chOff x="357503" y="1120776"/>
            <a:chExt cx="5361708" cy="4616423"/>
          </a:xfrm>
          <a:effectLst>
            <a:reflection blurRad="6350" stA="50000" endA="300" endPos="15000" dist="50800" dir="5400000" sy="-100000" algn="bl" rotWithShape="0"/>
          </a:effectLst>
        </p:grpSpPr>
        <p:sp>
          <p:nvSpPr>
            <p:cNvPr id="11" name="Isosceles Triangle 3">
              <a:extLst>
                <a:ext uri="{FF2B5EF4-FFF2-40B4-BE49-F238E27FC236}">
                  <a16:creationId xmlns:a16="http://schemas.microsoft.com/office/drawing/2014/main" id="{563E9FDD-17B1-D24F-BBEB-575E63A27F0B}"/>
                </a:ext>
              </a:extLst>
            </p:cNvPr>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Isosceles Triangle 3">
              <a:extLst>
                <a:ext uri="{FF2B5EF4-FFF2-40B4-BE49-F238E27FC236}">
                  <a16:creationId xmlns:a16="http://schemas.microsoft.com/office/drawing/2014/main" id="{F23F5348-ED48-A846-98B3-D2BDBB13ED65}"/>
                </a:ext>
              </a:extLst>
            </p:cNvPr>
            <p:cNvSpPr/>
            <p:nvPr/>
          </p:nvSpPr>
          <p:spPr>
            <a:xfrm>
              <a:off x="1252520" y="2685306"/>
              <a:ext cx="3571674"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Isosceles Triangle 3">
              <a:extLst>
                <a:ext uri="{FF2B5EF4-FFF2-40B4-BE49-F238E27FC236}">
                  <a16:creationId xmlns:a16="http://schemas.microsoft.com/office/drawing/2014/main" id="{A5D5386F-D6F0-8A40-8120-FAF563AAAD6D}"/>
                </a:ext>
              </a:extLst>
            </p:cNvPr>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4" name="Rectangle 13">
            <a:extLst>
              <a:ext uri="{FF2B5EF4-FFF2-40B4-BE49-F238E27FC236}">
                <a16:creationId xmlns:a16="http://schemas.microsoft.com/office/drawing/2014/main" id="{70B25B0A-EBAB-AF4B-8FD8-C3632F9B6C07}"/>
              </a:ext>
            </a:extLst>
          </p:cNvPr>
          <p:cNvSpPr/>
          <p:nvPr/>
        </p:nvSpPr>
        <p:spPr>
          <a:xfrm>
            <a:off x="1022652" y="2197927"/>
            <a:ext cx="2890695" cy="646331"/>
          </a:xfrm>
          <a:prstGeom prst="rect">
            <a:avLst/>
          </a:prstGeom>
        </p:spPr>
        <p:txBody>
          <a:bodyPr wrap="square">
            <a:spAutoFit/>
          </a:bodyPr>
          <a:lstStyle/>
          <a:p>
            <a:pPr algn="ctr"/>
            <a:r>
              <a:rPr lang="en-US" b="1" dirty="0" err="1">
                <a:solidFill>
                  <a:schemeClr val="bg1"/>
                </a:solidFill>
                <a:latin typeface="Times New Roman" panose="02020603050405020304" pitchFamily="18" charset="0"/>
                <a:cs typeface="Times New Roman" panose="02020603050405020304" pitchFamily="18" charset="0"/>
              </a:rPr>
              <a:t>Nặng</a:t>
            </a:r>
            <a:r>
              <a:rPr lang="en-US" b="1" dirty="0">
                <a:solidFill>
                  <a:schemeClr val="bg1"/>
                </a:solidFill>
                <a:latin typeface="Times New Roman" panose="02020603050405020304" pitchFamily="18" charset="0"/>
                <a:cs typeface="Times New Roman" panose="02020603050405020304" pitchFamily="18" charset="0"/>
              </a:rPr>
              <a:t>, </a:t>
            </a:r>
          </a:p>
          <a:p>
            <a:pPr algn="ctr"/>
            <a:r>
              <a:rPr lang="en-US" b="1" dirty="0" err="1">
                <a:solidFill>
                  <a:schemeClr val="bg1"/>
                </a:solidFill>
                <a:latin typeface="Times New Roman" panose="02020603050405020304" pitchFamily="18" charset="0"/>
                <a:cs typeface="Times New Roman" panose="02020603050405020304" pitchFamily="18" charset="0"/>
              </a:rPr>
              <a:t>nguy</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kịch</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FE01388-B394-2B49-AE31-3042B8DD3FF2}"/>
              </a:ext>
            </a:extLst>
          </p:cNvPr>
          <p:cNvSpPr/>
          <p:nvPr/>
        </p:nvSpPr>
        <p:spPr>
          <a:xfrm>
            <a:off x="1377900" y="3643560"/>
            <a:ext cx="2180200"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BF80505-B30A-3747-AE07-1E2095B78317}"/>
              </a:ext>
            </a:extLst>
          </p:cNvPr>
          <p:cNvSpPr/>
          <p:nvPr/>
        </p:nvSpPr>
        <p:spPr>
          <a:xfrm>
            <a:off x="761925" y="5129681"/>
            <a:ext cx="3378717" cy="400110"/>
          </a:xfrm>
          <a:prstGeom prst="rect">
            <a:avLst/>
          </a:prstGeom>
          <a:effectLst/>
        </p:spPr>
        <p:txBody>
          <a:bodyPr wrap="square">
            <a:spAutoFit/>
          </a:bodyPr>
          <a:lstStyle/>
          <a:p>
            <a:pPr algn="ct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45887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0"/>
            <a:ext cx="8229600" cy="838200"/>
          </a:xfrm>
        </p:spPr>
        <p:txBody>
          <a:bodyPr/>
          <a:lstStyle/>
          <a:p>
            <a:pPr algn="ctr"/>
            <a:r>
              <a:rPr lang="en-US" sz="2800" b="1" dirty="0" err="1">
                <a:solidFill>
                  <a:srgbClr val="C00000"/>
                </a:solidFill>
              </a:rPr>
              <a:t>Ước</a:t>
            </a:r>
            <a:r>
              <a:rPr lang="en-US" sz="2800" b="1" dirty="0">
                <a:solidFill>
                  <a:srgbClr val="C00000"/>
                </a:solidFill>
              </a:rPr>
              <a:t> </a:t>
            </a:r>
            <a:r>
              <a:rPr lang="en-US" sz="2800" b="1" dirty="0" err="1">
                <a:solidFill>
                  <a:srgbClr val="C00000"/>
                </a:solidFill>
              </a:rPr>
              <a:t>tính</a:t>
            </a:r>
            <a:r>
              <a:rPr lang="en-US" sz="2800" b="1" dirty="0">
                <a:solidFill>
                  <a:srgbClr val="C00000"/>
                </a:solidFill>
              </a:rPr>
              <a:t> </a:t>
            </a:r>
            <a:r>
              <a:rPr lang="en-US" sz="2800" b="1" dirty="0" err="1">
                <a:solidFill>
                  <a:srgbClr val="C00000"/>
                </a:solidFill>
              </a:rPr>
              <a:t>nhu</a:t>
            </a:r>
            <a:r>
              <a:rPr lang="en-US" sz="2800" b="1" dirty="0">
                <a:solidFill>
                  <a:srgbClr val="C00000"/>
                </a:solidFill>
              </a:rPr>
              <a:t> </a:t>
            </a:r>
            <a:r>
              <a:rPr lang="en-US" sz="2800" b="1" dirty="0" err="1">
                <a:solidFill>
                  <a:srgbClr val="C00000"/>
                </a:solidFill>
              </a:rPr>
              <a:t>cầu</a:t>
            </a:r>
            <a:r>
              <a:rPr lang="en-US" sz="2800" b="1" dirty="0">
                <a:solidFill>
                  <a:srgbClr val="C00000"/>
                </a:solidFill>
              </a:rPr>
              <a:t> Oxy y </a:t>
            </a:r>
            <a:r>
              <a:rPr lang="en-US" sz="2800" b="1" dirty="0" err="1">
                <a:solidFill>
                  <a:srgbClr val="C00000"/>
                </a:solidFill>
              </a:rPr>
              <a:t>tế</a:t>
            </a:r>
            <a:r>
              <a:rPr lang="en-US" sz="2800" b="1" dirty="0">
                <a:solidFill>
                  <a:srgbClr val="C00000"/>
                </a:solidFill>
              </a:rPr>
              <a:t> </a:t>
            </a:r>
            <a:r>
              <a:rPr lang="en-US" sz="2800" b="1" dirty="0" err="1">
                <a:solidFill>
                  <a:srgbClr val="C00000"/>
                </a:solidFill>
              </a:rPr>
              <a:t>theo</a:t>
            </a:r>
            <a:r>
              <a:rPr lang="en-US" sz="2800" b="1" dirty="0">
                <a:solidFill>
                  <a:srgbClr val="C00000"/>
                </a:solidFill>
              </a:rPr>
              <a:t> </a:t>
            </a:r>
            <a:r>
              <a:rPr lang="en-US" sz="2800" b="1" dirty="0" err="1">
                <a:solidFill>
                  <a:srgbClr val="C00000"/>
                </a:solidFill>
              </a:rPr>
              <a:t>liệu</a:t>
            </a:r>
            <a:r>
              <a:rPr lang="en-US" sz="2800" b="1" dirty="0">
                <a:solidFill>
                  <a:srgbClr val="C00000"/>
                </a:solidFill>
              </a:rPr>
              <a:t> </a:t>
            </a:r>
            <a:r>
              <a:rPr lang="en-US" sz="2800" b="1" dirty="0" err="1">
                <a:solidFill>
                  <a:srgbClr val="C00000"/>
                </a:solidFill>
              </a:rPr>
              <a:t>pháp</a:t>
            </a:r>
            <a:r>
              <a:rPr lang="en-US" sz="2800" b="1" dirty="0">
                <a:solidFill>
                  <a:srgbClr val="C00000"/>
                </a:solidFill>
              </a:rPr>
              <a:t> Oxy</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4892194"/>
              </p:ext>
            </p:extLst>
          </p:nvPr>
        </p:nvGraphicFramePr>
        <p:xfrm>
          <a:off x="228600" y="990600"/>
          <a:ext cx="8763000" cy="5257798"/>
        </p:xfrm>
        <a:graphic>
          <a:graphicData uri="http://schemas.openxmlformats.org/drawingml/2006/table">
            <a:tbl>
              <a:tblPr>
                <a:tableStyleId>{5C22544A-7EE6-4342-B048-85BDC9FD1C3A}</a:tableStyleId>
              </a:tblPr>
              <a:tblGrid>
                <a:gridCol w="2209800">
                  <a:extLst>
                    <a:ext uri="{9D8B030D-6E8A-4147-A177-3AD203B41FA5}">
                      <a16:colId xmlns:a16="http://schemas.microsoft.com/office/drawing/2014/main" val="20000"/>
                    </a:ext>
                  </a:extLst>
                </a:gridCol>
                <a:gridCol w="6553200">
                  <a:extLst>
                    <a:ext uri="{9D8B030D-6E8A-4147-A177-3AD203B41FA5}">
                      <a16:colId xmlns:a16="http://schemas.microsoft.com/office/drawing/2014/main" val="20001"/>
                    </a:ext>
                  </a:extLst>
                </a:gridCol>
              </a:tblGrid>
              <a:tr h="486328">
                <a:tc>
                  <a:txBody>
                    <a:bodyPr/>
                    <a:lstStyle/>
                    <a:p>
                      <a:pPr algn="l" fontAlgn="b"/>
                      <a:r>
                        <a:rPr lang="en-US" sz="1600" b="1" u="none" strike="noStrike" dirty="0" err="1">
                          <a:effectLst/>
                          <a:latin typeface="Times New Roman" panose="02020603050405020304" pitchFamily="18" charset="0"/>
                          <a:cs typeface="Times New Roman" panose="02020603050405020304" pitchFamily="18" charset="0"/>
                        </a:rPr>
                        <a:t>Tầng</a:t>
                      </a:r>
                      <a:r>
                        <a:rPr lang="en-US" sz="1600" b="1" u="none" strike="noStrike" dirty="0">
                          <a:effectLst/>
                          <a:latin typeface="Times New Roman" panose="02020603050405020304" pitchFamily="18" charset="0"/>
                          <a:cs typeface="Times New Roman" panose="02020603050405020304" pitchFamily="18" charset="0"/>
                        </a:rPr>
                        <a:t> 1:</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0"/>
                  </a:ext>
                </a:extLst>
              </a:tr>
              <a:tr h="486328">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Oxy </a:t>
                      </a:r>
                      <a:r>
                        <a:rPr lang="en-US" sz="1600" u="none" strike="noStrike" dirty="0" err="1">
                          <a:effectLst/>
                          <a:latin typeface="Times New Roman" panose="02020603050405020304" pitchFamily="18" charset="0"/>
                          <a:cs typeface="Times New Roman" panose="02020603050405020304" pitchFamily="18" charset="0"/>
                        </a:rPr>
                        <a:t>gọng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kính</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5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1"/>
                  </a:ext>
                </a:extLst>
              </a:tr>
              <a:tr h="486328">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Oxy qua mass</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15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2"/>
                  </a:ext>
                </a:extLst>
              </a:tr>
              <a:tr h="440423">
                <a:tc>
                  <a:txBody>
                    <a:bodyPr/>
                    <a:lstStyle/>
                    <a:p>
                      <a:pPr algn="l" fontAlgn="b"/>
                      <a:r>
                        <a:rPr lang="en-US" sz="1600" b="1" u="none" strike="noStrike" dirty="0" err="1">
                          <a:effectLst/>
                          <a:latin typeface="Times New Roman" panose="02020603050405020304" pitchFamily="18" charset="0"/>
                          <a:cs typeface="Times New Roman" panose="02020603050405020304" pitchFamily="18" charset="0"/>
                        </a:rPr>
                        <a:t>Tầng</a:t>
                      </a:r>
                      <a:r>
                        <a:rPr lang="en-US" sz="1600" b="1" u="none" strike="noStrike" dirty="0">
                          <a:effectLst/>
                          <a:latin typeface="Times New Roman" panose="02020603050405020304" pitchFamily="18" charset="0"/>
                          <a:cs typeface="Times New Roman" panose="02020603050405020304" pitchFamily="18" charset="0"/>
                        </a:rPr>
                        <a:t> 2:</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3"/>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Oxy gọng kính</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5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4"/>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Oxy qua mass</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15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5"/>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Oxy dòng cao HFNC</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60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6"/>
                  </a:ext>
                </a:extLst>
              </a:tr>
              <a:tr h="440423">
                <a:tc>
                  <a:txBody>
                    <a:bodyPr/>
                    <a:lstStyle/>
                    <a:p>
                      <a:pPr algn="l" fontAlgn="b"/>
                      <a:r>
                        <a:rPr lang="en-US" sz="1600" b="1" u="none" strike="noStrike" dirty="0" err="1">
                          <a:effectLst/>
                          <a:latin typeface="Times New Roman" panose="02020603050405020304" pitchFamily="18" charset="0"/>
                          <a:cs typeface="Times New Roman" panose="02020603050405020304" pitchFamily="18" charset="0"/>
                        </a:rPr>
                        <a:t>Tầng</a:t>
                      </a:r>
                      <a:r>
                        <a:rPr lang="en-US" sz="1600" b="1" u="none" strike="noStrike" dirty="0">
                          <a:effectLst/>
                          <a:latin typeface="Times New Roman" panose="02020603050405020304" pitchFamily="18" charset="0"/>
                          <a:cs typeface="Times New Roman" panose="02020603050405020304" pitchFamily="18" charset="0"/>
                        </a:rPr>
                        <a:t> 3:</a:t>
                      </a:r>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endParaRPr lang="en-US" sz="1600" b="1"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7"/>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Thở máy không xâm nhập</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27,5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8"/>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Thở máy xâm nhập</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50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09"/>
                  </a:ext>
                </a:extLst>
              </a:tr>
              <a:tr h="486328">
                <a:tc>
                  <a:txBody>
                    <a:bodyPr/>
                    <a:lstStyle/>
                    <a:p>
                      <a:pPr algn="l" fontAlgn="b"/>
                      <a:r>
                        <a:rPr lang="en-US" sz="1600" u="none" strike="noStrike">
                          <a:effectLst/>
                          <a:latin typeface="Times New Roman" panose="02020603050405020304" pitchFamily="18" charset="0"/>
                          <a:cs typeface="Times New Roman" panose="02020603050405020304" pitchFamily="18" charset="0"/>
                        </a:rPr>
                        <a:t>ECMO</a:t>
                      </a:r>
                      <a:endParaRPr lang="en-US" sz="16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a:txBody>
                    <a:bodyPr/>
                    <a:lstStyle/>
                    <a:p>
                      <a:pPr algn="l" fontAlgn="b"/>
                      <a:r>
                        <a:rPr lang="en-US" sz="1600" u="none" strike="noStrike" dirty="0">
                          <a:effectLst/>
                          <a:latin typeface="Times New Roman" panose="02020603050405020304" pitchFamily="18" charset="0"/>
                          <a:cs typeface="Times New Roman" panose="02020603050405020304" pitchFamily="18" charset="0"/>
                        </a:rPr>
                        <a:t>10 (</a:t>
                      </a:r>
                      <a:r>
                        <a:rPr lang="en-US" sz="1600" u="none" strike="noStrike" dirty="0" err="1">
                          <a:effectLst/>
                          <a:latin typeface="Times New Roman" panose="02020603050405020304" pitchFamily="18" charset="0"/>
                          <a:cs typeface="Times New Roman" panose="02020603050405020304" pitchFamily="18" charset="0"/>
                        </a:rPr>
                        <a:t>lít</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60 (</a:t>
                      </a:r>
                      <a:r>
                        <a:rPr lang="en-US" sz="1600" u="none" strike="noStrike" dirty="0" err="1">
                          <a:effectLst/>
                          <a:latin typeface="Times New Roman" panose="02020603050405020304" pitchFamily="18" charset="0"/>
                          <a:cs typeface="Times New Roman" panose="02020603050405020304" pitchFamily="18" charset="0"/>
                        </a:rPr>
                        <a:t>phút</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giờ</a:t>
                      </a:r>
                      <a:r>
                        <a:rPr lang="en-US" sz="1600" u="none" strike="noStrike" dirty="0">
                          <a:effectLst/>
                          <a:latin typeface="Times New Roman" panose="02020603050405020304" pitchFamily="18" charset="0"/>
                          <a:cs typeface="Times New Roman" panose="02020603050405020304" pitchFamily="18" charset="0"/>
                        </a:rPr>
                        <a:t>/</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ngày</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điều</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trị</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trung</a:t>
                      </a:r>
                      <a:r>
                        <a:rPr lang="en-US" sz="1600" u="none" strike="noStrike" dirty="0">
                          <a:effectLst/>
                          <a:latin typeface="Times New Roman" panose="02020603050405020304" pitchFamily="18" charset="0"/>
                          <a:cs typeface="Times New Roman" panose="02020603050405020304" pitchFamily="18" charset="0"/>
                        </a:rPr>
                        <a:t> </a:t>
                      </a:r>
                      <a:r>
                        <a:rPr lang="en-US" sz="1600" u="none" strike="noStrike" dirty="0" err="1">
                          <a:effectLst/>
                          <a:latin typeface="Times New Roman" panose="02020603050405020304" pitchFamily="18" charset="0"/>
                          <a:cs typeface="Times New Roman" panose="02020603050405020304" pitchFamily="18" charset="0"/>
                        </a:rPr>
                        <a:t>bình</a:t>
                      </a:r>
                      <a:r>
                        <a:rPr lang="en-US" sz="1600" u="none" strike="noStrike" dirty="0">
                          <a:effectLst/>
                          <a:latin typeface="Times New Roman" panose="02020603050405020304" pitchFamily="18" charset="0"/>
                          <a:cs typeface="Times New Roman" panose="02020603050405020304" pitchFamily="18" charset="0"/>
                        </a:rPr>
                        <a:t> x </a:t>
                      </a:r>
                      <a:r>
                        <a:rPr lang="en-US" sz="1600" u="none" strike="noStrike" dirty="0" err="1">
                          <a:effectLst/>
                          <a:latin typeface="Times New Roman" panose="02020603050405020304" pitchFamily="18" charset="0"/>
                          <a:cs typeface="Times New Roman" panose="02020603050405020304" pitchFamily="18" charset="0"/>
                        </a:rPr>
                        <a:t>số</a:t>
                      </a:r>
                      <a:r>
                        <a:rPr lang="en-US" sz="1600" u="none" strike="noStrike" dirty="0">
                          <a:effectLst/>
                          <a:latin typeface="Times New Roman" panose="02020603050405020304" pitchFamily="18" charset="0"/>
                          <a:cs typeface="Times New Roman" panose="02020603050405020304" pitchFamily="18" charset="0"/>
                        </a:rPr>
                        <a:t> BN </a:t>
                      </a:r>
                      <a:endParaRPr lang="en-US" sz="16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32301462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272844" y="117223"/>
            <a:ext cx="8610600" cy="940893"/>
          </a:xfrm>
        </p:spPr>
        <p:txBody>
          <a:bodyPr/>
          <a:lstStyle/>
          <a:p>
            <a:pPr algn="ctr"/>
            <a:r>
              <a:rPr lang="en-US" sz="2800" b="1" dirty="0" err="1">
                <a:solidFill>
                  <a:srgbClr val="C00000"/>
                </a:solidFill>
              </a:rPr>
              <a:t>Ước</a:t>
            </a:r>
            <a:r>
              <a:rPr lang="en-US" sz="2800" b="1" dirty="0">
                <a:solidFill>
                  <a:srgbClr val="C00000"/>
                </a:solidFill>
              </a:rPr>
              <a:t> </a:t>
            </a:r>
            <a:r>
              <a:rPr lang="en-US" sz="2800" b="1" dirty="0" err="1">
                <a:solidFill>
                  <a:srgbClr val="C00000"/>
                </a:solidFill>
              </a:rPr>
              <a:t>tính</a:t>
            </a:r>
            <a:r>
              <a:rPr lang="en-US" sz="2800" b="1" dirty="0">
                <a:solidFill>
                  <a:srgbClr val="C00000"/>
                </a:solidFill>
              </a:rPr>
              <a:t> </a:t>
            </a:r>
            <a:r>
              <a:rPr lang="en-US" sz="2800" b="1" dirty="0" err="1">
                <a:solidFill>
                  <a:srgbClr val="C00000"/>
                </a:solidFill>
              </a:rPr>
              <a:t>nhu</a:t>
            </a:r>
            <a:r>
              <a:rPr lang="en-US" sz="2800" b="1" dirty="0">
                <a:solidFill>
                  <a:srgbClr val="C00000"/>
                </a:solidFill>
              </a:rPr>
              <a:t> </a:t>
            </a:r>
            <a:r>
              <a:rPr lang="en-US" sz="2800" b="1" dirty="0" err="1">
                <a:solidFill>
                  <a:srgbClr val="C00000"/>
                </a:solidFill>
              </a:rPr>
              <a:t>cầu</a:t>
            </a:r>
            <a:r>
              <a:rPr lang="en-US" sz="2800" b="1" dirty="0">
                <a:solidFill>
                  <a:srgbClr val="C00000"/>
                </a:solidFill>
              </a:rPr>
              <a:t> Oxy y </a:t>
            </a:r>
            <a:r>
              <a:rPr lang="en-US" sz="2800" b="1" dirty="0" err="1">
                <a:solidFill>
                  <a:srgbClr val="C00000"/>
                </a:solidFill>
              </a:rPr>
              <a:t>tế</a:t>
            </a:r>
            <a:r>
              <a:rPr lang="en-US" sz="2800" b="1" dirty="0">
                <a:solidFill>
                  <a:srgbClr val="C00000"/>
                </a:solidFill>
              </a:rPr>
              <a:t> </a:t>
            </a:r>
            <a:r>
              <a:rPr lang="en-US" sz="2800" b="1" dirty="0" err="1">
                <a:solidFill>
                  <a:srgbClr val="C00000"/>
                </a:solidFill>
              </a:rPr>
              <a:t>theo</a:t>
            </a:r>
            <a:r>
              <a:rPr lang="en-US" sz="2800" b="1" dirty="0">
                <a:solidFill>
                  <a:srgbClr val="C00000"/>
                </a:solidFill>
              </a:rPr>
              <a:t> </a:t>
            </a:r>
            <a:r>
              <a:rPr lang="en-US" sz="2800" b="1" dirty="0" err="1">
                <a:solidFill>
                  <a:srgbClr val="C00000"/>
                </a:solidFill>
              </a:rPr>
              <a:t>số</a:t>
            </a:r>
            <a:r>
              <a:rPr lang="en-US" sz="2800" b="1" dirty="0">
                <a:solidFill>
                  <a:srgbClr val="C00000"/>
                </a:solidFill>
              </a:rPr>
              <a:t> ca </a:t>
            </a:r>
            <a:r>
              <a:rPr lang="en-US" sz="2800" b="1" dirty="0" err="1">
                <a:solidFill>
                  <a:srgbClr val="C00000"/>
                </a:solidFill>
              </a:rPr>
              <a:t>mắc</a:t>
            </a:r>
            <a:r>
              <a:rPr lang="en-US" sz="2800" b="1" dirty="0">
                <a:solidFill>
                  <a:srgbClr val="C00000"/>
                </a:solidFill>
              </a:rPr>
              <a:t> </a:t>
            </a:r>
            <a:endParaRPr lang="en-US" sz="3000" b="1" i="0" dirty="0">
              <a:solidFill>
                <a:srgbClr val="FF0000"/>
              </a:solidFill>
              <a:effectLs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23</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1474302437"/>
              </p:ext>
            </p:extLst>
          </p:nvPr>
        </p:nvGraphicFramePr>
        <p:xfrm>
          <a:off x="49481" y="990600"/>
          <a:ext cx="9067800" cy="5853918"/>
        </p:xfrm>
        <a:graphic>
          <a:graphicData uri="http://schemas.openxmlformats.org/drawingml/2006/table">
            <a:tbl>
              <a:tblPr firstRow="1" firstCol="1" bandRow="1">
                <a:tableStyleId>{5C22544A-7EE6-4342-B048-85BDC9FD1C3A}</a:tableStyleId>
              </a:tblPr>
              <a:tblGrid>
                <a:gridCol w="377825">
                  <a:extLst>
                    <a:ext uri="{9D8B030D-6E8A-4147-A177-3AD203B41FA5}">
                      <a16:colId xmlns:a16="http://schemas.microsoft.com/office/drawing/2014/main" val="212290562"/>
                    </a:ext>
                  </a:extLst>
                </a:gridCol>
                <a:gridCol w="2418080">
                  <a:extLst>
                    <a:ext uri="{9D8B030D-6E8A-4147-A177-3AD203B41FA5}">
                      <a16:colId xmlns:a16="http://schemas.microsoft.com/office/drawing/2014/main" val="2615011996"/>
                    </a:ext>
                  </a:extLst>
                </a:gridCol>
                <a:gridCol w="6271895">
                  <a:extLst>
                    <a:ext uri="{9D8B030D-6E8A-4147-A177-3AD203B41FA5}">
                      <a16:colId xmlns:a16="http://schemas.microsoft.com/office/drawing/2014/main" val="2475227135"/>
                    </a:ext>
                  </a:extLst>
                </a:gridCol>
              </a:tblGrid>
              <a:tr h="475847">
                <a:tc>
                  <a:txBody>
                    <a:bodyPr/>
                    <a:lstStyle/>
                    <a:p>
                      <a:pPr algn="ctr">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TT</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ctr">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Nội</a:t>
                      </a:r>
                      <a:r>
                        <a:rPr lang="en-US" sz="1700" dirty="0">
                          <a:solidFill>
                            <a:schemeClr val="tx1"/>
                          </a:solidFill>
                          <a:effectLst/>
                          <a:latin typeface="Calibri" panose="020F0502020204030204" pitchFamily="34" charset="0"/>
                          <a:cs typeface="Calibri" panose="020F0502020204030204" pitchFamily="34" charset="0"/>
                        </a:rPr>
                        <a:t> dung</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ctr">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Diễn</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giải</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cách</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tính</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nhu</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cầu</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đợt</a:t>
                      </a:r>
                      <a:r>
                        <a:rPr lang="en-US" sz="1700" baseline="0" dirty="0">
                          <a:solidFill>
                            <a:schemeClr val="tx1"/>
                          </a:solidFill>
                          <a:effectLst/>
                          <a:latin typeface="Calibri" panose="020F0502020204030204" pitchFamily="34" charset="0"/>
                          <a:cs typeface="Calibri" panose="020F0502020204030204" pitchFamily="34" charset="0"/>
                        </a:rPr>
                        <a:t> </a:t>
                      </a:r>
                      <a:r>
                        <a:rPr lang="en-US" sz="1700" baseline="0" dirty="0" err="1">
                          <a:solidFill>
                            <a:schemeClr val="tx1"/>
                          </a:solidFill>
                          <a:effectLst/>
                          <a:latin typeface="Calibri" panose="020F0502020204030204" pitchFamily="34" charset="0"/>
                          <a:cs typeface="Calibri" panose="020F0502020204030204" pitchFamily="34" charset="0"/>
                        </a:rPr>
                        <a:t>điều</a:t>
                      </a:r>
                      <a:r>
                        <a:rPr lang="en-US" sz="1700" baseline="0" dirty="0">
                          <a:solidFill>
                            <a:schemeClr val="tx1"/>
                          </a:solidFill>
                          <a:effectLst/>
                          <a:latin typeface="Calibri" panose="020F0502020204030204" pitchFamily="34" charset="0"/>
                          <a:cs typeface="Calibri" panose="020F0502020204030204" pitchFamily="34" charset="0"/>
                        </a:rPr>
                        <a:t> </a:t>
                      </a:r>
                      <a:r>
                        <a:rPr lang="en-US" sz="1700" baseline="0" dirty="0" err="1">
                          <a:solidFill>
                            <a:schemeClr val="tx1"/>
                          </a:solidFill>
                          <a:effectLst/>
                          <a:latin typeface="Calibri" panose="020F0502020204030204" pitchFamily="34" charset="0"/>
                          <a:cs typeface="Calibri" panose="020F0502020204030204" pitchFamily="34" charset="0"/>
                        </a:rPr>
                        <a:t>trị</a:t>
                      </a:r>
                      <a:r>
                        <a:rPr lang="en-US" sz="1700" baseline="0" dirty="0">
                          <a:solidFill>
                            <a:schemeClr val="tx1"/>
                          </a:solidFill>
                          <a:effectLst/>
                          <a:latin typeface="Calibri" panose="020F0502020204030204" pitchFamily="34" charset="0"/>
                          <a:cs typeface="Calibri" panose="020F0502020204030204" pitchFamily="34" charset="0"/>
                        </a:rPr>
                        <a:t> </a:t>
                      </a:r>
                      <a:r>
                        <a:rPr lang="en-US" sz="1700" dirty="0">
                          <a:solidFill>
                            <a:schemeClr val="tx1"/>
                          </a:solidFill>
                          <a:effectLst/>
                          <a:latin typeface="Calibri" panose="020F0502020204030204" pitchFamily="34" charset="0"/>
                          <a:cs typeface="Calibri" panose="020F0502020204030204" pitchFamily="34" charset="0"/>
                        </a:rPr>
                        <a:t>(</a:t>
                      </a:r>
                      <a:r>
                        <a:rPr lang="en-US" sz="1700" dirty="0" err="1">
                          <a:solidFill>
                            <a:schemeClr val="tx1"/>
                          </a:solidFill>
                          <a:effectLst/>
                          <a:latin typeface="Calibri" panose="020F0502020204030204" pitchFamily="34" charset="0"/>
                          <a:cs typeface="Calibri" panose="020F0502020204030204" pitchFamily="34" charset="0"/>
                        </a:rPr>
                        <a:t>lít</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khí</a:t>
                      </a:r>
                      <a:r>
                        <a:rPr lang="en-US" sz="1700" dirty="0">
                          <a:solidFill>
                            <a:schemeClr val="tx1"/>
                          </a:solidFill>
                          <a:effectLst/>
                          <a:latin typeface="Calibri" panose="020F0502020204030204" pitchFamily="34" charset="0"/>
                          <a:cs typeface="Calibri" panose="020F0502020204030204" pitchFamily="34" charset="0"/>
                        </a:rPr>
                        <a:t>)</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1971564849"/>
                  </a:ext>
                </a:extLst>
              </a:tr>
              <a:tr h="418776">
                <a:tc>
                  <a:txBody>
                    <a:bodyPr/>
                    <a:lstStyle/>
                    <a:p>
                      <a:pPr algn="just">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1.</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Tầng</a:t>
                      </a:r>
                      <a:r>
                        <a:rPr lang="en-US" sz="1700" dirty="0">
                          <a:solidFill>
                            <a:schemeClr val="tx1"/>
                          </a:solidFill>
                          <a:effectLst/>
                          <a:latin typeface="Calibri" panose="020F0502020204030204" pitchFamily="34" charset="0"/>
                          <a:cs typeface="Calibri" panose="020F0502020204030204" pitchFamily="34" charset="0"/>
                        </a:rPr>
                        <a:t> 1:</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endParaRPr lang="en-US" sz="1700" dirty="0">
                        <a:latin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3185174306"/>
                  </a:ext>
                </a:extLst>
              </a:tr>
              <a:tr h="368118">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NB </a:t>
                      </a: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oxy </a:t>
                      </a:r>
                      <a:r>
                        <a:rPr lang="en-US" sz="1700" dirty="0" err="1">
                          <a:solidFill>
                            <a:schemeClr val="tx1"/>
                          </a:solidFill>
                          <a:effectLst/>
                          <a:latin typeface="Calibri" panose="020F0502020204030204" pitchFamily="34" charset="0"/>
                          <a:cs typeface="Calibri" panose="020F0502020204030204" pitchFamily="34" charset="0"/>
                        </a:rPr>
                        <a:t>gọng</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kính</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gọng</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kính</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là</a:t>
                      </a:r>
                      <a:r>
                        <a:rPr lang="en-US" sz="1700" dirty="0">
                          <a:effectLst/>
                          <a:latin typeface="Calibri" panose="020F0502020204030204" pitchFamily="34" charset="0"/>
                          <a:ea typeface="Times New Roman" panose="02020603050405020304" pitchFamily="18" charset="0"/>
                          <a:cs typeface="Calibri" panose="020F0502020204030204" pitchFamily="34" charset="0"/>
                        </a:rPr>
                        <a:t> 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dirty="0">
                          <a:effectLst/>
                          <a:latin typeface="Calibri" panose="020F0502020204030204" pitchFamily="34" charset="0"/>
                          <a:ea typeface="Times New Roman" panose="02020603050405020304" pitchFamily="18" charset="0"/>
                          <a:cs typeface="Calibri" panose="020F0502020204030204" pitchFamily="34" charset="0"/>
                        </a:rPr>
                        <a:t> 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400038850"/>
                  </a:ext>
                </a:extLst>
              </a:tr>
              <a:tr h="396889">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marL="0" marR="0" indent="0" algn="l" defTabSz="914400" rtl="0" eaLnBrk="1" fontAlgn="auto" latinLnBrk="0" hangingPunct="1">
                        <a:lnSpc>
                          <a:spcPct val="107000"/>
                        </a:lnSpc>
                        <a:spcBef>
                          <a:spcPts val="0"/>
                        </a:spcBef>
                        <a:spcAft>
                          <a:spcPts val="600"/>
                        </a:spcAft>
                        <a:buClrTx/>
                        <a:buSzTx/>
                        <a:buFontTx/>
                        <a:buNone/>
                        <a:tabLst/>
                        <a:defRPr/>
                      </a:pPr>
                      <a:r>
                        <a:rPr lang="en-US" sz="1700" dirty="0">
                          <a:solidFill>
                            <a:schemeClr val="tx1"/>
                          </a:solidFill>
                          <a:effectLst/>
                          <a:latin typeface="Calibri" panose="020F0502020204030204" pitchFamily="34" charset="0"/>
                          <a:cs typeface="Calibri" panose="020F0502020204030204" pitchFamily="34" charset="0"/>
                        </a:rPr>
                        <a:t>NB</a:t>
                      </a:r>
                      <a:r>
                        <a:rPr lang="en-US" sz="1700" baseline="0" dirty="0">
                          <a:solidFill>
                            <a:schemeClr val="tx1"/>
                          </a:solidFill>
                          <a:effectLst/>
                          <a:latin typeface="Calibri" panose="020F0502020204030204" pitchFamily="34" charset="0"/>
                          <a:cs typeface="Calibri" panose="020F0502020204030204" pitchFamily="34" charset="0"/>
                        </a:rPr>
                        <a:t> </a:t>
                      </a:r>
                      <a:r>
                        <a:rPr lang="en-US" sz="1700" baseline="0" dirty="0" err="1">
                          <a:solidFill>
                            <a:schemeClr val="tx1"/>
                          </a:solidFill>
                          <a:effectLst/>
                          <a:latin typeface="Calibri" panose="020F0502020204030204" pitchFamily="34" charset="0"/>
                          <a:cs typeface="Calibri" panose="020F0502020204030204" pitchFamily="34" charset="0"/>
                        </a:rPr>
                        <a:t>t</a:t>
                      </a:r>
                      <a:r>
                        <a:rPr lang="en-US" sz="1700" dirty="0" err="1">
                          <a:solidFill>
                            <a:schemeClr val="tx1"/>
                          </a:solidFill>
                          <a:effectLst/>
                          <a:latin typeface="Calibri" panose="020F0502020204030204" pitchFamily="34" charset="0"/>
                          <a:cs typeface="Calibri" panose="020F0502020204030204" pitchFamily="34" charset="0"/>
                        </a:rPr>
                        <a:t>hở</a:t>
                      </a:r>
                      <a:r>
                        <a:rPr lang="en-US" sz="1700" dirty="0">
                          <a:solidFill>
                            <a:schemeClr val="tx1"/>
                          </a:solidFill>
                          <a:effectLst/>
                          <a:latin typeface="Calibri" panose="020F0502020204030204" pitchFamily="34" charset="0"/>
                          <a:cs typeface="Calibri" panose="020F0502020204030204" pitchFamily="34" charset="0"/>
                        </a:rPr>
                        <a:t> oxy qua mass</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mass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túi</a:t>
                      </a:r>
                      <a:r>
                        <a:rPr lang="en-US" sz="1700" dirty="0">
                          <a:effectLst/>
                          <a:latin typeface="Calibri" panose="020F0502020204030204" pitchFamily="34" charset="0"/>
                          <a:ea typeface="Times New Roman" panose="02020603050405020304" pitchFamily="18" charset="0"/>
                          <a:cs typeface="Calibri" panose="020F0502020204030204" pitchFamily="34" charset="0"/>
                        </a:rPr>
                        <a:t> 15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797180470"/>
                  </a:ext>
                </a:extLst>
              </a:tr>
              <a:tr h="316403">
                <a:tc>
                  <a:txBody>
                    <a:bodyPr/>
                    <a:lstStyle/>
                    <a:p>
                      <a:pPr algn="just">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2.</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Tầng</a:t>
                      </a:r>
                      <a:r>
                        <a:rPr lang="en-US" sz="1700" dirty="0">
                          <a:solidFill>
                            <a:schemeClr val="tx1"/>
                          </a:solidFill>
                          <a:effectLst/>
                          <a:latin typeface="Calibri" panose="020F0502020204030204" pitchFamily="34" charset="0"/>
                          <a:cs typeface="Calibri" panose="020F0502020204030204" pitchFamily="34" charset="0"/>
                        </a:rPr>
                        <a:t> 2: NB </a:t>
                      </a:r>
                      <a:r>
                        <a:rPr lang="en-US" sz="1700" dirty="0" err="1">
                          <a:solidFill>
                            <a:schemeClr val="tx1"/>
                          </a:solidFill>
                          <a:effectLst/>
                          <a:latin typeface="Calibri" panose="020F0502020204030204" pitchFamily="34" charset="0"/>
                          <a:cs typeface="Calibri" panose="020F0502020204030204" pitchFamily="34" charset="0"/>
                        </a:rPr>
                        <a:t>vừa</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nặng</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endParaRPr lang="en-US" sz="1700">
                        <a:latin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2100652004"/>
                  </a:ext>
                </a:extLst>
              </a:tr>
              <a:tr h="628164">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NB </a:t>
                      </a: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oxy </a:t>
                      </a:r>
                      <a:r>
                        <a:rPr lang="en-US" sz="1700" dirty="0" err="1">
                          <a:solidFill>
                            <a:schemeClr val="tx1"/>
                          </a:solidFill>
                          <a:effectLst/>
                          <a:latin typeface="Calibri" panose="020F0502020204030204" pitchFamily="34" charset="0"/>
                          <a:cs typeface="Calibri" panose="020F0502020204030204" pitchFamily="34" charset="0"/>
                        </a:rPr>
                        <a:t>gọng</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kính</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gọng</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kính</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là</a:t>
                      </a:r>
                      <a:r>
                        <a:rPr lang="en-US" sz="1700" dirty="0">
                          <a:effectLst/>
                          <a:latin typeface="Calibri" panose="020F0502020204030204" pitchFamily="34" charset="0"/>
                          <a:ea typeface="Times New Roman" panose="02020603050405020304" pitchFamily="18" charset="0"/>
                          <a:cs typeface="Calibri" panose="020F0502020204030204" pitchFamily="34" charset="0"/>
                        </a:rPr>
                        <a:t> 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24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a:t>
                      </a:r>
                      <a:r>
                        <a:rPr lang="en-US" sz="1700" baseline="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3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dirty="0">
                          <a:effectLst/>
                          <a:latin typeface="Calibri" panose="020F0502020204030204" pitchFamily="34" charset="0"/>
                          <a:ea typeface="Times New Roman" panose="02020603050405020304" pitchFamily="18" charset="0"/>
                          <a:cs typeface="Calibri" panose="020F0502020204030204" pitchFamily="34" charset="0"/>
                        </a:rPr>
                        <a:t> 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3428599268"/>
                  </a:ext>
                </a:extLst>
              </a:tr>
              <a:tr h="548576">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a:solidFill>
                            <a:schemeClr val="tx1"/>
                          </a:solidFill>
                          <a:effectLst/>
                          <a:latin typeface="Calibri" panose="020F0502020204030204" pitchFamily="34" charset="0"/>
                          <a:cs typeface="Calibri" panose="020F0502020204030204" pitchFamily="34" charset="0"/>
                        </a:rPr>
                        <a:t>NB </a:t>
                      </a: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oxy qua mass</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mass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túi</a:t>
                      </a:r>
                      <a:r>
                        <a:rPr lang="en-US" sz="1700" dirty="0">
                          <a:effectLst/>
                          <a:latin typeface="Calibri" panose="020F0502020204030204" pitchFamily="34" charset="0"/>
                          <a:ea typeface="Times New Roman" panose="02020603050405020304" pitchFamily="18" charset="0"/>
                          <a:cs typeface="Calibri" panose="020F0502020204030204" pitchFamily="34" charset="0"/>
                        </a:rPr>
                        <a:t> 15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24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a:t>
                      </a:r>
                      <a:r>
                        <a:rPr lang="en-US" sz="1700" baseline="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3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2499282286"/>
                  </a:ext>
                </a:extLst>
              </a:tr>
              <a:tr h="548576">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oxy </a:t>
                      </a:r>
                      <a:r>
                        <a:rPr lang="en-US" sz="1700" dirty="0" err="1">
                          <a:solidFill>
                            <a:schemeClr val="tx1"/>
                          </a:solidFill>
                          <a:effectLst/>
                          <a:latin typeface="Calibri" panose="020F0502020204030204" pitchFamily="34" charset="0"/>
                          <a:cs typeface="Calibri" panose="020F0502020204030204" pitchFamily="34" charset="0"/>
                        </a:rPr>
                        <a:t>dòng</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cao</a:t>
                      </a:r>
                      <a:r>
                        <a:rPr lang="en-US" sz="1700" dirty="0">
                          <a:solidFill>
                            <a:schemeClr val="tx1"/>
                          </a:solidFill>
                          <a:effectLst/>
                          <a:latin typeface="Calibri" panose="020F0502020204030204" pitchFamily="34" charset="0"/>
                          <a:cs typeface="Calibri" panose="020F0502020204030204" pitchFamily="34" charset="0"/>
                        </a:rPr>
                        <a:t> HFNC</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kern="1200" dirty="0">
                          <a:solidFill>
                            <a:schemeClr val="dk1"/>
                          </a:solidFill>
                          <a:effectLst/>
                          <a:latin typeface="Calibri" panose="020F0502020204030204" pitchFamily="34" charset="0"/>
                          <a:ea typeface="+mn-ea"/>
                          <a:cs typeface="Calibri" panose="020F0502020204030204" pitchFamily="34" charset="0"/>
                        </a:rPr>
                        <a:t>FiO2 100%, F 60l/p: 60 (</a:t>
                      </a:r>
                      <a:r>
                        <a:rPr lang="en-US" sz="1700" kern="1200" dirty="0" err="1">
                          <a:solidFill>
                            <a:schemeClr val="dk1"/>
                          </a:solidFill>
                          <a:effectLst/>
                          <a:latin typeface="Calibri" panose="020F0502020204030204" pitchFamily="34" charset="0"/>
                          <a:ea typeface="+mn-ea"/>
                          <a:cs typeface="Calibri" panose="020F0502020204030204" pitchFamily="34" charset="0"/>
                        </a:rPr>
                        <a:t>lít</a:t>
                      </a:r>
                      <a:r>
                        <a:rPr lang="en-US" sz="1700" kern="1200" dirty="0">
                          <a:solidFill>
                            <a:schemeClr val="dk1"/>
                          </a:solidFill>
                          <a:effectLst/>
                          <a:latin typeface="Calibri" panose="020F0502020204030204" pitchFamily="34" charset="0"/>
                          <a:ea typeface="+mn-ea"/>
                          <a:cs typeface="Calibri" panose="020F0502020204030204" pitchFamily="34" charset="0"/>
                        </a:rPr>
                        <a:t> /</a:t>
                      </a:r>
                      <a:r>
                        <a:rPr lang="en-US" sz="1700" kern="1200" dirty="0" err="1">
                          <a:solidFill>
                            <a:schemeClr val="dk1"/>
                          </a:solidFill>
                          <a:effectLst/>
                          <a:latin typeface="Calibri" panose="020F0502020204030204" pitchFamily="34" charset="0"/>
                          <a:ea typeface="+mn-ea"/>
                          <a:cs typeface="Calibri" panose="020F0502020204030204" pitchFamily="34" charset="0"/>
                        </a:rPr>
                        <a:t>phút</a:t>
                      </a:r>
                      <a:r>
                        <a:rPr lang="en-US" sz="1700" kern="1200" dirty="0">
                          <a:solidFill>
                            <a:schemeClr val="dk1"/>
                          </a:solidFill>
                          <a:effectLst/>
                          <a:latin typeface="Calibri" panose="020F0502020204030204" pitchFamily="34" charset="0"/>
                          <a:ea typeface="+mn-ea"/>
                          <a:cs typeface="Calibri" panose="020F0502020204030204" pitchFamily="34" charset="0"/>
                        </a:rPr>
                        <a:t>) x 60 (</a:t>
                      </a:r>
                      <a:r>
                        <a:rPr lang="en-US" sz="1700" kern="1200" dirty="0" err="1">
                          <a:solidFill>
                            <a:schemeClr val="dk1"/>
                          </a:solidFill>
                          <a:effectLst/>
                          <a:latin typeface="Calibri" panose="020F0502020204030204" pitchFamily="34" charset="0"/>
                          <a:ea typeface="+mn-ea"/>
                          <a:cs typeface="Calibri" panose="020F0502020204030204" pitchFamily="34" charset="0"/>
                        </a:rPr>
                        <a:t>phút</a:t>
                      </a:r>
                      <a:r>
                        <a:rPr lang="en-US" sz="1700" kern="1200" dirty="0">
                          <a:solidFill>
                            <a:schemeClr val="dk1"/>
                          </a:solidFill>
                          <a:effectLst/>
                          <a:latin typeface="Calibri" panose="020F0502020204030204" pitchFamily="34" charset="0"/>
                          <a:ea typeface="+mn-ea"/>
                          <a:cs typeface="Calibri" panose="020F0502020204030204" pitchFamily="34" charset="0"/>
                        </a:rPr>
                        <a:t>) x 24 </a:t>
                      </a:r>
                      <a:r>
                        <a:rPr lang="en-US" sz="1700" kern="1200" dirty="0" err="1">
                          <a:solidFill>
                            <a:schemeClr val="dk1"/>
                          </a:solidFill>
                          <a:effectLst/>
                          <a:latin typeface="Calibri" panose="020F0502020204030204" pitchFamily="34" charset="0"/>
                          <a:ea typeface="+mn-ea"/>
                          <a:cs typeface="Calibri" panose="020F0502020204030204" pitchFamily="34" charset="0"/>
                        </a:rPr>
                        <a:t>giờ</a:t>
                      </a:r>
                      <a:r>
                        <a:rPr lang="en-US" sz="1700" kern="1200" dirty="0">
                          <a:solidFill>
                            <a:schemeClr val="dk1"/>
                          </a:solidFill>
                          <a:effectLst/>
                          <a:latin typeface="Calibri" panose="020F0502020204030204" pitchFamily="34" charset="0"/>
                          <a:ea typeface="+mn-ea"/>
                          <a:cs typeface="Calibri" panose="020F0502020204030204" pitchFamily="34" charset="0"/>
                        </a:rPr>
                        <a:t>/</a:t>
                      </a:r>
                      <a:r>
                        <a:rPr lang="en-US" sz="1700" kern="1200" dirty="0" err="1">
                          <a:solidFill>
                            <a:schemeClr val="dk1"/>
                          </a:solidFill>
                          <a:effectLst/>
                          <a:latin typeface="Calibri" panose="020F0502020204030204" pitchFamily="34" charset="0"/>
                          <a:ea typeface="+mn-ea"/>
                          <a:cs typeface="Calibri" panose="020F0502020204030204" pitchFamily="34" charset="0"/>
                        </a:rPr>
                        <a:t>ngày</a:t>
                      </a:r>
                      <a:r>
                        <a:rPr lang="en-US" sz="1700" kern="1200" dirty="0">
                          <a:solidFill>
                            <a:schemeClr val="dk1"/>
                          </a:solidFill>
                          <a:effectLst/>
                          <a:latin typeface="Calibri" panose="020F0502020204030204" pitchFamily="34" charset="0"/>
                          <a:ea typeface="+mn-ea"/>
                          <a:cs typeface="Calibri" panose="020F0502020204030204" pitchFamily="34" charset="0"/>
                        </a:rPr>
                        <a:t> x  7</a:t>
                      </a:r>
                      <a:r>
                        <a:rPr lang="en-US" sz="1700" kern="1200" baseline="0" dirty="0">
                          <a:solidFill>
                            <a:schemeClr val="dk1"/>
                          </a:solidFill>
                          <a:effectLst/>
                          <a:latin typeface="Calibri" panose="020F0502020204030204" pitchFamily="34" charset="0"/>
                          <a:ea typeface="+mn-ea"/>
                          <a:cs typeface="Calibri" panose="020F0502020204030204" pitchFamily="34" charset="0"/>
                        </a:rPr>
                        <a:t> </a:t>
                      </a:r>
                      <a:r>
                        <a:rPr lang="en-US" sz="1700" kern="1200" baseline="0" dirty="0" err="1">
                          <a:solidFill>
                            <a:schemeClr val="dk1"/>
                          </a:solidFill>
                          <a:effectLst/>
                          <a:latin typeface="Calibri" panose="020F0502020204030204" pitchFamily="34" charset="0"/>
                          <a:ea typeface="+mn-ea"/>
                          <a:cs typeface="Calibri" panose="020F0502020204030204" pitchFamily="34" charset="0"/>
                        </a:rPr>
                        <a:t>ngày</a:t>
                      </a:r>
                      <a:r>
                        <a:rPr lang="en-US" sz="1700" kern="1200" baseline="0" dirty="0">
                          <a:solidFill>
                            <a:schemeClr val="dk1"/>
                          </a:solidFill>
                          <a:effectLst/>
                          <a:latin typeface="Calibri" panose="020F0502020204030204" pitchFamily="34" charset="0"/>
                          <a:ea typeface="+mn-ea"/>
                          <a:cs typeface="Calibri" panose="020F0502020204030204" pitchFamily="34" charset="0"/>
                        </a:rPr>
                        <a:t> </a:t>
                      </a:r>
                      <a:r>
                        <a:rPr lang="en-US" sz="1700" kern="1200" dirty="0">
                          <a:solidFill>
                            <a:schemeClr val="dk1"/>
                          </a:solidFill>
                          <a:effectLst/>
                          <a:latin typeface="Calibri" panose="020F0502020204030204" pitchFamily="34" charset="0"/>
                          <a:ea typeface="+mn-ea"/>
                          <a:cs typeface="Calibri" panose="020F0502020204030204" pitchFamily="34" charset="0"/>
                        </a:rPr>
                        <a:t>x </a:t>
                      </a:r>
                      <a:r>
                        <a:rPr lang="en-US" sz="1700" kern="1200" dirty="0" err="1">
                          <a:solidFill>
                            <a:schemeClr val="dk1"/>
                          </a:solidFill>
                          <a:effectLst/>
                          <a:latin typeface="Calibri" panose="020F0502020204030204" pitchFamily="34" charset="0"/>
                          <a:ea typeface="+mn-ea"/>
                          <a:cs typeface="Calibri" panose="020F0502020204030204" pitchFamily="34" charset="0"/>
                        </a:rPr>
                        <a:t>số</a:t>
                      </a:r>
                      <a:r>
                        <a:rPr lang="en-US" sz="1700" kern="1200" dirty="0">
                          <a:solidFill>
                            <a:schemeClr val="dk1"/>
                          </a:solidFill>
                          <a:effectLst/>
                          <a:latin typeface="Calibri" panose="020F0502020204030204" pitchFamily="34" charset="0"/>
                          <a:ea typeface="+mn-ea"/>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2357402948"/>
                  </a:ext>
                </a:extLst>
              </a:tr>
              <a:tr h="268077">
                <a:tc>
                  <a:txBody>
                    <a:bodyPr/>
                    <a:lstStyle/>
                    <a:p>
                      <a:pPr algn="just">
                        <a:lnSpc>
                          <a:spcPct val="107000"/>
                        </a:lnSpc>
                        <a:spcAft>
                          <a:spcPts val="600"/>
                        </a:spcAft>
                      </a:pPr>
                      <a:r>
                        <a:rPr lang="en-US" sz="1700">
                          <a:solidFill>
                            <a:schemeClr val="tx1"/>
                          </a:solidFill>
                          <a:effectLst/>
                          <a:latin typeface="Calibri" panose="020F0502020204030204" pitchFamily="34" charset="0"/>
                          <a:cs typeface="Calibri" panose="020F0502020204030204" pitchFamily="34" charset="0"/>
                        </a:rPr>
                        <a:t>3.</a:t>
                      </a:r>
                      <a:endParaRPr lang="en-US" sz="170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Tầng</a:t>
                      </a:r>
                      <a:r>
                        <a:rPr lang="en-US" sz="1700" dirty="0">
                          <a:solidFill>
                            <a:schemeClr val="tx1"/>
                          </a:solidFill>
                          <a:effectLst/>
                          <a:latin typeface="Calibri" panose="020F0502020204030204" pitchFamily="34" charset="0"/>
                          <a:cs typeface="Calibri" panose="020F0502020204030204" pitchFamily="34" charset="0"/>
                        </a:rPr>
                        <a:t> 3: </a:t>
                      </a:r>
                      <a:r>
                        <a:rPr lang="en-US" sz="1700" dirty="0" err="1">
                          <a:solidFill>
                            <a:schemeClr val="tx1"/>
                          </a:solidFill>
                          <a:effectLst/>
                          <a:latin typeface="Calibri" panose="020F0502020204030204" pitchFamily="34" charset="0"/>
                          <a:cs typeface="Calibri" panose="020F0502020204030204" pitchFamily="34" charset="0"/>
                        </a:rPr>
                        <a:t>nặng</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nguy</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kịch</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1674011346"/>
                  </a:ext>
                </a:extLst>
              </a:tr>
              <a:tr h="628164">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máy</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không</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xâm</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nhập</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100%: (F35,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Vt</a:t>
                      </a:r>
                      <a:r>
                        <a:rPr lang="en-US" sz="1700" dirty="0">
                          <a:effectLst/>
                          <a:latin typeface="Calibri" panose="020F0502020204030204" pitchFamily="34" charset="0"/>
                          <a:ea typeface="Times New Roman" panose="02020603050405020304" pitchFamily="18" charset="0"/>
                          <a:cs typeface="Calibri" panose="020F0502020204030204" pitchFamily="34" charset="0"/>
                        </a:rPr>
                        <a:t> 500, PEEP 10 FiO2 100, Bias flow 10): 27,5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24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7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83892658"/>
                  </a:ext>
                </a:extLst>
              </a:tr>
              <a:tr h="628164">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solidFill>
                            <a:schemeClr val="tx1"/>
                          </a:solidFill>
                          <a:effectLst/>
                          <a:latin typeface="Calibri" panose="020F0502020204030204" pitchFamily="34" charset="0"/>
                          <a:cs typeface="Calibri" panose="020F0502020204030204" pitchFamily="34" charset="0"/>
                        </a:rPr>
                        <a:t>Thở</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máy</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xâm</a:t>
                      </a:r>
                      <a:r>
                        <a:rPr lang="en-US" sz="1700" dirty="0">
                          <a:solidFill>
                            <a:schemeClr val="tx1"/>
                          </a:solidFill>
                          <a:effectLst/>
                          <a:latin typeface="Calibri" panose="020F0502020204030204" pitchFamily="34" charset="0"/>
                          <a:cs typeface="Calibri" panose="020F0502020204030204" pitchFamily="34" charset="0"/>
                        </a:rPr>
                        <a:t> </a:t>
                      </a:r>
                      <a:r>
                        <a:rPr lang="en-US" sz="1700" dirty="0" err="1">
                          <a:solidFill>
                            <a:schemeClr val="tx1"/>
                          </a:solidFill>
                          <a:effectLst/>
                          <a:latin typeface="Calibri" panose="020F0502020204030204" pitchFamily="34" charset="0"/>
                          <a:cs typeface="Calibri" panose="020F0502020204030204" pitchFamily="34" charset="0"/>
                        </a:rPr>
                        <a:t>nhập</a:t>
                      </a: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100%: (F35,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Vt</a:t>
                      </a:r>
                      <a:r>
                        <a:rPr lang="en-US" sz="1700" dirty="0">
                          <a:effectLst/>
                          <a:latin typeface="Calibri" panose="020F0502020204030204" pitchFamily="34" charset="0"/>
                          <a:ea typeface="Times New Roman" panose="02020603050405020304" pitchFamily="18" charset="0"/>
                          <a:cs typeface="Calibri" panose="020F0502020204030204" pitchFamily="34" charset="0"/>
                        </a:rPr>
                        <a:t> 500, PEEP 10 FiO2 100, Bias flow 10): 50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24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7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1679869436"/>
                  </a:ext>
                </a:extLst>
              </a:tr>
              <a:tr h="628164">
                <a:tc>
                  <a:txBody>
                    <a:bodyPr/>
                    <a:lstStyle/>
                    <a:p>
                      <a:pPr algn="just">
                        <a:lnSpc>
                          <a:spcPct val="107000"/>
                        </a:lnSpc>
                        <a:spcAft>
                          <a:spcPts val="600"/>
                        </a:spcAft>
                      </a:pPr>
                      <a:endPar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7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ECMO</a:t>
                      </a:r>
                    </a:p>
                  </a:txBody>
                  <a:tcPr marL="62724" marR="62724" marT="0" marB="0">
                    <a:solidFill>
                      <a:schemeClr val="bg2">
                        <a:lumMod val="90000"/>
                      </a:schemeClr>
                    </a:solidFill>
                  </a:tcPr>
                </a:tc>
                <a:tc>
                  <a:txBody>
                    <a:bodyPr/>
                    <a:lstStyle/>
                    <a:p>
                      <a:pPr algn="just">
                        <a:lnSpc>
                          <a:spcPct val="107000"/>
                        </a:lnSpc>
                        <a:spcAft>
                          <a:spcPts val="600"/>
                        </a:spcAft>
                      </a:pPr>
                      <a:r>
                        <a:rPr lang="en-US" sz="1700" dirty="0" err="1">
                          <a:effectLst/>
                          <a:latin typeface="Calibri" panose="020F0502020204030204" pitchFamily="34" charset="0"/>
                          <a:ea typeface="Times New Roman" panose="02020603050405020304" pitchFamily="18" charset="0"/>
                          <a:cs typeface="Calibri" panose="020F0502020204030204" pitchFamily="34" charset="0"/>
                        </a:rPr>
                        <a:t>Nếu</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mức</a:t>
                      </a:r>
                      <a:r>
                        <a:rPr lang="en-US" sz="1700" dirty="0">
                          <a:effectLst/>
                          <a:latin typeface="Calibri" panose="020F0502020204030204" pitchFamily="34" charset="0"/>
                          <a:ea typeface="Times New Roman" panose="02020603050405020304" pitchFamily="18" charset="0"/>
                          <a:cs typeface="Calibri" panose="020F0502020204030204" pitchFamily="34" charset="0"/>
                        </a:rPr>
                        <a:t> oxy 10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lít</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60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phút</a:t>
                      </a:r>
                      <a:r>
                        <a:rPr lang="en-US" sz="1700" dirty="0">
                          <a:effectLst/>
                          <a:latin typeface="Calibri" panose="020F0502020204030204" pitchFamily="34" charset="0"/>
                          <a:ea typeface="Times New Roman" panose="02020603050405020304" pitchFamily="18" charset="0"/>
                          <a:cs typeface="Calibri" panose="020F0502020204030204" pitchFamily="34" charset="0"/>
                        </a:rPr>
                        <a:t>) 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dirty="0">
                          <a:effectLst/>
                          <a:latin typeface="Calibri" panose="020F0502020204030204" pitchFamily="34" charset="0"/>
                          <a:ea typeface="Times New Roman" panose="02020603050405020304" pitchFamily="18" charset="0"/>
                          <a:cs typeface="Calibri" panose="020F0502020204030204" pitchFamily="34" charset="0"/>
                        </a:rPr>
                        <a:t> x 24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giờ</a:t>
                      </a:r>
                      <a:r>
                        <a:rPr lang="en-US" sz="1700" dirty="0">
                          <a:effectLst/>
                          <a:latin typeface="Calibri" panose="020F0502020204030204" pitchFamily="34" charset="0"/>
                          <a:ea typeface="Times New Roman" panose="02020603050405020304" pitchFamily="18" charset="0"/>
                          <a:cs typeface="Calibri" panose="020F0502020204030204" pitchFamily="34" charset="0"/>
                        </a:rPr>
                        <a:t>/</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x  7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ngày</a:t>
                      </a:r>
                      <a:r>
                        <a:rPr lang="en-US" sz="1700" baseline="0" dirty="0">
                          <a:effectLst/>
                          <a:latin typeface="Calibri" panose="020F0502020204030204" pitchFamily="34" charset="0"/>
                          <a:ea typeface="Times New Roman" panose="02020603050405020304" pitchFamily="18" charset="0"/>
                          <a:cs typeface="Calibri" panose="020F0502020204030204" pitchFamily="34" charset="0"/>
                        </a:rPr>
                        <a:t> </a:t>
                      </a:r>
                      <a:r>
                        <a:rPr lang="en-US" sz="1700" dirty="0">
                          <a:effectLst/>
                          <a:latin typeface="Calibri" panose="020F0502020204030204" pitchFamily="34" charset="0"/>
                          <a:ea typeface="Times New Roman" panose="02020603050405020304" pitchFamily="18" charset="0"/>
                          <a:cs typeface="Calibri" panose="020F0502020204030204" pitchFamily="34" charset="0"/>
                        </a:rPr>
                        <a:t> x </a:t>
                      </a:r>
                      <a:r>
                        <a:rPr lang="en-US" sz="1700" dirty="0" err="1">
                          <a:effectLst/>
                          <a:latin typeface="Calibri" panose="020F0502020204030204" pitchFamily="34" charset="0"/>
                          <a:ea typeface="Times New Roman" panose="02020603050405020304" pitchFamily="18" charset="0"/>
                          <a:cs typeface="Calibri" panose="020F0502020204030204" pitchFamily="34" charset="0"/>
                        </a:rPr>
                        <a:t>số</a:t>
                      </a:r>
                      <a:r>
                        <a:rPr lang="en-US" sz="1700" dirty="0">
                          <a:effectLst/>
                          <a:latin typeface="Calibri" panose="020F0502020204030204" pitchFamily="34" charset="0"/>
                          <a:ea typeface="Times New Roman" panose="02020603050405020304" pitchFamily="18" charset="0"/>
                          <a:cs typeface="Calibri" panose="020F0502020204030204" pitchFamily="34" charset="0"/>
                        </a:rPr>
                        <a:t> BN </a:t>
                      </a:r>
                      <a:endParaRPr lang="en-US" sz="1700" dirty="0">
                        <a:effectLst/>
                        <a:latin typeface="Calibri" panose="020F0502020204030204" pitchFamily="34" charset="0"/>
                        <a:ea typeface="Calibri" panose="020F0502020204030204" pitchFamily="34" charset="0"/>
                        <a:cs typeface="Calibri" panose="020F0502020204030204" pitchFamily="34" charset="0"/>
                      </a:endParaRPr>
                    </a:p>
                  </a:txBody>
                  <a:tcPr marL="68580" marR="68580" marT="0" marB="0">
                    <a:solidFill>
                      <a:schemeClr val="bg2">
                        <a:lumMod val="90000"/>
                      </a:schemeClr>
                    </a:solidFill>
                  </a:tcPr>
                </a:tc>
                <a:extLst>
                  <a:ext uri="{0D108BD9-81ED-4DB2-BD59-A6C34878D82A}">
                    <a16:rowId xmlns:a16="http://schemas.microsoft.com/office/drawing/2014/main" val="3687186108"/>
                  </a:ext>
                </a:extLst>
              </a:tr>
            </a:tbl>
          </a:graphicData>
        </a:graphic>
      </p:graphicFrame>
    </p:spTree>
    <p:extLst>
      <p:ext uri="{BB962C8B-B14F-4D97-AF65-F5344CB8AC3E}">
        <p14:creationId xmlns:p14="http://schemas.microsoft.com/office/powerpoint/2010/main" val="3012628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272844" y="117223"/>
            <a:ext cx="8610600" cy="940893"/>
          </a:xfrm>
        </p:spPr>
        <p:txBody>
          <a:bodyPr/>
          <a:lstStyle/>
          <a:p>
            <a:r>
              <a:rPr lang="en-US" b="1" dirty="0" err="1">
                <a:solidFill>
                  <a:srgbClr val="C00000"/>
                </a:solidFill>
              </a:rPr>
              <a:t>Ước</a:t>
            </a:r>
            <a:r>
              <a:rPr lang="en-US" b="1" dirty="0">
                <a:solidFill>
                  <a:srgbClr val="C00000"/>
                </a:solidFill>
              </a:rPr>
              <a:t> </a:t>
            </a:r>
            <a:r>
              <a:rPr lang="en-US" b="1" dirty="0" err="1">
                <a:solidFill>
                  <a:srgbClr val="C00000"/>
                </a:solidFill>
              </a:rPr>
              <a:t>tính</a:t>
            </a:r>
            <a:r>
              <a:rPr lang="en-US" b="1" dirty="0">
                <a:solidFill>
                  <a:srgbClr val="C00000"/>
                </a:solidFill>
              </a:rPr>
              <a:t> </a:t>
            </a:r>
            <a:r>
              <a:rPr lang="en-US" b="1" dirty="0" err="1">
                <a:solidFill>
                  <a:srgbClr val="C00000"/>
                </a:solidFill>
              </a:rPr>
              <a:t>nhu</a:t>
            </a:r>
            <a:r>
              <a:rPr lang="en-US" b="1" dirty="0">
                <a:solidFill>
                  <a:srgbClr val="C00000"/>
                </a:solidFill>
              </a:rPr>
              <a:t> </a:t>
            </a:r>
            <a:r>
              <a:rPr lang="en-US" b="1" dirty="0" err="1">
                <a:solidFill>
                  <a:srgbClr val="C00000"/>
                </a:solidFill>
              </a:rPr>
              <a:t>cầu</a:t>
            </a:r>
            <a:r>
              <a:rPr lang="en-US" b="1" dirty="0">
                <a:solidFill>
                  <a:srgbClr val="C00000"/>
                </a:solidFill>
              </a:rPr>
              <a:t> Oxy y </a:t>
            </a:r>
            <a:r>
              <a:rPr lang="en-US" b="1" dirty="0" err="1">
                <a:solidFill>
                  <a:srgbClr val="C00000"/>
                </a:solidFill>
              </a:rPr>
              <a:t>tế</a:t>
            </a:r>
            <a:r>
              <a:rPr lang="en-US" b="1" dirty="0">
                <a:solidFill>
                  <a:srgbClr val="C00000"/>
                </a:solidFill>
              </a:rPr>
              <a:t> </a:t>
            </a:r>
            <a:r>
              <a:rPr lang="en-US" b="1" dirty="0" err="1">
                <a:solidFill>
                  <a:srgbClr val="C00000"/>
                </a:solidFill>
              </a:rPr>
              <a:t>trong</a:t>
            </a:r>
            <a:r>
              <a:rPr lang="en-US" b="1" dirty="0">
                <a:solidFill>
                  <a:srgbClr val="C00000"/>
                </a:solidFill>
              </a:rPr>
              <a:t> </a:t>
            </a:r>
            <a:r>
              <a:rPr lang="en-US" b="1" dirty="0" err="1">
                <a:solidFill>
                  <a:srgbClr val="C00000"/>
                </a:solidFill>
              </a:rPr>
              <a:t>ngày</a:t>
            </a:r>
            <a:endParaRPr lang="en-US" sz="3000" b="1" i="0" dirty="0">
              <a:solidFill>
                <a:srgbClr val="FF0000"/>
              </a:solidFill>
              <a:effectLs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272844" y="990600"/>
            <a:ext cx="8327923" cy="984885"/>
          </a:xfrm>
          <a:prstGeom prst="rect">
            <a:avLst/>
          </a:prstGeom>
          <a:noFill/>
        </p:spPr>
        <p:txBody>
          <a:bodyPr wrap="square">
            <a:spAutoFit/>
          </a:bodyPr>
          <a:lstStyle/>
          <a:p>
            <a:pPr algn="just">
              <a:spcBef>
                <a:spcPts val="1200"/>
              </a:spcBef>
            </a:pPr>
            <a:endParaRPr lang="en-US" sz="2400" dirty="0">
              <a:latin typeface="Arial" panose="020B0604020202020204" pitchFamily="34" charset="0"/>
              <a:cs typeface="Arial" panose="020B0604020202020204" pitchFamily="34" charset="0"/>
            </a:endParaRPr>
          </a:p>
          <a:p>
            <a:pPr marL="457200" indent="-457200" algn="just">
              <a:spcBef>
                <a:spcPts val="1200"/>
              </a:spcBef>
              <a:buAutoNum type="arabicPeriod"/>
            </a:pPr>
            <a:endParaRPr lang="vi-VN" sz="24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24</a:t>
            </a:fld>
            <a:endParaRPr lang="en-US"/>
          </a:p>
        </p:txBody>
      </p:sp>
      <p:graphicFrame>
        <p:nvGraphicFramePr>
          <p:cNvPr id="5" name="Table 4"/>
          <p:cNvGraphicFramePr>
            <a:graphicFrameLocks noGrp="1"/>
          </p:cNvGraphicFramePr>
          <p:nvPr>
            <p:extLst>
              <p:ext uri="{D42A27DB-BD31-4B8C-83A1-F6EECF244321}">
                <p14:modId xmlns:p14="http://schemas.microsoft.com/office/powerpoint/2010/main" val="3204142487"/>
              </p:ext>
            </p:extLst>
          </p:nvPr>
        </p:nvGraphicFramePr>
        <p:xfrm>
          <a:off x="0" y="1045251"/>
          <a:ext cx="9144000" cy="6007608"/>
        </p:xfrm>
        <a:graphic>
          <a:graphicData uri="http://schemas.openxmlformats.org/drawingml/2006/table">
            <a:tbl>
              <a:tblPr firstRow="1" firstCol="1" bandRow="1">
                <a:tableStyleId>{5C22544A-7EE6-4342-B048-85BDC9FD1C3A}</a:tableStyleId>
              </a:tblPr>
              <a:tblGrid>
                <a:gridCol w="381000">
                  <a:extLst>
                    <a:ext uri="{9D8B030D-6E8A-4147-A177-3AD203B41FA5}">
                      <a16:colId xmlns:a16="http://schemas.microsoft.com/office/drawing/2014/main" val="212290562"/>
                    </a:ext>
                  </a:extLst>
                </a:gridCol>
                <a:gridCol w="3161474">
                  <a:extLst>
                    <a:ext uri="{9D8B030D-6E8A-4147-A177-3AD203B41FA5}">
                      <a16:colId xmlns:a16="http://schemas.microsoft.com/office/drawing/2014/main" val="2615011996"/>
                    </a:ext>
                  </a:extLst>
                </a:gridCol>
                <a:gridCol w="5601526">
                  <a:extLst>
                    <a:ext uri="{9D8B030D-6E8A-4147-A177-3AD203B41FA5}">
                      <a16:colId xmlns:a16="http://schemas.microsoft.com/office/drawing/2014/main" val="2475227135"/>
                    </a:ext>
                  </a:extLst>
                </a:gridCol>
              </a:tblGrid>
              <a:tr h="571790">
                <a:tc>
                  <a:txBody>
                    <a:bodyPr/>
                    <a:lstStyle/>
                    <a:p>
                      <a:pPr algn="ctr">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TT</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ctr">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Nội</a:t>
                      </a:r>
                      <a:r>
                        <a:rPr lang="en-US" sz="1600" dirty="0">
                          <a:solidFill>
                            <a:schemeClr val="tx1"/>
                          </a:solidFill>
                          <a:effectLst/>
                          <a:latin typeface="Calibri" panose="020F0502020204030204" pitchFamily="34" charset="0"/>
                          <a:cs typeface="Calibri" panose="020F0502020204030204" pitchFamily="34" charset="0"/>
                        </a:rPr>
                        <a:t> dung</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ctr">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Diễn</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giải</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cách</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tính</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nhu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cầu</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của</a:t>
                      </a:r>
                      <a:r>
                        <a:rPr lang="en-US" sz="1600" dirty="0">
                          <a:solidFill>
                            <a:schemeClr val="tx1"/>
                          </a:solidFill>
                          <a:effectLst/>
                          <a:latin typeface="Calibri" panose="020F0502020204030204" pitchFamily="34" charset="0"/>
                          <a:cs typeface="Calibri" panose="020F0502020204030204" pitchFamily="34" charset="0"/>
                        </a:rPr>
                        <a:t> BN </a:t>
                      </a:r>
                    </a:p>
                    <a:p>
                      <a:pPr algn="ctr">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trong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một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khí</a:t>
                      </a:r>
                      <a:r>
                        <a:rPr lang="en-US" sz="1600" dirty="0">
                          <a:solidFill>
                            <a:schemeClr val="tx1"/>
                          </a:solidFill>
                          <a:effectLst/>
                          <a:latin typeface="Calibri" panose="020F0502020204030204" pitchFamily="34" charset="0"/>
                          <a:cs typeface="Calibri" panose="020F0502020204030204" pitchFamily="34" charset="0"/>
                        </a:rPr>
                        <a:t>)</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1971564849"/>
                  </a:ext>
                </a:extLst>
              </a:tr>
              <a:tr h="321443">
                <a:tc>
                  <a:txBody>
                    <a:bodyPr/>
                    <a:lstStyle/>
                    <a:p>
                      <a:pPr algn="just">
                        <a:lnSpc>
                          <a:spcPct val="107000"/>
                        </a:lnSpc>
                        <a:spcAft>
                          <a:spcPts val="600"/>
                        </a:spcAft>
                      </a:pPr>
                      <a:r>
                        <a:rPr lang="en-US" sz="1600">
                          <a:solidFill>
                            <a:schemeClr val="tx1"/>
                          </a:solidFill>
                          <a:effectLst/>
                          <a:latin typeface="Calibri" panose="020F0502020204030204" pitchFamily="34" charset="0"/>
                          <a:cs typeface="Calibri" panose="020F0502020204030204" pitchFamily="34" charset="0"/>
                        </a:rPr>
                        <a:t>1.</a:t>
                      </a:r>
                      <a:endParaRPr lang="en-US" sz="160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Tầng</a:t>
                      </a:r>
                      <a:r>
                        <a:rPr lang="en-US" sz="1600" dirty="0">
                          <a:solidFill>
                            <a:schemeClr val="tx1"/>
                          </a:solidFill>
                          <a:effectLst/>
                          <a:latin typeface="Calibri" panose="020F0502020204030204" pitchFamily="34" charset="0"/>
                          <a:cs typeface="Calibri" panose="020F0502020204030204" pitchFamily="34" charset="0"/>
                        </a:rPr>
                        <a:t> 1: </a:t>
                      </a:r>
                      <a:r>
                        <a:rPr lang="en-US" sz="1600" dirty="0" err="1">
                          <a:solidFill>
                            <a:schemeClr val="tx1"/>
                          </a:solidFill>
                          <a:effectLst/>
                          <a:latin typeface="Calibri" panose="020F0502020204030204" pitchFamily="34" charset="0"/>
                          <a:cs typeface="Calibri" panose="020F0502020204030204" pitchFamily="34" charset="0"/>
                        </a:rPr>
                        <a:t>nhẹ</a:t>
                      </a:r>
                      <a:r>
                        <a:rPr lang="en-US" sz="1600" dirty="0">
                          <a:solidFill>
                            <a:schemeClr val="tx1"/>
                          </a:solidFill>
                          <a:effectLst/>
                          <a:latin typeface="Calibri" panose="020F0502020204030204" pitchFamily="34" charset="0"/>
                          <a:cs typeface="Calibri" panose="020F0502020204030204" pitchFamily="34" charset="0"/>
                        </a:rPr>
                        <a:t>, k </a:t>
                      </a:r>
                      <a:r>
                        <a:rPr lang="en-US" sz="1600" dirty="0" err="1">
                          <a:solidFill>
                            <a:schemeClr val="tx1"/>
                          </a:solidFill>
                          <a:effectLst/>
                          <a:latin typeface="Calibri" panose="020F0502020204030204" pitchFamily="34" charset="0"/>
                          <a:cs typeface="Calibri" panose="020F0502020204030204" pitchFamily="34" charset="0"/>
                        </a:rPr>
                        <a:t>triệu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chứng</a:t>
                      </a:r>
                      <a:r>
                        <a:rPr lang="en-US" sz="1600" dirty="0">
                          <a:solidFill>
                            <a:schemeClr val="tx1"/>
                          </a:solidFill>
                          <a:effectLst/>
                          <a:latin typeface="Calibri" panose="020F0502020204030204" pitchFamily="34" charset="0"/>
                          <a:cs typeface="Calibri" panose="020F0502020204030204" pitchFamily="34" charset="0"/>
                        </a:rPr>
                        <a:t>:</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3185174306"/>
                  </a:ext>
                </a:extLst>
              </a:tr>
              <a:tr h="509972">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NB </a:t>
                      </a: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gọng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kính</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gọng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kính</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là</a:t>
                      </a:r>
                      <a:r>
                        <a:rPr lang="en-US" sz="1600" dirty="0">
                          <a:solidFill>
                            <a:schemeClr val="tx1"/>
                          </a:solidFill>
                          <a:effectLst/>
                          <a:latin typeface="Calibri" panose="020F0502020204030204" pitchFamily="34" charset="0"/>
                          <a:cs typeface="Calibri" panose="020F0502020204030204" pitchFamily="34" charset="0"/>
                        </a:rPr>
                        <a:t> 5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baseline="0" dirty="0">
                          <a:solidFill>
                            <a:schemeClr val="tx1"/>
                          </a:solidFill>
                          <a:effectLst/>
                          <a:latin typeface="Calibri" panose="020F0502020204030204" pitchFamily="34" charset="0"/>
                          <a:cs typeface="Calibri" panose="020F0502020204030204" pitchFamily="34" charset="0"/>
                        </a:rPr>
                        <a:t> </a:t>
                      </a:r>
                      <a:r>
                        <a:rPr lang="en-US" sz="1600" dirty="0">
                          <a:solidFill>
                            <a:schemeClr val="tx1"/>
                          </a:solidFill>
                          <a:effectLst/>
                          <a:latin typeface="Calibri" panose="020F0502020204030204" pitchFamily="34" charset="0"/>
                          <a:cs typeface="Calibri" panose="020F0502020204030204" pitchFamily="34" charset="0"/>
                        </a:rPr>
                        <a:t>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400038850"/>
                  </a:ext>
                </a:extLst>
              </a:tr>
              <a:tr h="509972">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NB</a:t>
                      </a:r>
                      <a:r>
                        <a:rPr lang="en-US" sz="1600" baseline="0" dirty="0">
                          <a:solidFill>
                            <a:schemeClr val="tx1"/>
                          </a:solidFill>
                          <a:effectLst/>
                          <a:latin typeface="Calibri" panose="020F0502020204030204" pitchFamily="34" charset="0"/>
                          <a:cs typeface="Calibri" panose="020F0502020204030204" pitchFamily="34" charset="0"/>
                        </a:rPr>
                        <a:t> </a:t>
                      </a:r>
                      <a:r>
                        <a:rPr lang="en-US" sz="1600" baseline="0" dirty="0" err="1">
                          <a:solidFill>
                            <a:schemeClr val="tx1"/>
                          </a:solidFill>
                          <a:effectLst/>
                          <a:latin typeface="Calibri" panose="020F0502020204030204" pitchFamily="34" charset="0"/>
                          <a:cs typeface="Calibri" panose="020F0502020204030204" pitchFamily="34" charset="0"/>
                        </a:rPr>
                        <a:t>t</a:t>
                      </a:r>
                      <a:r>
                        <a:rPr lang="en-US" sz="1600" dirty="0" err="1">
                          <a:solidFill>
                            <a:schemeClr val="tx1"/>
                          </a:solidFill>
                          <a:effectLst/>
                          <a:latin typeface="Calibri" panose="020F0502020204030204" pitchFamily="34" charset="0"/>
                          <a:cs typeface="Calibri" panose="020F0502020204030204" pitchFamily="34" charset="0"/>
                        </a:rPr>
                        <a:t>hở</a:t>
                      </a:r>
                      <a:r>
                        <a:rPr lang="en-US" sz="1600" dirty="0">
                          <a:solidFill>
                            <a:schemeClr val="tx1"/>
                          </a:solidFill>
                          <a:effectLst/>
                          <a:latin typeface="Calibri" panose="020F0502020204030204" pitchFamily="34" charset="0"/>
                          <a:cs typeface="Calibri" panose="020F0502020204030204" pitchFamily="34" charset="0"/>
                        </a:rPr>
                        <a:t> oxy qua mass</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mass </a:t>
                      </a:r>
                      <a:r>
                        <a:rPr lang="en-US" sz="1600" dirty="0" err="1">
                          <a:solidFill>
                            <a:schemeClr val="tx1"/>
                          </a:solidFill>
                          <a:effectLst/>
                          <a:latin typeface="Calibri" panose="020F0502020204030204" pitchFamily="34" charset="0"/>
                          <a:cs typeface="Calibri" panose="020F0502020204030204" pitchFamily="34" charset="0"/>
                        </a:rPr>
                        <a:t>túi</a:t>
                      </a:r>
                      <a:r>
                        <a:rPr lang="en-US" sz="1600" dirty="0">
                          <a:solidFill>
                            <a:schemeClr val="tx1"/>
                          </a:solidFill>
                          <a:effectLst/>
                          <a:latin typeface="Calibri" panose="020F0502020204030204" pitchFamily="34" charset="0"/>
                          <a:cs typeface="Calibri" panose="020F0502020204030204" pitchFamily="34" charset="0"/>
                        </a:rPr>
                        <a:t> 15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2716696302"/>
                  </a:ext>
                </a:extLst>
              </a:tr>
              <a:tr h="249198">
                <a:tc>
                  <a:txBody>
                    <a:bodyPr/>
                    <a:lstStyle/>
                    <a:p>
                      <a:pPr algn="just">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2.</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Tầng</a:t>
                      </a:r>
                      <a:r>
                        <a:rPr lang="en-US" sz="1600" dirty="0">
                          <a:solidFill>
                            <a:schemeClr val="tx1"/>
                          </a:solidFill>
                          <a:effectLst/>
                          <a:latin typeface="Calibri" panose="020F0502020204030204" pitchFamily="34" charset="0"/>
                          <a:cs typeface="Calibri" panose="020F0502020204030204" pitchFamily="34" charset="0"/>
                        </a:rPr>
                        <a:t> 2: NB </a:t>
                      </a:r>
                      <a:r>
                        <a:rPr lang="en-US" sz="1600" dirty="0" err="1">
                          <a:solidFill>
                            <a:schemeClr val="tx1"/>
                          </a:solidFill>
                          <a:effectLst/>
                          <a:latin typeface="Calibri" panose="020F0502020204030204" pitchFamily="34" charset="0"/>
                          <a:cs typeface="Calibri" panose="020F0502020204030204" pitchFamily="34" charset="0"/>
                        </a:rPr>
                        <a:t>vừa</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nặng</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2100652004"/>
                  </a:ext>
                </a:extLst>
              </a:tr>
              <a:tr h="509972">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NB </a:t>
                      </a: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gọng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kính</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gọng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kính</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là</a:t>
                      </a:r>
                      <a:r>
                        <a:rPr lang="en-US" sz="1600" dirty="0">
                          <a:solidFill>
                            <a:schemeClr val="tx1"/>
                          </a:solidFill>
                          <a:effectLst/>
                          <a:latin typeface="Calibri" panose="020F0502020204030204" pitchFamily="34" charset="0"/>
                          <a:cs typeface="Calibri" panose="020F0502020204030204" pitchFamily="34" charset="0"/>
                        </a:rPr>
                        <a:t> 5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24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3428599268"/>
                  </a:ext>
                </a:extLst>
              </a:tr>
              <a:tr h="509972">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NB </a:t>
                      </a: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oxy qua mass</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mass </a:t>
                      </a:r>
                      <a:r>
                        <a:rPr lang="en-US" sz="1600" dirty="0" err="1">
                          <a:solidFill>
                            <a:schemeClr val="tx1"/>
                          </a:solidFill>
                          <a:effectLst/>
                          <a:latin typeface="Calibri" panose="020F0502020204030204" pitchFamily="34" charset="0"/>
                          <a:cs typeface="Calibri" panose="020F0502020204030204" pitchFamily="34" charset="0"/>
                        </a:rPr>
                        <a:t>túi</a:t>
                      </a:r>
                      <a:r>
                        <a:rPr lang="en-US" sz="1600" dirty="0">
                          <a:solidFill>
                            <a:schemeClr val="tx1"/>
                          </a:solidFill>
                          <a:effectLst/>
                          <a:latin typeface="Calibri" panose="020F0502020204030204" pitchFamily="34" charset="0"/>
                          <a:cs typeface="Calibri" panose="020F0502020204030204" pitchFamily="34" charset="0"/>
                        </a:rPr>
                        <a:t> 15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24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2499282286"/>
                  </a:ext>
                </a:extLst>
              </a:tr>
              <a:tr h="328311">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oxy </a:t>
                      </a:r>
                      <a:r>
                        <a:rPr lang="en-US" sz="1600" dirty="0" err="1">
                          <a:solidFill>
                            <a:schemeClr val="tx1"/>
                          </a:solidFill>
                          <a:effectLst/>
                          <a:latin typeface="Calibri" panose="020F0502020204030204" pitchFamily="34" charset="0"/>
                          <a:cs typeface="Calibri" panose="020F0502020204030204" pitchFamily="34" charset="0"/>
                        </a:rPr>
                        <a:t>dòng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cao</a:t>
                      </a:r>
                      <a:r>
                        <a:rPr lang="en-US" sz="1600" dirty="0">
                          <a:solidFill>
                            <a:schemeClr val="tx1"/>
                          </a:solidFill>
                          <a:effectLst/>
                          <a:latin typeface="Calibri" panose="020F0502020204030204" pitchFamily="34" charset="0"/>
                          <a:cs typeface="Calibri" panose="020F0502020204030204" pitchFamily="34" charset="0"/>
                        </a:rPr>
                        <a:t> HFNC</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a:solidFill>
                            <a:schemeClr val="tx1"/>
                          </a:solidFill>
                          <a:effectLst/>
                          <a:latin typeface="Calibri" panose="020F0502020204030204" pitchFamily="34" charset="0"/>
                          <a:cs typeface="Calibri" panose="020F0502020204030204" pitchFamily="34" charset="0"/>
                        </a:rPr>
                        <a:t>FiO2 100%, F 60l/p: 60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24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2357402948"/>
                  </a:ext>
                </a:extLst>
              </a:tr>
              <a:tr h="457200">
                <a:tc>
                  <a:txBody>
                    <a:bodyPr/>
                    <a:lstStyle/>
                    <a:p>
                      <a:pPr algn="just">
                        <a:lnSpc>
                          <a:spcPct val="107000"/>
                        </a:lnSpc>
                        <a:spcAft>
                          <a:spcPts val="600"/>
                        </a:spcAft>
                      </a:pPr>
                      <a:r>
                        <a:rPr lang="en-US" sz="1600">
                          <a:solidFill>
                            <a:schemeClr val="tx1"/>
                          </a:solidFill>
                          <a:effectLst/>
                          <a:latin typeface="Calibri" panose="020F0502020204030204" pitchFamily="34" charset="0"/>
                          <a:cs typeface="Calibri" panose="020F0502020204030204" pitchFamily="34" charset="0"/>
                        </a:rPr>
                        <a:t>3.</a:t>
                      </a:r>
                      <a:endParaRPr lang="en-US" sz="160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l">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Tầng</a:t>
                      </a:r>
                      <a:r>
                        <a:rPr lang="en-US" sz="1600" dirty="0">
                          <a:solidFill>
                            <a:schemeClr val="tx1"/>
                          </a:solidFill>
                          <a:effectLst/>
                          <a:latin typeface="Calibri" panose="020F0502020204030204" pitchFamily="34" charset="0"/>
                          <a:cs typeface="Calibri" panose="020F0502020204030204" pitchFamily="34" charset="0"/>
                        </a:rPr>
                        <a:t> 3: NB </a:t>
                      </a:r>
                      <a:r>
                        <a:rPr lang="en-US" sz="1600" dirty="0" err="1">
                          <a:solidFill>
                            <a:schemeClr val="tx1"/>
                          </a:solidFill>
                          <a:effectLst/>
                          <a:latin typeface="Calibri" panose="020F0502020204030204" pitchFamily="34" charset="0"/>
                          <a:cs typeface="Calibri" panose="020F0502020204030204" pitchFamily="34" charset="0"/>
                        </a:rPr>
                        <a:t>nặng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nguy</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kịch</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1674011346"/>
                  </a:ext>
                </a:extLst>
              </a:tr>
              <a:tr h="770747">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máy</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không</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xâm</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nhập</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100%: (F35, </a:t>
                      </a:r>
                      <a:r>
                        <a:rPr lang="en-US" sz="1600" dirty="0" err="1">
                          <a:solidFill>
                            <a:schemeClr val="tx1"/>
                          </a:solidFill>
                          <a:effectLst/>
                          <a:latin typeface="Calibri" panose="020F0502020204030204" pitchFamily="34" charset="0"/>
                          <a:cs typeface="Calibri" panose="020F0502020204030204" pitchFamily="34" charset="0"/>
                        </a:rPr>
                        <a:t>Vt</a:t>
                      </a:r>
                      <a:r>
                        <a:rPr lang="en-US" sz="1600" dirty="0">
                          <a:solidFill>
                            <a:schemeClr val="tx1"/>
                          </a:solidFill>
                          <a:effectLst/>
                          <a:latin typeface="Calibri" panose="020F0502020204030204" pitchFamily="34" charset="0"/>
                          <a:cs typeface="Calibri" panose="020F0502020204030204" pitchFamily="34" charset="0"/>
                        </a:rPr>
                        <a:t> 500, PEEP 10 FiO2 100, Bias flow 10): 27,5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24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83892658"/>
                  </a:ext>
                </a:extLst>
              </a:tr>
              <a:tr h="770747">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Thở</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máy</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xâm</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nhập</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err="1">
                          <a:solidFill>
                            <a:schemeClr val="tx1"/>
                          </a:solidFill>
                          <a:effectLst/>
                          <a:latin typeface="Calibri" panose="020F0502020204030204" pitchFamily="34" charset="0"/>
                          <a:cs typeface="Calibri" panose="020F0502020204030204" pitchFamily="34" charset="0"/>
                        </a:rPr>
                        <a:t>Nếu</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mức</a:t>
                      </a:r>
                      <a:r>
                        <a:rPr lang="en-US" sz="1600" dirty="0">
                          <a:solidFill>
                            <a:schemeClr val="tx1"/>
                          </a:solidFill>
                          <a:effectLst/>
                          <a:latin typeface="Calibri" panose="020F0502020204030204" pitchFamily="34" charset="0"/>
                          <a:cs typeface="Calibri" panose="020F0502020204030204" pitchFamily="34" charset="0"/>
                        </a:rPr>
                        <a:t> oxy 100%: (F35, </a:t>
                      </a:r>
                      <a:r>
                        <a:rPr lang="en-US" sz="1600" dirty="0" err="1">
                          <a:solidFill>
                            <a:schemeClr val="tx1"/>
                          </a:solidFill>
                          <a:effectLst/>
                          <a:latin typeface="Calibri" panose="020F0502020204030204" pitchFamily="34" charset="0"/>
                          <a:cs typeface="Calibri" panose="020F0502020204030204" pitchFamily="34" charset="0"/>
                        </a:rPr>
                        <a:t>Vt</a:t>
                      </a:r>
                      <a:r>
                        <a:rPr lang="en-US" sz="1600" dirty="0">
                          <a:solidFill>
                            <a:schemeClr val="tx1"/>
                          </a:solidFill>
                          <a:effectLst/>
                          <a:latin typeface="Calibri" panose="020F0502020204030204" pitchFamily="34" charset="0"/>
                          <a:cs typeface="Calibri" panose="020F0502020204030204" pitchFamily="34" charset="0"/>
                        </a:rPr>
                        <a:t> 500, PEEP 10 FiO2 100, Bias flow 10): 50 (</a:t>
                      </a:r>
                      <a:r>
                        <a:rPr lang="en-US" sz="1600" dirty="0" err="1">
                          <a:solidFill>
                            <a:schemeClr val="tx1"/>
                          </a:solidFill>
                          <a:effectLst/>
                          <a:latin typeface="Calibri" panose="020F0502020204030204" pitchFamily="34" charset="0"/>
                          <a:cs typeface="Calibri" panose="020F0502020204030204" pitchFamily="34" charset="0"/>
                        </a:rPr>
                        <a:t>lít</a:t>
                      </a:r>
                      <a:r>
                        <a:rPr lang="en-US" sz="1600" dirty="0">
                          <a:solidFill>
                            <a:schemeClr val="tx1"/>
                          </a:solidFill>
                          <a:effectLst/>
                          <a:latin typeface="Calibri" panose="020F0502020204030204" pitchFamily="34" charset="0"/>
                          <a:cs typeface="Calibri" panose="020F0502020204030204" pitchFamily="34" charset="0"/>
                        </a:rPr>
                        <a:t>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60 (</a:t>
                      </a:r>
                      <a:r>
                        <a:rPr lang="en-US" sz="1600" dirty="0" err="1">
                          <a:solidFill>
                            <a:schemeClr val="tx1"/>
                          </a:solidFill>
                          <a:effectLst/>
                          <a:latin typeface="Calibri" panose="020F0502020204030204" pitchFamily="34" charset="0"/>
                          <a:cs typeface="Calibri" panose="020F0502020204030204" pitchFamily="34" charset="0"/>
                        </a:rPr>
                        <a:t>phút</a:t>
                      </a:r>
                      <a:r>
                        <a:rPr lang="en-US" sz="1600" dirty="0">
                          <a:solidFill>
                            <a:schemeClr val="tx1"/>
                          </a:solidFill>
                          <a:effectLst/>
                          <a:latin typeface="Calibri" panose="020F0502020204030204" pitchFamily="34" charset="0"/>
                          <a:cs typeface="Calibri" panose="020F0502020204030204" pitchFamily="34" charset="0"/>
                        </a:rPr>
                        <a:t>) x 24 </a:t>
                      </a:r>
                      <a:r>
                        <a:rPr lang="en-US" sz="1600" dirty="0" err="1">
                          <a:solidFill>
                            <a:schemeClr val="tx1"/>
                          </a:solidFill>
                          <a:effectLst/>
                          <a:latin typeface="Calibri" panose="020F0502020204030204" pitchFamily="34" charset="0"/>
                          <a:cs typeface="Calibri" panose="020F0502020204030204" pitchFamily="34" charset="0"/>
                        </a:rPr>
                        <a:t>giờ</a:t>
                      </a:r>
                      <a:r>
                        <a:rPr lang="en-US" sz="1600" dirty="0">
                          <a:solidFill>
                            <a:schemeClr val="tx1"/>
                          </a:solidFill>
                          <a:effectLst/>
                          <a:latin typeface="Calibri" panose="020F0502020204030204" pitchFamily="34" charset="0"/>
                          <a:cs typeface="Calibri" panose="020F0502020204030204" pitchFamily="34" charset="0"/>
                        </a:rPr>
                        <a:t>/</a:t>
                      </a:r>
                      <a:r>
                        <a:rPr lang="en-US" sz="1600" dirty="0" err="1">
                          <a:solidFill>
                            <a:schemeClr val="tx1"/>
                          </a:solidFill>
                          <a:effectLst/>
                          <a:latin typeface="Calibri" panose="020F0502020204030204" pitchFamily="34" charset="0"/>
                          <a:cs typeface="Calibri" panose="020F0502020204030204" pitchFamily="34" charset="0"/>
                        </a:rPr>
                        <a:t>ngày</a:t>
                      </a:r>
                      <a:r>
                        <a:rPr lang="en-US" sz="1600" dirty="0">
                          <a:solidFill>
                            <a:schemeClr val="tx1"/>
                          </a:solidFill>
                          <a:effectLst/>
                          <a:latin typeface="Calibri" panose="020F0502020204030204" pitchFamily="34" charset="0"/>
                          <a:cs typeface="Calibri" panose="020F0502020204030204" pitchFamily="34" charset="0"/>
                        </a:rPr>
                        <a:t> x </a:t>
                      </a:r>
                      <a:r>
                        <a:rPr lang="en-US" sz="1600" dirty="0" err="1">
                          <a:solidFill>
                            <a:schemeClr val="tx1"/>
                          </a:solidFill>
                          <a:effectLst/>
                          <a:latin typeface="Calibri" panose="020F0502020204030204" pitchFamily="34" charset="0"/>
                          <a:cs typeface="Calibri" panose="020F0502020204030204" pitchFamily="34" charset="0"/>
                        </a:rPr>
                        <a:t>số</a:t>
                      </a:r>
                      <a:r>
                        <a:rPr lang="en-US" sz="1600" dirty="0">
                          <a:solidFill>
                            <a:schemeClr val="tx1"/>
                          </a:solidFill>
                          <a:effectLst/>
                          <a:latin typeface="Calibri" panose="020F0502020204030204" pitchFamily="34" charset="0"/>
                          <a:cs typeface="Calibri" panose="020F0502020204030204" pitchFamily="34" charset="0"/>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1679869436"/>
                  </a:ext>
                </a:extLst>
              </a:tr>
              <a:tr h="482165">
                <a:tc>
                  <a:txBody>
                    <a:bodyPr/>
                    <a:lstStyle/>
                    <a:p>
                      <a:pPr algn="just">
                        <a:lnSpc>
                          <a:spcPct val="107000"/>
                        </a:lnSpc>
                        <a:spcAft>
                          <a:spcPts val="600"/>
                        </a:spcAft>
                      </a:pP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tc>
                  <a:txBody>
                    <a:bodyPr/>
                    <a:lstStyle/>
                    <a:p>
                      <a:pPr algn="just">
                        <a:lnSpc>
                          <a:spcPct val="107000"/>
                        </a:lnSpc>
                        <a:spcAft>
                          <a:spcPts val="600"/>
                        </a:spcAft>
                      </a:pPr>
                      <a:r>
                        <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rPr>
                        <a:t>ECMO</a:t>
                      </a:r>
                    </a:p>
                  </a:txBody>
                  <a:tcPr marL="62724" marR="62724" marT="0" marB="0">
                    <a:solidFill>
                      <a:schemeClr val="bg2">
                        <a:lumMod val="90000"/>
                      </a:schemeClr>
                    </a:solidFill>
                  </a:tcPr>
                </a:tc>
                <a:tc>
                  <a:txBody>
                    <a:bodyPr/>
                    <a:lstStyle/>
                    <a:p>
                      <a:pPr algn="just">
                        <a:lnSpc>
                          <a:spcPct val="107000"/>
                        </a:lnSpc>
                        <a:spcAft>
                          <a:spcPts val="600"/>
                        </a:spcAft>
                      </a:pPr>
                      <a:r>
                        <a:rPr lang="en-US" sz="1600" kern="1200" dirty="0" err="1">
                          <a:solidFill>
                            <a:schemeClr val="dk1"/>
                          </a:solidFill>
                          <a:effectLst/>
                          <a:latin typeface="+mn-lt"/>
                          <a:ea typeface="+mn-ea"/>
                          <a:cs typeface="+mn-cs"/>
                        </a:rPr>
                        <a:t>Nếu</a:t>
                      </a:r>
                      <a:r>
                        <a:rPr lang="en-US" sz="1600" kern="1200" dirty="0">
                          <a:solidFill>
                            <a:schemeClr val="dk1"/>
                          </a:solidFill>
                          <a:effectLst/>
                          <a:latin typeface="+mn-lt"/>
                          <a:ea typeface="+mn-ea"/>
                          <a:cs typeface="+mn-cs"/>
                        </a:rPr>
                        <a:t> </a:t>
                      </a:r>
                      <a:r>
                        <a:rPr lang="en-US" sz="1600" kern="1200" dirty="0" err="1">
                          <a:solidFill>
                            <a:schemeClr val="dk1"/>
                          </a:solidFill>
                          <a:effectLst/>
                          <a:latin typeface="+mn-lt"/>
                          <a:ea typeface="+mn-ea"/>
                          <a:cs typeface="+mn-cs"/>
                        </a:rPr>
                        <a:t>mức</a:t>
                      </a:r>
                      <a:r>
                        <a:rPr lang="en-US" sz="1600" kern="1200" dirty="0">
                          <a:solidFill>
                            <a:schemeClr val="dk1"/>
                          </a:solidFill>
                          <a:effectLst/>
                          <a:latin typeface="+mn-lt"/>
                          <a:ea typeface="+mn-ea"/>
                          <a:cs typeface="+mn-cs"/>
                        </a:rPr>
                        <a:t> oxy 10 (</a:t>
                      </a:r>
                      <a:r>
                        <a:rPr lang="en-US" sz="1600" kern="1200" dirty="0" err="1">
                          <a:solidFill>
                            <a:schemeClr val="dk1"/>
                          </a:solidFill>
                          <a:effectLst/>
                          <a:latin typeface="+mn-lt"/>
                          <a:ea typeface="+mn-ea"/>
                          <a:cs typeface="+mn-cs"/>
                        </a:rPr>
                        <a:t>lít</a:t>
                      </a:r>
                      <a:r>
                        <a:rPr lang="en-US" sz="1600" kern="1200" dirty="0">
                          <a:solidFill>
                            <a:schemeClr val="dk1"/>
                          </a:solidFill>
                          <a:effectLst/>
                          <a:latin typeface="+mn-lt"/>
                          <a:ea typeface="+mn-ea"/>
                          <a:cs typeface="+mn-cs"/>
                        </a:rPr>
                        <a:t> /</a:t>
                      </a:r>
                      <a:r>
                        <a:rPr lang="en-US" sz="1600" kern="1200" dirty="0" err="1">
                          <a:solidFill>
                            <a:schemeClr val="dk1"/>
                          </a:solidFill>
                          <a:effectLst/>
                          <a:latin typeface="+mn-lt"/>
                          <a:ea typeface="+mn-ea"/>
                          <a:cs typeface="+mn-cs"/>
                        </a:rPr>
                        <a:t>phút</a:t>
                      </a:r>
                      <a:r>
                        <a:rPr lang="en-US" sz="1600" kern="1200" dirty="0">
                          <a:solidFill>
                            <a:schemeClr val="dk1"/>
                          </a:solidFill>
                          <a:effectLst/>
                          <a:latin typeface="+mn-lt"/>
                          <a:ea typeface="+mn-ea"/>
                          <a:cs typeface="+mn-cs"/>
                        </a:rPr>
                        <a:t>) x 60 (</a:t>
                      </a:r>
                      <a:r>
                        <a:rPr lang="en-US" sz="1600" kern="1200" dirty="0" err="1">
                          <a:solidFill>
                            <a:schemeClr val="dk1"/>
                          </a:solidFill>
                          <a:effectLst/>
                          <a:latin typeface="+mn-lt"/>
                          <a:ea typeface="+mn-ea"/>
                          <a:cs typeface="+mn-cs"/>
                        </a:rPr>
                        <a:t>phút</a:t>
                      </a:r>
                      <a:r>
                        <a:rPr lang="en-US" sz="1600" kern="1200" dirty="0">
                          <a:solidFill>
                            <a:schemeClr val="dk1"/>
                          </a:solidFill>
                          <a:effectLst/>
                          <a:latin typeface="+mn-lt"/>
                          <a:ea typeface="+mn-ea"/>
                          <a:cs typeface="+mn-cs"/>
                        </a:rPr>
                        <a:t>) x 24 </a:t>
                      </a:r>
                      <a:r>
                        <a:rPr lang="en-US" sz="1600" kern="1200" dirty="0" err="1">
                          <a:solidFill>
                            <a:schemeClr val="dk1"/>
                          </a:solidFill>
                          <a:effectLst/>
                          <a:latin typeface="+mn-lt"/>
                          <a:ea typeface="+mn-ea"/>
                          <a:cs typeface="+mn-cs"/>
                        </a:rPr>
                        <a:t>giờ</a:t>
                      </a:r>
                      <a:r>
                        <a:rPr lang="en-US" sz="1600" kern="1200" dirty="0">
                          <a:solidFill>
                            <a:schemeClr val="dk1"/>
                          </a:solidFill>
                          <a:effectLst/>
                          <a:latin typeface="+mn-lt"/>
                          <a:ea typeface="+mn-ea"/>
                          <a:cs typeface="+mn-cs"/>
                        </a:rPr>
                        <a:t>/</a:t>
                      </a:r>
                      <a:r>
                        <a:rPr lang="en-US" sz="1600" kern="1200" dirty="0" err="1">
                          <a:solidFill>
                            <a:schemeClr val="dk1"/>
                          </a:solidFill>
                          <a:effectLst/>
                          <a:latin typeface="+mn-lt"/>
                          <a:ea typeface="+mn-ea"/>
                          <a:cs typeface="+mn-cs"/>
                        </a:rPr>
                        <a:t>ngày</a:t>
                      </a:r>
                      <a:r>
                        <a:rPr lang="en-US" sz="1600" kern="1200" baseline="0" dirty="0">
                          <a:solidFill>
                            <a:schemeClr val="dk1"/>
                          </a:solidFill>
                          <a:effectLst/>
                          <a:latin typeface="+mn-lt"/>
                          <a:ea typeface="+mn-ea"/>
                          <a:cs typeface="+mn-cs"/>
                        </a:rPr>
                        <a:t> </a:t>
                      </a:r>
                      <a:r>
                        <a:rPr lang="en-US" sz="1600" kern="1200" dirty="0">
                          <a:solidFill>
                            <a:schemeClr val="dk1"/>
                          </a:solidFill>
                          <a:effectLst/>
                          <a:latin typeface="+mn-lt"/>
                          <a:ea typeface="+mn-ea"/>
                          <a:cs typeface="+mn-cs"/>
                        </a:rPr>
                        <a:t>x  </a:t>
                      </a:r>
                      <a:r>
                        <a:rPr lang="en-US" sz="1600" kern="1200" dirty="0" err="1">
                          <a:solidFill>
                            <a:schemeClr val="dk1"/>
                          </a:solidFill>
                          <a:effectLst/>
                          <a:latin typeface="+mn-lt"/>
                          <a:ea typeface="+mn-ea"/>
                          <a:cs typeface="+mn-cs"/>
                        </a:rPr>
                        <a:t>số</a:t>
                      </a:r>
                      <a:r>
                        <a:rPr lang="en-US" sz="1600" kern="1200" dirty="0">
                          <a:solidFill>
                            <a:schemeClr val="dk1"/>
                          </a:solidFill>
                          <a:effectLst/>
                          <a:latin typeface="+mn-lt"/>
                          <a:ea typeface="+mn-ea"/>
                          <a:cs typeface="+mn-cs"/>
                        </a:rPr>
                        <a:t> BN </a:t>
                      </a:r>
                      <a:endParaRPr lang="en-US" sz="1600"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txBody>
                  <a:tcPr marL="62724" marR="62724" marT="0" marB="0">
                    <a:solidFill>
                      <a:schemeClr val="bg2">
                        <a:lumMod val="90000"/>
                      </a:schemeClr>
                    </a:solidFill>
                  </a:tcPr>
                </a:tc>
                <a:extLst>
                  <a:ext uri="{0D108BD9-81ED-4DB2-BD59-A6C34878D82A}">
                    <a16:rowId xmlns:a16="http://schemas.microsoft.com/office/drawing/2014/main" val="202611900"/>
                  </a:ext>
                </a:extLst>
              </a:tr>
            </a:tbl>
          </a:graphicData>
        </a:graphic>
      </p:graphicFrame>
    </p:spTree>
    <p:extLst>
      <p:ext uri="{BB962C8B-B14F-4D97-AF65-F5344CB8AC3E}">
        <p14:creationId xmlns:p14="http://schemas.microsoft.com/office/powerpoint/2010/main" val="3637999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9833" y="49707"/>
            <a:ext cx="8610600" cy="763427"/>
          </a:xfrm>
        </p:spPr>
        <p:txBody>
          <a:bodyPr/>
          <a:lstStyle/>
          <a:p>
            <a:pPr algn="ctr"/>
            <a:r>
              <a:rPr lang="en-US" sz="2800" b="1" dirty="0" err="1">
                <a:solidFill>
                  <a:srgbClr val="C00000"/>
                </a:solidFill>
              </a:rPr>
              <a:t>Ước</a:t>
            </a:r>
            <a:r>
              <a:rPr lang="en-US" sz="2800" b="1" dirty="0">
                <a:solidFill>
                  <a:srgbClr val="C00000"/>
                </a:solidFill>
              </a:rPr>
              <a:t> </a:t>
            </a:r>
            <a:r>
              <a:rPr lang="en-US" sz="2800" b="1" dirty="0" err="1">
                <a:solidFill>
                  <a:srgbClr val="C00000"/>
                </a:solidFill>
              </a:rPr>
              <a:t>tính</a:t>
            </a:r>
            <a:r>
              <a:rPr lang="en-US" sz="2800" b="1" dirty="0">
                <a:solidFill>
                  <a:srgbClr val="C00000"/>
                </a:solidFill>
              </a:rPr>
              <a:t> </a:t>
            </a:r>
            <a:r>
              <a:rPr lang="en-US" sz="2800" b="1" dirty="0" err="1">
                <a:solidFill>
                  <a:srgbClr val="C00000"/>
                </a:solidFill>
              </a:rPr>
              <a:t>nhu</a:t>
            </a:r>
            <a:r>
              <a:rPr lang="en-US" sz="2800" b="1" dirty="0">
                <a:solidFill>
                  <a:srgbClr val="C00000"/>
                </a:solidFill>
              </a:rPr>
              <a:t> </a:t>
            </a:r>
            <a:r>
              <a:rPr lang="en-US" sz="2800" b="1" dirty="0" err="1">
                <a:solidFill>
                  <a:srgbClr val="C00000"/>
                </a:solidFill>
              </a:rPr>
              <a:t>cầu</a:t>
            </a:r>
            <a:r>
              <a:rPr lang="en-US" sz="2800" b="1" dirty="0">
                <a:solidFill>
                  <a:srgbClr val="C00000"/>
                </a:solidFill>
              </a:rPr>
              <a:t> Oxy y </a:t>
            </a:r>
            <a:r>
              <a:rPr lang="en-US" sz="2800" b="1" dirty="0" err="1">
                <a:solidFill>
                  <a:srgbClr val="C00000"/>
                </a:solidFill>
              </a:rPr>
              <a:t>tế</a:t>
            </a:r>
            <a:r>
              <a:rPr lang="en-US" sz="2800" b="1" dirty="0">
                <a:solidFill>
                  <a:srgbClr val="C00000"/>
                </a:solidFill>
              </a:rPr>
              <a:t> </a:t>
            </a:r>
            <a:r>
              <a:rPr lang="en-US" sz="2800" b="1" dirty="0" err="1">
                <a:solidFill>
                  <a:srgbClr val="C00000"/>
                </a:solidFill>
              </a:rPr>
              <a:t>theo</a:t>
            </a:r>
            <a:r>
              <a:rPr lang="en-US" sz="2800" b="1" dirty="0">
                <a:solidFill>
                  <a:srgbClr val="C00000"/>
                </a:solidFill>
              </a:rPr>
              <a:t> </a:t>
            </a:r>
            <a:r>
              <a:rPr lang="en-US" sz="2800" b="1" dirty="0" err="1">
                <a:solidFill>
                  <a:srgbClr val="C00000"/>
                </a:solidFill>
              </a:rPr>
              <a:t>số</a:t>
            </a:r>
            <a:r>
              <a:rPr lang="en-US" sz="2800" b="1" dirty="0">
                <a:solidFill>
                  <a:srgbClr val="C00000"/>
                </a:solidFill>
              </a:rPr>
              <a:t> ca </a:t>
            </a:r>
            <a:r>
              <a:rPr lang="en-US" sz="2800" b="1" dirty="0" err="1">
                <a:solidFill>
                  <a:srgbClr val="C00000"/>
                </a:solidFill>
              </a:rPr>
              <a:t>mắc</a:t>
            </a:r>
            <a:r>
              <a:rPr lang="en-US" sz="2800" b="1" dirty="0">
                <a:solidFill>
                  <a:srgbClr val="C00000"/>
                </a:solidFill>
              </a:rPr>
              <a:t> </a:t>
            </a:r>
            <a:endParaRPr lang="en-US" b="1" dirty="0"/>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191346" y="1143000"/>
            <a:ext cx="8775191" cy="9233297"/>
          </a:xfrm>
          <a:prstGeom prst="rect">
            <a:avLst/>
          </a:prstGeom>
          <a:noFill/>
        </p:spPr>
        <p:txBody>
          <a:bodyPr wrap="square">
            <a:spAutoFit/>
          </a:bodyPr>
          <a:lstStyle/>
          <a:p>
            <a:pPr marL="342900" indent="-342900" algn="just">
              <a:spcBef>
                <a:spcPts val="1200"/>
              </a:spcBef>
              <a:buFont typeface="Arial" panose="020B0604020202020204" pitchFamily="34" charset="0"/>
              <a:buChar char="•"/>
            </a:pPr>
            <a:r>
              <a:rPr lang="en-US" sz="2600" dirty="0" err="1">
                <a:latin typeface="Calibri" panose="020F0502020204030204" pitchFamily="34" charset="0"/>
                <a:cs typeface="Calibri" panose="020F0502020204030204" pitchFamily="34" charset="0"/>
              </a:rPr>
              <a:t>Ví</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dụ</a:t>
            </a:r>
            <a:r>
              <a:rPr lang="en-US" sz="2600" dirty="0">
                <a:latin typeface="Calibri" panose="020F0502020204030204" pitchFamily="34" charset="0"/>
                <a:cs typeface="Calibri" panose="020F0502020204030204" pitchFamily="34" charset="0"/>
              </a:rPr>
              <a:t>: </a:t>
            </a:r>
          </a:p>
          <a:p>
            <a:pPr marL="457200" indent="-457200" algn="just">
              <a:spcBef>
                <a:spcPts val="1200"/>
              </a:spcBef>
              <a:buFontTx/>
              <a:buChar char="-"/>
            </a:pPr>
            <a:r>
              <a:rPr lang="en-US" sz="2600" dirty="0" err="1">
                <a:latin typeface="Calibri" panose="020F0502020204030204" pitchFamily="34" charset="0"/>
                <a:cs typeface="Calibri" panose="020F0502020204030204" pitchFamily="34" charset="0"/>
              </a:rPr>
              <a:t>Nhu</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cầu</a:t>
            </a:r>
            <a:r>
              <a:rPr lang="en-US" sz="2600" dirty="0">
                <a:latin typeface="Calibri" panose="020F0502020204030204" pitchFamily="34" charset="0"/>
                <a:cs typeface="Calibri" panose="020F0502020204030204" pitchFamily="34" charset="0"/>
              </a:rPr>
              <a:t> oxy y </a:t>
            </a:r>
            <a:r>
              <a:rPr lang="en-US" sz="2600" dirty="0" err="1">
                <a:latin typeface="Calibri" panose="020F0502020204030204" pitchFamily="34" charset="0"/>
                <a:cs typeface="Calibri" panose="020F0502020204030204" pitchFamily="34" charset="0"/>
              </a:rPr>
              <a:t>tế</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của</a:t>
            </a:r>
            <a:r>
              <a:rPr lang="en-US" sz="2600" dirty="0">
                <a:latin typeface="Calibri" panose="020F0502020204030204" pitchFamily="34" charset="0"/>
                <a:cs typeface="Calibri" panose="020F0502020204030204" pitchFamily="34" charset="0"/>
              </a:rPr>
              <a:t> 1 BN </a:t>
            </a:r>
            <a:r>
              <a:rPr lang="en-US" sz="2600" dirty="0" err="1">
                <a:latin typeface="Calibri" panose="020F0502020204030204" pitchFamily="34" charset="0"/>
                <a:cs typeface="Calibri" panose="020F0502020204030204" pitchFamily="34" charset="0"/>
              </a:rPr>
              <a:t>thở</a:t>
            </a:r>
            <a:r>
              <a:rPr lang="en-US" sz="2600" dirty="0">
                <a:latin typeface="Calibri" panose="020F0502020204030204" pitchFamily="34" charset="0"/>
                <a:cs typeface="Calibri" panose="020F0502020204030204" pitchFamily="34" charset="0"/>
              </a:rPr>
              <a:t> oxy </a:t>
            </a:r>
            <a:r>
              <a:rPr lang="en-US" sz="2600" dirty="0" err="1">
                <a:latin typeface="Calibri" panose="020F0502020204030204" pitchFamily="34" charset="0"/>
                <a:cs typeface="Calibri" panose="020F0502020204030204" pitchFamily="34" charset="0"/>
              </a:rPr>
              <a:t>dòng</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cao</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trong</a:t>
            </a:r>
            <a:r>
              <a:rPr lang="en-US" sz="2600" dirty="0">
                <a:latin typeface="Calibri" panose="020F0502020204030204" pitchFamily="34" charset="0"/>
                <a:cs typeface="Calibri" panose="020F0502020204030204" pitchFamily="34" charset="0"/>
              </a:rPr>
              <a:t> 1 </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là</a:t>
            </a:r>
            <a:r>
              <a:rPr lang="en-US" sz="2600" dirty="0">
                <a:latin typeface="Calibri" panose="020F0502020204030204" pitchFamily="34" charset="0"/>
                <a:cs typeface="Calibri" panose="020F0502020204030204" pitchFamily="34" charset="0"/>
              </a:rPr>
              <a:t>: 60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phút</a:t>
            </a:r>
            <a:r>
              <a:rPr lang="en-US" sz="2600" dirty="0">
                <a:latin typeface="Calibri" panose="020F0502020204030204" pitchFamily="34" charset="0"/>
                <a:cs typeface="Calibri" panose="020F0502020204030204" pitchFamily="34" charset="0"/>
              </a:rPr>
              <a:t>) x 60 (</a:t>
            </a:r>
            <a:r>
              <a:rPr lang="en-US" sz="2600" dirty="0" err="1">
                <a:latin typeface="Calibri" panose="020F0502020204030204" pitchFamily="34" charset="0"/>
                <a:cs typeface="Calibri" panose="020F0502020204030204" pitchFamily="34" charset="0"/>
              </a:rPr>
              <a:t>phút</a:t>
            </a:r>
            <a:r>
              <a:rPr lang="en-US" sz="2600" dirty="0">
                <a:latin typeface="Calibri" panose="020F0502020204030204" pitchFamily="34" charset="0"/>
                <a:cs typeface="Calibri" panose="020F0502020204030204" pitchFamily="34" charset="0"/>
              </a:rPr>
              <a:t>) x 24 </a:t>
            </a:r>
            <a:r>
              <a:rPr lang="en-US" sz="2600" dirty="0" err="1">
                <a:latin typeface="Calibri" panose="020F0502020204030204" pitchFamily="34" charset="0"/>
                <a:cs typeface="Calibri" panose="020F0502020204030204" pitchFamily="34" charset="0"/>
              </a:rPr>
              <a:t>giờ</a:t>
            </a:r>
            <a:r>
              <a:rPr lang="en-US" sz="2600" dirty="0">
                <a:latin typeface="Calibri" panose="020F0502020204030204" pitchFamily="34" charset="0"/>
                <a:cs typeface="Calibri" panose="020F0502020204030204" pitchFamily="34" charset="0"/>
              </a:rPr>
              <a:t>/</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 86.400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khí</a:t>
            </a:r>
            <a:r>
              <a:rPr lang="en-US" sz="2600" dirty="0">
                <a:latin typeface="Calibri" panose="020F0502020204030204" pitchFamily="34" charset="0"/>
                <a:cs typeface="Calibri" panose="020F0502020204030204" pitchFamily="34" charset="0"/>
              </a:rPr>
              <a:t> oxy.</a:t>
            </a:r>
          </a:p>
          <a:p>
            <a:pPr marL="457200" indent="-457200" algn="just">
              <a:spcBef>
                <a:spcPts val="1200"/>
              </a:spcBef>
              <a:buFontTx/>
              <a:buChar char="-"/>
            </a:pPr>
            <a:r>
              <a:rPr lang="en-US" sz="2600" dirty="0" err="1">
                <a:latin typeface="Calibri" panose="020F0502020204030204" pitchFamily="34" charset="0"/>
                <a:cs typeface="Calibri" panose="020F0502020204030204" pitchFamily="34" charset="0"/>
              </a:rPr>
              <a:t>Nhu</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cầu</a:t>
            </a:r>
            <a:r>
              <a:rPr lang="en-US" sz="2600" dirty="0">
                <a:latin typeface="Calibri" panose="020F0502020204030204" pitchFamily="34" charset="0"/>
                <a:cs typeface="Calibri" panose="020F0502020204030204" pitchFamily="34" charset="0"/>
              </a:rPr>
              <a:t> oxy y </a:t>
            </a:r>
            <a:r>
              <a:rPr lang="en-US" sz="2600" dirty="0" err="1">
                <a:latin typeface="Calibri" panose="020F0502020204030204" pitchFamily="34" charset="0"/>
                <a:cs typeface="Calibri" panose="020F0502020204030204" pitchFamily="34" charset="0"/>
              </a:rPr>
              <a:t>tế</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của</a:t>
            </a:r>
            <a:r>
              <a:rPr lang="en-US" sz="2600" dirty="0">
                <a:latin typeface="Calibri" panose="020F0502020204030204" pitchFamily="34" charset="0"/>
                <a:cs typeface="Calibri" panose="020F0502020204030204" pitchFamily="34" charset="0"/>
              </a:rPr>
              <a:t> 1 BN </a:t>
            </a:r>
            <a:r>
              <a:rPr lang="en-US" sz="2600" dirty="0" err="1">
                <a:latin typeface="Calibri" panose="020F0502020204030204" pitchFamily="34" charset="0"/>
                <a:cs typeface="Calibri" panose="020F0502020204030204" pitchFamily="34" charset="0"/>
              </a:rPr>
              <a:t>thở</a:t>
            </a:r>
            <a:r>
              <a:rPr lang="en-US" sz="2600" dirty="0">
                <a:latin typeface="Calibri" panose="020F0502020204030204" pitchFamily="34" charset="0"/>
                <a:cs typeface="Calibri" panose="020F0502020204030204" pitchFamily="34" charset="0"/>
              </a:rPr>
              <a:t> oxy </a:t>
            </a:r>
            <a:r>
              <a:rPr lang="en-US" sz="2600" dirty="0" err="1">
                <a:latin typeface="Calibri" panose="020F0502020204030204" pitchFamily="34" charset="0"/>
                <a:cs typeface="Calibri" panose="020F0502020204030204" pitchFamily="34" charset="0"/>
              </a:rPr>
              <a:t>dòng</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cao</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trong</a:t>
            </a:r>
            <a:r>
              <a:rPr lang="en-US" sz="2600" dirty="0">
                <a:latin typeface="Calibri" panose="020F0502020204030204" pitchFamily="34" charset="0"/>
                <a:cs typeface="Calibri" panose="020F0502020204030204" pitchFamily="34" charset="0"/>
              </a:rPr>
              <a:t> 1 </a:t>
            </a:r>
            <a:r>
              <a:rPr lang="en-US" sz="2600" dirty="0" err="1">
                <a:latin typeface="Calibri" panose="020F0502020204030204" pitchFamily="34" charset="0"/>
                <a:cs typeface="Calibri" panose="020F0502020204030204" pitchFamily="34" charset="0"/>
              </a:rPr>
              <a:t>đợt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điều</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trị</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là</a:t>
            </a:r>
            <a:r>
              <a:rPr lang="en-US" sz="2600" dirty="0">
                <a:latin typeface="Calibri" panose="020F0502020204030204" pitchFamily="34" charset="0"/>
                <a:cs typeface="Calibri" panose="020F0502020204030204" pitchFamily="34" charset="0"/>
              </a:rPr>
              <a:t>: 60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phút</a:t>
            </a:r>
            <a:r>
              <a:rPr lang="en-US" sz="2600" dirty="0">
                <a:latin typeface="Calibri" panose="020F0502020204030204" pitchFamily="34" charset="0"/>
                <a:cs typeface="Calibri" panose="020F0502020204030204" pitchFamily="34" charset="0"/>
              </a:rPr>
              <a:t>) x 60 (</a:t>
            </a:r>
            <a:r>
              <a:rPr lang="en-US" sz="2600" dirty="0" err="1">
                <a:latin typeface="Calibri" panose="020F0502020204030204" pitchFamily="34" charset="0"/>
                <a:cs typeface="Calibri" panose="020F0502020204030204" pitchFamily="34" charset="0"/>
              </a:rPr>
              <a:t>phút</a:t>
            </a:r>
            <a:r>
              <a:rPr lang="en-US" sz="2600" dirty="0">
                <a:latin typeface="Calibri" panose="020F0502020204030204" pitchFamily="34" charset="0"/>
                <a:cs typeface="Calibri" panose="020F0502020204030204" pitchFamily="34" charset="0"/>
              </a:rPr>
              <a:t>) x 24 </a:t>
            </a:r>
            <a:r>
              <a:rPr lang="en-US" sz="2600" dirty="0" err="1">
                <a:latin typeface="Calibri" panose="020F0502020204030204" pitchFamily="34" charset="0"/>
                <a:cs typeface="Calibri" panose="020F0502020204030204" pitchFamily="34" charset="0"/>
              </a:rPr>
              <a:t>giờ</a:t>
            </a:r>
            <a:r>
              <a:rPr lang="en-US" sz="2600" dirty="0">
                <a:latin typeface="Calibri" panose="020F0502020204030204" pitchFamily="34" charset="0"/>
                <a:cs typeface="Calibri" panose="020F0502020204030204" pitchFamily="34" charset="0"/>
              </a:rPr>
              <a:t>/</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x 7 </a:t>
            </a:r>
            <a:r>
              <a:rPr lang="en-US" sz="2600" dirty="0" err="1">
                <a:latin typeface="Calibri" panose="020F0502020204030204" pitchFamily="34" charset="0"/>
                <a:cs typeface="Calibri" panose="020F0502020204030204" pitchFamily="34" charset="0"/>
              </a:rPr>
              <a:t>ngày</a:t>
            </a:r>
            <a:r>
              <a:rPr lang="en-US" sz="2600" dirty="0">
                <a:latin typeface="Calibri" panose="020F0502020204030204" pitchFamily="34" charset="0"/>
                <a:cs typeface="Calibri" panose="020F0502020204030204" pitchFamily="34" charset="0"/>
              </a:rPr>
              <a:t> = 604.800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khí</a:t>
            </a:r>
            <a:r>
              <a:rPr lang="en-US" sz="2600" dirty="0">
                <a:latin typeface="Calibri" panose="020F0502020204030204" pitchFamily="34" charset="0"/>
                <a:cs typeface="Calibri" panose="020F0502020204030204" pitchFamily="34" charset="0"/>
              </a:rPr>
              <a:t> oxy.</a:t>
            </a:r>
          </a:p>
          <a:p>
            <a:pPr marL="457200" indent="-457200" algn="just">
              <a:spcBef>
                <a:spcPts val="1200"/>
              </a:spcBef>
              <a:buFontTx/>
              <a:buChar char="-"/>
            </a:pPr>
            <a:r>
              <a:rPr lang="en-US" sz="2600" dirty="0" err="1">
                <a:latin typeface="Calibri" panose="020F0502020204030204" pitchFamily="34" charset="0"/>
                <a:cs typeface="Calibri" panose="020F0502020204030204" pitchFamily="34" charset="0"/>
              </a:rPr>
              <a:t>Quy</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đổi</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từ</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lỏng</a:t>
            </a:r>
            <a:r>
              <a:rPr lang="en-US" sz="2600" dirty="0">
                <a:latin typeface="Calibri" panose="020F0502020204030204" pitchFamily="34" charset="0"/>
                <a:cs typeface="Calibri" panose="020F0502020204030204" pitchFamily="34" charset="0"/>
              </a:rPr>
              <a:t> ra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khí</a:t>
            </a:r>
            <a:r>
              <a:rPr lang="en-US" sz="2600" dirty="0">
                <a:latin typeface="Calibri" panose="020F0502020204030204" pitchFamily="34" charset="0"/>
                <a:cs typeface="Calibri" panose="020F0502020204030204" pitchFamily="34" charset="0"/>
              </a:rPr>
              <a:t>: 1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lỏng</a:t>
            </a:r>
            <a:r>
              <a:rPr lang="en-US" sz="2600" dirty="0">
                <a:latin typeface="Calibri" panose="020F0502020204030204" pitchFamily="34" charset="0"/>
                <a:cs typeface="Calibri" panose="020F0502020204030204" pitchFamily="34" charset="0"/>
              </a:rPr>
              <a:t> = 0,858 m3 </a:t>
            </a:r>
            <a:r>
              <a:rPr lang="en-US" sz="2600" dirty="0" err="1">
                <a:latin typeface="Calibri" panose="020F0502020204030204" pitchFamily="34" charset="0"/>
                <a:cs typeface="Calibri" panose="020F0502020204030204" pitchFamily="34" charset="0"/>
              </a:rPr>
              <a:t>khí</a:t>
            </a:r>
            <a:r>
              <a:rPr lang="en-US" sz="2600" dirty="0">
                <a:latin typeface="Calibri" panose="020F0502020204030204" pitchFamily="34" charset="0"/>
                <a:cs typeface="Calibri" panose="020F0502020204030204" pitchFamily="34" charset="0"/>
              </a:rPr>
              <a:t> = 858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khí</a:t>
            </a:r>
            <a:endParaRPr lang="en-US" sz="2600" dirty="0">
              <a:latin typeface="Calibri" panose="020F0502020204030204" pitchFamily="34" charset="0"/>
              <a:cs typeface="Calibri" panose="020F0502020204030204" pitchFamily="34" charset="0"/>
            </a:endParaRPr>
          </a:p>
          <a:p>
            <a:pPr marL="457200" indent="-457200" algn="just">
              <a:spcBef>
                <a:spcPts val="1200"/>
              </a:spcBef>
              <a:buFontTx/>
              <a:buChar char="-"/>
            </a:pPr>
            <a:r>
              <a:rPr lang="en-US" sz="2600" dirty="0" err="1">
                <a:latin typeface="Calibri" panose="020F0502020204030204" pitchFamily="34" charset="0"/>
                <a:cs typeface="Calibri" panose="020F0502020204030204" pitchFamily="34" charset="0"/>
              </a:rPr>
              <a:t>Quy</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đổi</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từ</a:t>
            </a:r>
            <a:r>
              <a:rPr lang="en-US" sz="2600" dirty="0">
                <a:latin typeface="Calibri" panose="020F0502020204030204" pitchFamily="34" charset="0"/>
                <a:cs typeface="Calibri" panose="020F0502020204030204" pitchFamily="34" charset="0"/>
              </a:rPr>
              <a:t> m3 </a:t>
            </a:r>
            <a:r>
              <a:rPr lang="en-US" sz="2600" dirty="0" err="1">
                <a:latin typeface="Calibri" panose="020F0502020204030204" pitchFamily="34" charset="0"/>
                <a:cs typeface="Calibri" panose="020F0502020204030204" pitchFamily="34" charset="0"/>
              </a:rPr>
              <a:t>của</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bồn</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chứa</a:t>
            </a:r>
            <a:r>
              <a:rPr lang="en-US" sz="2600" dirty="0">
                <a:latin typeface="Calibri" panose="020F0502020204030204" pitchFamily="34" charset="0"/>
                <a:cs typeface="Calibri" panose="020F0502020204030204" pitchFamily="34" charset="0"/>
              </a:rPr>
              <a:t> ra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 </a:t>
            </a:r>
            <a:r>
              <a:rPr lang="en-US" sz="2600" dirty="0" err="1">
                <a:latin typeface="Calibri" panose="020F0502020204030204" pitchFamily="34" charset="0"/>
                <a:cs typeface="Calibri" panose="020F0502020204030204" pitchFamily="34" charset="0"/>
              </a:rPr>
              <a:t>lỏng</a:t>
            </a:r>
            <a:r>
              <a:rPr lang="en-US" sz="2600" dirty="0">
                <a:latin typeface="Calibri" panose="020F0502020204030204" pitchFamily="34" charset="0"/>
                <a:cs typeface="Calibri" panose="020F0502020204030204" pitchFamily="34" charset="0"/>
              </a:rPr>
              <a:t>: 1m3 </a:t>
            </a:r>
            <a:r>
              <a:rPr lang="en-US" sz="2600" dirty="0" err="1">
                <a:latin typeface="Calibri" panose="020F0502020204030204" pitchFamily="34" charset="0"/>
                <a:cs typeface="Calibri" panose="020F0502020204030204" pitchFamily="34" charset="0"/>
              </a:rPr>
              <a:t>lỏng</a:t>
            </a:r>
            <a:r>
              <a:rPr lang="en-US" sz="2600" dirty="0">
                <a:latin typeface="Calibri" panose="020F0502020204030204" pitchFamily="34" charset="0"/>
                <a:cs typeface="Calibri" panose="020F0502020204030204" pitchFamily="34" charset="0"/>
              </a:rPr>
              <a:t> = 1.000 </a:t>
            </a:r>
            <a:r>
              <a:rPr lang="en-US" sz="2600" dirty="0" err="1">
                <a:latin typeface="Calibri" panose="020F0502020204030204" pitchFamily="34" charset="0"/>
                <a:cs typeface="Calibri" panose="020F0502020204030204" pitchFamily="34" charset="0"/>
              </a:rPr>
              <a:t>lít</a:t>
            </a:r>
            <a:r>
              <a:rPr lang="en-US" sz="2600" dirty="0">
                <a:latin typeface="Calibri" panose="020F0502020204030204" pitchFamily="34" charset="0"/>
                <a:cs typeface="Calibri" panose="020F0502020204030204" pitchFamily="34" charset="0"/>
              </a:rPr>
              <a:t>.</a:t>
            </a:r>
          </a:p>
          <a:p>
            <a:pPr marL="457200" indent="-457200" algn="just">
              <a:spcBef>
                <a:spcPts val="1200"/>
              </a:spcBef>
              <a:buFontTx/>
              <a:buChar char="-"/>
            </a:pPr>
            <a:r>
              <a:rPr lang="en-US" sz="2800" dirty="0" err="1">
                <a:latin typeface="Calibri" panose="020F0502020204030204" pitchFamily="34" charset="0"/>
                <a:cs typeface="Calibri" panose="020F0502020204030204" pitchFamily="34" charset="0"/>
              </a:rPr>
              <a:t>Quy</a:t>
            </a:r>
            <a:r>
              <a:rPr lang="en-US" sz="2800" dirty="0">
                <a:latin typeface="Calibri" panose="020F0502020204030204" pitchFamily="34" charset="0"/>
                <a:cs typeface="Calibri" panose="020F0502020204030204" pitchFamily="34" charset="0"/>
              </a:rPr>
              <a:t> </a:t>
            </a:r>
            <a:r>
              <a:rPr lang="en-US" sz="2800" dirty="0" err="1">
                <a:latin typeface="Calibri" panose="020F0502020204030204" pitchFamily="34" charset="0"/>
                <a:cs typeface="Calibri" panose="020F0502020204030204" pitchFamily="34" charset="0"/>
              </a:rPr>
              <a:t>đổi</a:t>
            </a:r>
            <a:r>
              <a:rPr lang="en-US" sz="2800" dirty="0">
                <a:latin typeface="Calibri" panose="020F0502020204030204" pitchFamily="34" charset="0"/>
                <a:cs typeface="Calibri" panose="020F0502020204030204" pitchFamily="34" charset="0"/>
              </a:rPr>
              <a:t> </a:t>
            </a:r>
            <a:r>
              <a:rPr lang="en-US" sz="2800" dirty="0" err="1">
                <a:latin typeface="Calibri" panose="020F0502020204030204" pitchFamily="34" charset="0"/>
                <a:cs typeface="Calibri" panose="020F0502020204030204" pitchFamily="34" charset="0"/>
              </a:rPr>
              <a:t>từ</a:t>
            </a:r>
            <a:r>
              <a:rPr lang="en-US" sz="2800" dirty="0">
                <a:latin typeface="Calibri" panose="020F0502020204030204" pitchFamily="34" charset="0"/>
                <a:cs typeface="Calibri" panose="020F0502020204030204" pitchFamily="34" charset="0"/>
              </a:rPr>
              <a:t> m3 </a:t>
            </a:r>
            <a:r>
              <a:rPr lang="en-US" sz="2800" dirty="0" err="1">
                <a:latin typeface="Calibri" panose="020F0502020204030204" pitchFamily="34" charset="0"/>
                <a:cs typeface="Calibri" panose="020F0502020204030204" pitchFamily="34" charset="0"/>
              </a:rPr>
              <a:t>lỏng</a:t>
            </a:r>
            <a:r>
              <a:rPr lang="en-US" sz="2800" dirty="0">
                <a:latin typeface="Calibri" panose="020F0502020204030204" pitchFamily="34" charset="0"/>
                <a:cs typeface="Calibri" panose="020F0502020204030204" pitchFamily="34" charset="0"/>
              </a:rPr>
              <a:t> ra kg/</a:t>
            </a:r>
            <a:r>
              <a:rPr lang="en-US" sz="2800" dirty="0" err="1">
                <a:latin typeface="Calibri" panose="020F0502020204030204" pitchFamily="34" charset="0"/>
                <a:cs typeface="Calibri" panose="020F0502020204030204" pitchFamily="34" charset="0"/>
              </a:rPr>
              <a:t>tấn</a:t>
            </a:r>
            <a:r>
              <a:rPr lang="en-US" sz="2800" dirty="0">
                <a:latin typeface="Calibri" panose="020F0502020204030204" pitchFamily="34" charset="0"/>
                <a:cs typeface="Calibri" panose="020F0502020204030204" pitchFamily="34" charset="0"/>
              </a:rPr>
              <a:t>: m3 </a:t>
            </a:r>
            <a:r>
              <a:rPr lang="en-US" sz="2800" dirty="0" err="1">
                <a:latin typeface="Calibri" panose="020F0502020204030204" pitchFamily="34" charset="0"/>
                <a:cs typeface="Calibri" panose="020F0502020204030204" pitchFamily="34" charset="0"/>
              </a:rPr>
              <a:t>lỏng</a:t>
            </a:r>
            <a:r>
              <a:rPr lang="en-US" sz="2800" dirty="0">
                <a:latin typeface="Calibri" panose="020F0502020204030204" pitchFamily="34" charset="0"/>
                <a:cs typeface="Calibri" panose="020F0502020204030204" pitchFamily="34" charset="0"/>
              </a:rPr>
              <a:t> = 1.142kg/1,142 </a:t>
            </a:r>
            <a:r>
              <a:rPr lang="en-US" sz="2800" dirty="0" err="1">
                <a:latin typeface="Calibri" panose="020F0502020204030204" pitchFamily="34" charset="0"/>
                <a:cs typeface="Calibri" panose="020F0502020204030204" pitchFamily="34" charset="0"/>
              </a:rPr>
              <a:t>tấn</a:t>
            </a:r>
            <a:r>
              <a:rPr lang="en-US" sz="2800" dirty="0">
                <a:latin typeface="Calibri" panose="020F0502020204030204" pitchFamily="34" charset="0"/>
                <a:cs typeface="Calibri" panose="020F0502020204030204" pitchFamily="34" charset="0"/>
              </a:rPr>
              <a:t>.</a:t>
            </a:r>
            <a:endParaRPr lang="en-US" sz="28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8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6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6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6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600" dirty="0">
              <a:solidFill>
                <a:srgbClr val="000000"/>
              </a:solidFill>
              <a:latin typeface="Calibri" panose="020F0502020204030204" pitchFamily="34" charset="0"/>
              <a:cs typeface="Calibri" panose="020F0502020204030204" pitchFamily="34" charset="0"/>
            </a:endParaRPr>
          </a:p>
          <a:p>
            <a:pPr marL="457200" indent="-457200" algn="just">
              <a:spcBef>
                <a:spcPts val="1200"/>
              </a:spcBef>
              <a:buFontTx/>
              <a:buChar char="-"/>
            </a:pPr>
            <a:endParaRPr lang="en-US" sz="2600" dirty="0">
              <a:latin typeface="Calibri" panose="020F0502020204030204" pitchFamily="34" charset="0"/>
              <a:cs typeface="Calibri" panose="020F0502020204030204" pitchFamily="34" charset="0"/>
            </a:endParaRPr>
          </a:p>
          <a:p>
            <a:pPr algn="just">
              <a:spcBef>
                <a:spcPts val="1200"/>
              </a:spcBef>
            </a:pPr>
            <a:endParaRPr lang="en-US" sz="2600" dirty="0">
              <a:latin typeface="Calibri" panose="020F0502020204030204" pitchFamily="34" charset="0"/>
              <a:cs typeface="Calibri" panose="020F0502020204030204" pitchFamily="34" charset="0"/>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25</a:t>
            </a:fld>
            <a:endParaRPr lang="en-US"/>
          </a:p>
        </p:txBody>
      </p:sp>
    </p:spTree>
    <p:extLst>
      <p:ext uri="{BB962C8B-B14F-4D97-AF65-F5344CB8AC3E}">
        <p14:creationId xmlns:p14="http://schemas.microsoft.com/office/powerpoint/2010/main" val="2897100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16" y="111035"/>
            <a:ext cx="9092731" cy="834564"/>
          </a:xfrm>
        </p:spPr>
        <p:txBody>
          <a:bodyPr/>
          <a:lstStyle/>
          <a:p>
            <a:pPr algn="ctr"/>
            <a:r>
              <a:rPr lang="en-US" sz="2800" b="1" dirty="0" err="1">
                <a:solidFill>
                  <a:srgbClr val="C00000"/>
                </a:solidFill>
              </a:rPr>
              <a:t>Ước</a:t>
            </a:r>
            <a:r>
              <a:rPr lang="en-US" sz="2800" b="1" dirty="0">
                <a:solidFill>
                  <a:srgbClr val="C00000"/>
                </a:solidFill>
              </a:rPr>
              <a:t> </a:t>
            </a:r>
            <a:r>
              <a:rPr lang="en-US" sz="2800" b="1" dirty="0" err="1">
                <a:solidFill>
                  <a:srgbClr val="C00000"/>
                </a:solidFill>
              </a:rPr>
              <a:t>tính</a:t>
            </a:r>
            <a:r>
              <a:rPr lang="en-US" sz="2800" b="1" dirty="0">
                <a:solidFill>
                  <a:srgbClr val="C00000"/>
                </a:solidFill>
              </a:rPr>
              <a:t> </a:t>
            </a:r>
            <a:r>
              <a:rPr lang="en-US" sz="2800" b="1" dirty="0" err="1">
                <a:solidFill>
                  <a:srgbClr val="C00000"/>
                </a:solidFill>
              </a:rPr>
              <a:t>ổ</a:t>
            </a:r>
            <a:r>
              <a:rPr lang="en-US" sz="2800" b="1" dirty="0">
                <a:solidFill>
                  <a:srgbClr val="C00000"/>
                </a:solidFill>
              </a:rPr>
              <a:t> Oxy y </a:t>
            </a:r>
            <a:r>
              <a:rPr lang="en-US" sz="2800" b="1" dirty="0" err="1">
                <a:solidFill>
                  <a:srgbClr val="C00000"/>
                </a:solidFill>
              </a:rPr>
              <a:t>tế</a:t>
            </a:r>
            <a:r>
              <a:rPr lang="en-US" sz="2800" b="1" dirty="0">
                <a:solidFill>
                  <a:srgbClr val="C00000"/>
                </a:solidFill>
              </a:rPr>
              <a:t> </a:t>
            </a:r>
            <a:r>
              <a:rPr lang="en-US" sz="2800" b="1" dirty="0" err="1">
                <a:solidFill>
                  <a:srgbClr val="C00000"/>
                </a:solidFill>
              </a:rPr>
              <a:t>tại</a:t>
            </a:r>
            <a:r>
              <a:rPr lang="en-US" sz="2800" b="1" dirty="0">
                <a:solidFill>
                  <a:srgbClr val="C00000"/>
                </a:solidFill>
              </a:rPr>
              <a:t> 3 </a:t>
            </a:r>
            <a:r>
              <a:rPr lang="en-US" sz="2800" b="1" dirty="0" err="1">
                <a:solidFill>
                  <a:srgbClr val="C00000"/>
                </a:solidFill>
              </a:rPr>
              <a:t>tầng</a:t>
            </a:r>
            <a:endParaRPr lang="en-US" sz="2800" b="1" dirty="0">
              <a:solidFill>
                <a:srgbClr val="C00000"/>
              </a:solidFill>
            </a:endParaRPr>
          </a:p>
        </p:txBody>
      </p:sp>
      <p:graphicFrame>
        <p:nvGraphicFramePr>
          <p:cNvPr id="4" name="Content Placeholder 3"/>
          <p:cNvGraphicFramePr>
            <a:graphicFrameLocks noGrp="1"/>
          </p:cNvGraphicFramePr>
          <p:nvPr>
            <p:ph idx="1"/>
          </p:nvPr>
        </p:nvGraphicFramePr>
        <p:xfrm>
          <a:off x="381000" y="1646238"/>
          <a:ext cx="3962400" cy="4525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p:cNvSpPr/>
          <p:nvPr/>
        </p:nvSpPr>
        <p:spPr>
          <a:xfrm>
            <a:off x="4279350" y="1166655"/>
            <a:ext cx="4864650" cy="152400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i="1" dirty="0" err="1">
                <a:solidFill>
                  <a:schemeClr val="tx1"/>
                </a:solidFill>
              </a:rPr>
              <a:t>Số</a:t>
            </a:r>
            <a:r>
              <a:rPr lang="en-US" i="1" dirty="0">
                <a:solidFill>
                  <a:schemeClr val="tx1"/>
                </a:solidFill>
              </a:rPr>
              <a:t> </a:t>
            </a:r>
            <a:r>
              <a:rPr lang="en-US" i="1" dirty="0" err="1">
                <a:solidFill>
                  <a:schemeClr val="tx1"/>
                </a:solidFill>
              </a:rPr>
              <a:t>ổ</a:t>
            </a:r>
            <a:r>
              <a:rPr lang="en-US" i="1" dirty="0">
                <a:solidFill>
                  <a:schemeClr val="tx1"/>
                </a:solidFill>
              </a:rPr>
              <a:t> Oxy y </a:t>
            </a:r>
            <a:r>
              <a:rPr lang="en-US" i="1" dirty="0" err="1">
                <a:solidFill>
                  <a:schemeClr val="tx1"/>
                </a:solidFill>
              </a:rPr>
              <a:t>tế</a:t>
            </a:r>
            <a:r>
              <a:rPr lang="en-US" i="1" dirty="0">
                <a:solidFill>
                  <a:schemeClr val="tx1"/>
                </a:solidFill>
              </a:rPr>
              <a:t> </a:t>
            </a:r>
            <a:r>
              <a:rPr lang="en-US" i="1" dirty="0" err="1">
                <a:solidFill>
                  <a:schemeClr val="tx1"/>
                </a:solidFill>
              </a:rPr>
              <a:t>theo</a:t>
            </a:r>
            <a:r>
              <a:rPr lang="en-US" i="1" dirty="0">
                <a:solidFill>
                  <a:schemeClr val="tx1"/>
                </a:solidFill>
              </a:rPr>
              <a:t> </a:t>
            </a:r>
            <a:r>
              <a:rPr lang="en-US" i="1" dirty="0" err="1">
                <a:solidFill>
                  <a:schemeClr val="tx1"/>
                </a:solidFill>
              </a:rPr>
              <a:t>tình</a:t>
            </a:r>
            <a:r>
              <a:rPr lang="en-US" i="1" dirty="0">
                <a:solidFill>
                  <a:schemeClr val="tx1"/>
                </a:solidFill>
              </a:rPr>
              <a:t> </a:t>
            </a:r>
            <a:r>
              <a:rPr lang="en-US" i="1" dirty="0" err="1">
                <a:solidFill>
                  <a:schemeClr val="tx1"/>
                </a:solidFill>
              </a:rPr>
              <a:t>huống</a:t>
            </a:r>
            <a:r>
              <a:rPr lang="en-US" i="1" dirty="0">
                <a:solidFill>
                  <a:schemeClr val="tx1"/>
                </a:solidFill>
              </a:rPr>
              <a:t> ca </a:t>
            </a:r>
            <a:r>
              <a:rPr lang="en-US" i="1" dirty="0" err="1">
                <a:solidFill>
                  <a:schemeClr val="tx1"/>
                </a:solidFill>
              </a:rPr>
              <a:t>mắc</a:t>
            </a:r>
            <a:r>
              <a:rPr lang="en-US" i="1" dirty="0">
                <a:solidFill>
                  <a:schemeClr val="tx1"/>
                </a:solidFill>
              </a:rPr>
              <a:t> = </a:t>
            </a:r>
            <a:r>
              <a:rPr lang="en-US" i="1" dirty="0" err="1">
                <a:solidFill>
                  <a:schemeClr val="tx1"/>
                </a:solidFill>
              </a:rPr>
              <a:t>Số</a:t>
            </a:r>
            <a:r>
              <a:rPr lang="en-US" i="1" dirty="0">
                <a:solidFill>
                  <a:schemeClr val="tx1"/>
                </a:solidFill>
              </a:rPr>
              <a:t> BN </a:t>
            </a:r>
            <a:r>
              <a:rPr lang="en-US" i="1" dirty="0" err="1">
                <a:solidFill>
                  <a:schemeClr val="tx1"/>
                </a:solidFill>
              </a:rPr>
              <a:t>nặng</a:t>
            </a:r>
            <a:r>
              <a:rPr lang="en-US" i="1" dirty="0">
                <a:solidFill>
                  <a:schemeClr val="tx1"/>
                </a:solidFill>
              </a:rPr>
              <a:t>, </a:t>
            </a:r>
            <a:r>
              <a:rPr lang="en-US" i="1" dirty="0" err="1">
                <a:solidFill>
                  <a:schemeClr val="tx1"/>
                </a:solidFill>
              </a:rPr>
              <a:t>nguy</a:t>
            </a:r>
            <a:r>
              <a:rPr lang="en-US" i="1" dirty="0">
                <a:solidFill>
                  <a:schemeClr val="tx1"/>
                </a:solidFill>
              </a:rPr>
              <a:t> </a:t>
            </a:r>
            <a:r>
              <a:rPr lang="en-US" i="1" dirty="0" err="1">
                <a:solidFill>
                  <a:schemeClr val="tx1"/>
                </a:solidFill>
              </a:rPr>
              <a:t>kịch</a:t>
            </a:r>
            <a:r>
              <a:rPr lang="en-US" i="1" dirty="0">
                <a:solidFill>
                  <a:schemeClr val="tx1"/>
                </a:solidFill>
              </a:rPr>
              <a:t> = 5,2% x </a:t>
            </a:r>
            <a:r>
              <a:rPr lang="en-US" i="1" dirty="0" err="1">
                <a:solidFill>
                  <a:schemeClr val="tx1"/>
                </a:solidFill>
              </a:rPr>
              <a:t>tổng</a:t>
            </a:r>
            <a:r>
              <a:rPr lang="en-US" i="1" dirty="0">
                <a:solidFill>
                  <a:schemeClr val="tx1"/>
                </a:solidFill>
              </a:rPr>
              <a:t> </a:t>
            </a:r>
            <a:r>
              <a:rPr lang="en-US" i="1" dirty="0" err="1">
                <a:solidFill>
                  <a:schemeClr val="tx1"/>
                </a:solidFill>
              </a:rPr>
              <a:t>số</a:t>
            </a:r>
            <a:r>
              <a:rPr lang="en-US" i="1" dirty="0">
                <a:solidFill>
                  <a:schemeClr val="tx1"/>
                </a:solidFill>
              </a:rPr>
              <a:t> ca </a:t>
            </a:r>
            <a:r>
              <a:rPr lang="en-US" i="1" dirty="0" err="1">
                <a:solidFill>
                  <a:schemeClr val="tx1"/>
                </a:solidFill>
              </a:rPr>
              <a:t>mắc</a:t>
            </a:r>
            <a:r>
              <a:rPr lang="en-US" i="1" dirty="0">
                <a:solidFill>
                  <a:schemeClr val="tx1"/>
                </a:solidFill>
              </a:rPr>
              <a:t> </a:t>
            </a:r>
            <a:r>
              <a:rPr lang="en-US" i="1" dirty="0" err="1">
                <a:solidFill>
                  <a:schemeClr val="tx1"/>
                </a:solidFill>
              </a:rPr>
              <a:t>theo</a:t>
            </a:r>
            <a:r>
              <a:rPr lang="en-US" i="1" dirty="0">
                <a:solidFill>
                  <a:schemeClr val="tx1"/>
                </a:solidFill>
              </a:rPr>
              <a:t> </a:t>
            </a:r>
            <a:r>
              <a:rPr lang="en-US" i="1" dirty="0" err="1">
                <a:solidFill>
                  <a:schemeClr val="tx1"/>
                </a:solidFill>
              </a:rPr>
              <a:t>tình</a:t>
            </a:r>
            <a:r>
              <a:rPr lang="en-US" i="1" dirty="0">
                <a:solidFill>
                  <a:schemeClr val="tx1"/>
                </a:solidFill>
              </a:rPr>
              <a:t> </a:t>
            </a:r>
            <a:r>
              <a:rPr lang="en-US" i="1" dirty="0" err="1">
                <a:solidFill>
                  <a:schemeClr val="tx1"/>
                </a:solidFill>
              </a:rPr>
              <a:t>huống</a:t>
            </a:r>
            <a:r>
              <a:rPr lang="en-US" i="1" dirty="0">
                <a:solidFill>
                  <a:schemeClr val="tx1"/>
                </a:solidFill>
              </a:rPr>
              <a:t>  </a:t>
            </a:r>
          </a:p>
          <a:p>
            <a:pPr marL="285750" indent="-285750">
              <a:buFontTx/>
              <a:buChar char="-"/>
            </a:pPr>
            <a:r>
              <a:rPr lang="en-US" i="1" dirty="0" err="1">
                <a:solidFill>
                  <a:schemeClr val="tx1"/>
                </a:solidFill>
              </a:rPr>
              <a:t>Số</a:t>
            </a:r>
            <a:r>
              <a:rPr lang="en-US" i="1" dirty="0">
                <a:solidFill>
                  <a:schemeClr val="tx1"/>
                </a:solidFill>
              </a:rPr>
              <a:t> </a:t>
            </a:r>
            <a:r>
              <a:rPr lang="en-US" i="1" dirty="0" err="1">
                <a:solidFill>
                  <a:schemeClr val="tx1"/>
                </a:solidFill>
              </a:rPr>
              <a:t>Ổ</a:t>
            </a:r>
            <a:r>
              <a:rPr lang="en-US" i="1" dirty="0">
                <a:solidFill>
                  <a:schemeClr val="tx1"/>
                </a:solidFill>
              </a:rPr>
              <a:t> Oxy y </a:t>
            </a:r>
            <a:r>
              <a:rPr lang="en-US" i="1" dirty="0" err="1">
                <a:solidFill>
                  <a:schemeClr val="tx1"/>
                </a:solidFill>
              </a:rPr>
              <a:t>tế</a:t>
            </a:r>
            <a:r>
              <a:rPr lang="en-US" i="1" dirty="0">
                <a:solidFill>
                  <a:schemeClr val="tx1"/>
                </a:solidFill>
              </a:rPr>
              <a:t> </a:t>
            </a:r>
            <a:r>
              <a:rPr lang="en-US" i="1" dirty="0" err="1">
                <a:solidFill>
                  <a:schemeClr val="tx1"/>
                </a:solidFill>
              </a:rPr>
              <a:t>theo</a:t>
            </a:r>
            <a:r>
              <a:rPr lang="en-US" i="1" dirty="0">
                <a:solidFill>
                  <a:schemeClr val="tx1"/>
                </a:solidFill>
              </a:rPr>
              <a:t> </a:t>
            </a:r>
            <a:r>
              <a:rPr lang="en-US" i="1" dirty="0" err="1">
                <a:solidFill>
                  <a:schemeClr val="tx1"/>
                </a:solidFill>
              </a:rPr>
              <a:t>quy</a:t>
            </a:r>
            <a:r>
              <a:rPr lang="en-US" i="1" dirty="0">
                <a:solidFill>
                  <a:schemeClr val="tx1"/>
                </a:solidFill>
              </a:rPr>
              <a:t> </a:t>
            </a:r>
            <a:r>
              <a:rPr lang="en-US" i="1" dirty="0" err="1">
                <a:solidFill>
                  <a:schemeClr val="tx1"/>
                </a:solidFill>
              </a:rPr>
              <a:t>mô</a:t>
            </a:r>
            <a:r>
              <a:rPr lang="en-US" i="1" dirty="0">
                <a:solidFill>
                  <a:schemeClr val="tx1"/>
                </a:solidFill>
              </a:rPr>
              <a:t> GB = </a:t>
            </a:r>
            <a:r>
              <a:rPr lang="en-US" i="1" dirty="0" err="1">
                <a:solidFill>
                  <a:schemeClr val="tx1"/>
                </a:solidFill>
              </a:rPr>
              <a:t>Số</a:t>
            </a:r>
            <a:r>
              <a:rPr lang="en-US" i="1" dirty="0">
                <a:solidFill>
                  <a:schemeClr val="tx1"/>
                </a:solidFill>
              </a:rPr>
              <a:t> GB </a:t>
            </a:r>
            <a:r>
              <a:rPr lang="en-US" i="1" dirty="0" err="1">
                <a:solidFill>
                  <a:schemeClr val="tx1"/>
                </a:solidFill>
              </a:rPr>
              <a:t>của</a:t>
            </a:r>
            <a:r>
              <a:rPr lang="en-US" i="1" dirty="0">
                <a:solidFill>
                  <a:schemeClr val="tx1"/>
                </a:solidFill>
              </a:rPr>
              <a:t> </a:t>
            </a:r>
            <a:r>
              <a:rPr lang="en-US" i="1" dirty="0" err="1">
                <a:solidFill>
                  <a:schemeClr val="tx1"/>
                </a:solidFill>
              </a:rPr>
              <a:t>tầng</a:t>
            </a:r>
            <a:endParaRPr lang="en-US" i="1" dirty="0">
              <a:solidFill>
                <a:schemeClr val="tx1"/>
              </a:solidFill>
            </a:endParaRPr>
          </a:p>
        </p:txBody>
      </p:sp>
      <p:sp>
        <p:nvSpPr>
          <p:cNvPr id="5" name="Rectangle 4"/>
          <p:cNvSpPr/>
          <p:nvPr/>
        </p:nvSpPr>
        <p:spPr>
          <a:xfrm>
            <a:off x="4343401" y="2911712"/>
            <a:ext cx="4757246" cy="189602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Tx/>
              <a:buChar char="-"/>
            </a:pPr>
            <a:r>
              <a:rPr lang="en-US" sz="1600" i="1" dirty="0" err="1">
                <a:solidFill>
                  <a:schemeClr val="tx1"/>
                </a:solidFill>
              </a:rPr>
              <a:t>Số</a:t>
            </a:r>
            <a:r>
              <a:rPr lang="en-US" sz="1600" i="1" dirty="0">
                <a:solidFill>
                  <a:schemeClr val="tx1"/>
                </a:solidFill>
              </a:rPr>
              <a:t> </a:t>
            </a:r>
            <a:r>
              <a:rPr lang="en-US" sz="1600" i="1" dirty="0" err="1">
                <a:solidFill>
                  <a:schemeClr val="tx1"/>
                </a:solidFill>
              </a:rPr>
              <a:t>ổ</a:t>
            </a:r>
            <a:r>
              <a:rPr lang="en-US" sz="1600" i="1" dirty="0">
                <a:solidFill>
                  <a:schemeClr val="tx1"/>
                </a:solidFill>
              </a:rPr>
              <a:t> Oxy y </a:t>
            </a:r>
            <a:r>
              <a:rPr lang="en-US" sz="1600" i="1" dirty="0" err="1">
                <a:solidFill>
                  <a:schemeClr val="tx1"/>
                </a:solidFill>
              </a:rPr>
              <a:t>tế</a:t>
            </a:r>
            <a:r>
              <a:rPr lang="en-US" sz="1600" i="1" dirty="0">
                <a:solidFill>
                  <a:schemeClr val="tx1"/>
                </a:solidFill>
              </a:rPr>
              <a:t> </a:t>
            </a:r>
            <a:r>
              <a:rPr lang="en-US" sz="1600" i="1" dirty="0" err="1">
                <a:solidFill>
                  <a:schemeClr val="tx1"/>
                </a:solidFill>
              </a:rPr>
              <a:t>theo</a:t>
            </a:r>
            <a:r>
              <a:rPr lang="en-US" sz="1600" i="1" dirty="0">
                <a:solidFill>
                  <a:schemeClr val="tx1"/>
                </a:solidFill>
              </a:rPr>
              <a:t> </a:t>
            </a:r>
            <a:r>
              <a:rPr lang="en-US" sz="1600" i="1" dirty="0" err="1">
                <a:solidFill>
                  <a:schemeClr val="tx1"/>
                </a:solidFill>
              </a:rPr>
              <a:t>tình</a:t>
            </a:r>
            <a:r>
              <a:rPr lang="en-US" sz="1600" i="1" dirty="0">
                <a:solidFill>
                  <a:schemeClr val="tx1"/>
                </a:solidFill>
              </a:rPr>
              <a:t> </a:t>
            </a:r>
            <a:r>
              <a:rPr lang="en-US" sz="1600" i="1" dirty="0" err="1">
                <a:solidFill>
                  <a:schemeClr val="tx1"/>
                </a:solidFill>
              </a:rPr>
              <a:t>huống</a:t>
            </a:r>
            <a:r>
              <a:rPr lang="en-US" sz="1600" i="1" dirty="0">
                <a:solidFill>
                  <a:schemeClr val="tx1"/>
                </a:solidFill>
              </a:rPr>
              <a:t> ca </a:t>
            </a:r>
            <a:r>
              <a:rPr lang="en-US" sz="1600" i="1" dirty="0" err="1">
                <a:solidFill>
                  <a:schemeClr val="tx1"/>
                </a:solidFill>
              </a:rPr>
              <a:t>mắc</a:t>
            </a:r>
            <a:r>
              <a:rPr lang="en-US" sz="1600" i="1" dirty="0">
                <a:solidFill>
                  <a:schemeClr val="tx1"/>
                </a:solidFill>
              </a:rPr>
              <a:t> = </a:t>
            </a:r>
            <a:r>
              <a:rPr lang="en-US" sz="1600" i="1" dirty="0" err="1">
                <a:solidFill>
                  <a:schemeClr val="tx1"/>
                </a:solidFill>
              </a:rPr>
              <a:t>Số</a:t>
            </a:r>
            <a:r>
              <a:rPr lang="en-US" sz="1600" i="1" dirty="0">
                <a:solidFill>
                  <a:schemeClr val="tx1"/>
                </a:solidFill>
              </a:rPr>
              <a:t> BN </a:t>
            </a:r>
            <a:r>
              <a:rPr lang="en-US" sz="1600" i="1" dirty="0" err="1">
                <a:solidFill>
                  <a:schemeClr val="tx1"/>
                </a:solidFill>
              </a:rPr>
              <a:t>thở</a:t>
            </a:r>
            <a:r>
              <a:rPr lang="en-US" sz="1600" i="1" dirty="0">
                <a:solidFill>
                  <a:schemeClr val="tx1"/>
                </a:solidFill>
              </a:rPr>
              <a:t> Oxy </a:t>
            </a:r>
            <a:r>
              <a:rPr lang="en-US" sz="1600" i="1" dirty="0" err="1">
                <a:solidFill>
                  <a:schemeClr val="tx1"/>
                </a:solidFill>
              </a:rPr>
              <a:t>dòng</a:t>
            </a:r>
            <a:r>
              <a:rPr lang="en-US" sz="1600" i="1" dirty="0">
                <a:solidFill>
                  <a:schemeClr val="tx1"/>
                </a:solidFill>
              </a:rPr>
              <a:t> </a:t>
            </a:r>
            <a:r>
              <a:rPr lang="en-US" sz="1600" i="1" dirty="0" err="1">
                <a:solidFill>
                  <a:schemeClr val="tx1"/>
                </a:solidFill>
              </a:rPr>
              <a:t>cao</a:t>
            </a:r>
            <a:r>
              <a:rPr lang="en-US" sz="1600" i="1" dirty="0">
                <a:solidFill>
                  <a:schemeClr val="tx1"/>
                </a:solidFill>
              </a:rPr>
              <a:t> </a:t>
            </a:r>
            <a:r>
              <a:rPr lang="en-US" sz="1600" i="1" dirty="0" err="1">
                <a:solidFill>
                  <a:schemeClr val="tx1"/>
                </a:solidFill>
              </a:rPr>
              <a:t>của</a:t>
            </a:r>
            <a:r>
              <a:rPr lang="en-US" sz="1600" i="1" dirty="0">
                <a:solidFill>
                  <a:schemeClr val="tx1"/>
                </a:solidFill>
              </a:rPr>
              <a:t> </a:t>
            </a:r>
            <a:r>
              <a:rPr lang="en-US" sz="1600" i="1" dirty="0" err="1">
                <a:solidFill>
                  <a:schemeClr val="tx1"/>
                </a:solidFill>
              </a:rPr>
              <a:t>tầng</a:t>
            </a:r>
            <a:r>
              <a:rPr lang="en-US" sz="1600" i="1" dirty="0">
                <a:solidFill>
                  <a:schemeClr val="tx1"/>
                </a:solidFill>
              </a:rPr>
              <a:t> 2 </a:t>
            </a:r>
            <a:r>
              <a:rPr lang="en-US" sz="1600" i="1" dirty="0" err="1">
                <a:solidFill>
                  <a:schemeClr val="tx1"/>
                </a:solidFill>
              </a:rPr>
              <a:t>theo</a:t>
            </a:r>
            <a:r>
              <a:rPr lang="en-US" sz="1600" i="1" dirty="0">
                <a:solidFill>
                  <a:schemeClr val="tx1"/>
                </a:solidFill>
              </a:rPr>
              <a:t> </a:t>
            </a:r>
            <a:r>
              <a:rPr lang="en-US" sz="1600" i="1" dirty="0" err="1">
                <a:solidFill>
                  <a:schemeClr val="tx1"/>
                </a:solidFill>
              </a:rPr>
              <a:t>tính</a:t>
            </a:r>
            <a:r>
              <a:rPr lang="en-US" sz="1600" i="1" dirty="0">
                <a:solidFill>
                  <a:schemeClr val="tx1"/>
                </a:solidFill>
              </a:rPr>
              <a:t> </a:t>
            </a:r>
            <a:r>
              <a:rPr lang="en-US" sz="1600" i="1" dirty="0" err="1">
                <a:solidFill>
                  <a:schemeClr val="tx1"/>
                </a:solidFill>
              </a:rPr>
              <a:t>huống</a:t>
            </a:r>
            <a:r>
              <a:rPr lang="en-US" sz="1600" i="1" dirty="0">
                <a:solidFill>
                  <a:schemeClr val="tx1"/>
                </a:solidFill>
              </a:rPr>
              <a:t> ca </a:t>
            </a:r>
            <a:r>
              <a:rPr lang="en-US" sz="1600" i="1" dirty="0" err="1">
                <a:solidFill>
                  <a:schemeClr val="tx1"/>
                </a:solidFill>
              </a:rPr>
              <a:t>mắc</a:t>
            </a:r>
            <a:r>
              <a:rPr lang="en-US" sz="1600" i="1" dirty="0">
                <a:solidFill>
                  <a:schemeClr val="tx1"/>
                </a:solidFill>
              </a:rPr>
              <a:t> = 0,4% x </a:t>
            </a:r>
            <a:r>
              <a:rPr lang="en-US" sz="1600" i="1" dirty="0" err="1">
                <a:solidFill>
                  <a:schemeClr val="tx1"/>
                </a:solidFill>
              </a:rPr>
              <a:t>tổng</a:t>
            </a:r>
            <a:r>
              <a:rPr lang="en-US" sz="1600" i="1" dirty="0">
                <a:solidFill>
                  <a:schemeClr val="tx1"/>
                </a:solidFill>
              </a:rPr>
              <a:t> </a:t>
            </a:r>
            <a:r>
              <a:rPr lang="en-US" sz="1600" i="1" dirty="0" err="1">
                <a:solidFill>
                  <a:schemeClr val="tx1"/>
                </a:solidFill>
              </a:rPr>
              <a:t>số</a:t>
            </a:r>
            <a:r>
              <a:rPr lang="en-US" sz="1600" i="1" dirty="0">
                <a:solidFill>
                  <a:schemeClr val="tx1"/>
                </a:solidFill>
              </a:rPr>
              <a:t> ca </a:t>
            </a:r>
            <a:r>
              <a:rPr lang="en-US" sz="1600" i="1" dirty="0" err="1">
                <a:solidFill>
                  <a:schemeClr val="tx1"/>
                </a:solidFill>
              </a:rPr>
              <a:t>mắc</a:t>
            </a:r>
            <a:r>
              <a:rPr lang="en-US" sz="1600" i="1" dirty="0">
                <a:solidFill>
                  <a:schemeClr val="tx1"/>
                </a:solidFill>
              </a:rPr>
              <a:t> </a:t>
            </a:r>
            <a:r>
              <a:rPr lang="en-US" sz="1600" i="1" dirty="0" err="1">
                <a:solidFill>
                  <a:schemeClr val="tx1"/>
                </a:solidFill>
              </a:rPr>
              <a:t>theo</a:t>
            </a:r>
            <a:r>
              <a:rPr lang="en-US" sz="1600" i="1" dirty="0">
                <a:solidFill>
                  <a:schemeClr val="tx1"/>
                </a:solidFill>
              </a:rPr>
              <a:t> </a:t>
            </a:r>
            <a:r>
              <a:rPr lang="en-US" sz="1600" i="1" dirty="0" err="1">
                <a:solidFill>
                  <a:schemeClr val="tx1"/>
                </a:solidFill>
              </a:rPr>
              <a:t>tình</a:t>
            </a:r>
            <a:r>
              <a:rPr lang="en-US" sz="1600" i="1" dirty="0">
                <a:solidFill>
                  <a:schemeClr val="tx1"/>
                </a:solidFill>
              </a:rPr>
              <a:t> </a:t>
            </a:r>
            <a:r>
              <a:rPr lang="en-US" sz="1600" i="1" dirty="0" err="1">
                <a:solidFill>
                  <a:schemeClr val="tx1"/>
                </a:solidFill>
              </a:rPr>
              <a:t>huống</a:t>
            </a:r>
            <a:r>
              <a:rPr lang="en-US" sz="1600" i="1" dirty="0">
                <a:solidFill>
                  <a:schemeClr val="tx1"/>
                </a:solidFill>
              </a:rPr>
              <a:t>.</a:t>
            </a:r>
          </a:p>
          <a:p>
            <a:pPr marL="285750" indent="-285750">
              <a:buFontTx/>
              <a:buChar char="-"/>
            </a:pPr>
            <a:r>
              <a:rPr lang="en-US" sz="1600" i="1" dirty="0" err="1">
                <a:solidFill>
                  <a:schemeClr val="tx1"/>
                </a:solidFill>
              </a:rPr>
              <a:t>Số</a:t>
            </a:r>
            <a:r>
              <a:rPr lang="en-US" sz="1600" i="1" dirty="0">
                <a:solidFill>
                  <a:schemeClr val="tx1"/>
                </a:solidFill>
              </a:rPr>
              <a:t> </a:t>
            </a:r>
            <a:r>
              <a:rPr lang="en-US" sz="1600" i="1" dirty="0" err="1">
                <a:solidFill>
                  <a:schemeClr val="tx1"/>
                </a:solidFill>
              </a:rPr>
              <a:t>Ổ</a:t>
            </a:r>
            <a:r>
              <a:rPr lang="en-US" sz="1600" i="1" dirty="0">
                <a:solidFill>
                  <a:schemeClr val="tx1"/>
                </a:solidFill>
              </a:rPr>
              <a:t> Oxy y </a:t>
            </a:r>
            <a:r>
              <a:rPr lang="en-US" sz="1600" i="1" dirty="0" err="1">
                <a:solidFill>
                  <a:schemeClr val="tx1"/>
                </a:solidFill>
              </a:rPr>
              <a:t>tế</a:t>
            </a:r>
            <a:r>
              <a:rPr lang="en-US" sz="1600" i="1" dirty="0">
                <a:solidFill>
                  <a:schemeClr val="tx1"/>
                </a:solidFill>
              </a:rPr>
              <a:t> </a:t>
            </a:r>
            <a:r>
              <a:rPr lang="en-US" sz="1600" i="1" dirty="0" err="1">
                <a:solidFill>
                  <a:schemeClr val="tx1"/>
                </a:solidFill>
              </a:rPr>
              <a:t>theo</a:t>
            </a:r>
            <a:r>
              <a:rPr lang="en-US" sz="1600" i="1" dirty="0">
                <a:solidFill>
                  <a:schemeClr val="tx1"/>
                </a:solidFill>
              </a:rPr>
              <a:t> </a:t>
            </a:r>
            <a:r>
              <a:rPr lang="en-US" sz="1600" i="1" dirty="0" err="1">
                <a:solidFill>
                  <a:schemeClr val="tx1"/>
                </a:solidFill>
              </a:rPr>
              <a:t>quy</a:t>
            </a:r>
            <a:r>
              <a:rPr lang="en-US" sz="1600" i="1" dirty="0">
                <a:solidFill>
                  <a:schemeClr val="tx1"/>
                </a:solidFill>
              </a:rPr>
              <a:t> </a:t>
            </a:r>
            <a:r>
              <a:rPr lang="en-US" sz="1600" i="1" dirty="0" err="1">
                <a:solidFill>
                  <a:schemeClr val="tx1"/>
                </a:solidFill>
              </a:rPr>
              <a:t>mô</a:t>
            </a:r>
            <a:r>
              <a:rPr lang="en-US" sz="1600" i="1" dirty="0">
                <a:solidFill>
                  <a:schemeClr val="tx1"/>
                </a:solidFill>
              </a:rPr>
              <a:t> GB </a:t>
            </a:r>
            <a:r>
              <a:rPr lang="en-US" sz="1600" i="1" dirty="0" err="1">
                <a:solidFill>
                  <a:schemeClr val="tx1"/>
                </a:solidFill>
              </a:rPr>
              <a:t>tại</a:t>
            </a:r>
            <a:r>
              <a:rPr lang="en-US" sz="1600" i="1" dirty="0">
                <a:solidFill>
                  <a:schemeClr val="tx1"/>
                </a:solidFill>
              </a:rPr>
              <a:t> </a:t>
            </a:r>
            <a:r>
              <a:rPr lang="en-US" sz="1600" i="1" dirty="0" err="1">
                <a:solidFill>
                  <a:schemeClr val="tx1"/>
                </a:solidFill>
              </a:rPr>
              <a:t>tầng</a:t>
            </a:r>
            <a:r>
              <a:rPr lang="en-US" sz="1600" i="1" dirty="0">
                <a:solidFill>
                  <a:schemeClr val="tx1"/>
                </a:solidFill>
              </a:rPr>
              <a:t> 2= </a:t>
            </a:r>
            <a:r>
              <a:rPr lang="en-US" sz="1600" i="1" dirty="0" err="1">
                <a:solidFill>
                  <a:schemeClr val="tx1"/>
                </a:solidFill>
              </a:rPr>
              <a:t>Số</a:t>
            </a:r>
            <a:r>
              <a:rPr lang="en-US" sz="1600" i="1" dirty="0">
                <a:solidFill>
                  <a:schemeClr val="tx1"/>
                </a:solidFill>
              </a:rPr>
              <a:t> BN </a:t>
            </a:r>
            <a:r>
              <a:rPr lang="en-US" sz="1600" i="1" dirty="0" err="1">
                <a:solidFill>
                  <a:schemeClr val="tx1"/>
                </a:solidFill>
              </a:rPr>
              <a:t>thở</a:t>
            </a:r>
            <a:r>
              <a:rPr lang="en-US" sz="1600" i="1" dirty="0">
                <a:solidFill>
                  <a:schemeClr val="tx1"/>
                </a:solidFill>
              </a:rPr>
              <a:t> Oxy </a:t>
            </a:r>
            <a:r>
              <a:rPr lang="en-US" sz="1600" i="1" dirty="0" err="1">
                <a:solidFill>
                  <a:schemeClr val="tx1"/>
                </a:solidFill>
              </a:rPr>
              <a:t>dòng</a:t>
            </a:r>
            <a:r>
              <a:rPr lang="en-US" sz="1600" i="1" dirty="0">
                <a:solidFill>
                  <a:schemeClr val="tx1"/>
                </a:solidFill>
              </a:rPr>
              <a:t> </a:t>
            </a:r>
            <a:r>
              <a:rPr lang="en-US" sz="1600" i="1" dirty="0" err="1">
                <a:solidFill>
                  <a:schemeClr val="tx1"/>
                </a:solidFill>
              </a:rPr>
              <a:t>cao</a:t>
            </a:r>
            <a:r>
              <a:rPr lang="en-US" sz="1600" i="1" dirty="0">
                <a:solidFill>
                  <a:schemeClr val="tx1"/>
                </a:solidFill>
              </a:rPr>
              <a:t> </a:t>
            </a:r>
            <a:r>
              <a:rPr lang="en-US" sz="1600" i="1" dirty="0" err="1">
                <a:solidFill>
                  <a:schemeClr val="tx1"/>
                </a:solidFill>
              </a:rPr>
              <a:t>theo</a:t>
            </a:r>
            <a:r>
              <a:rPr lang="en-US" sz="1600" i="1" dirty="0">
                <a:solidFill>
                  <a:schemeClr val="tx1"/>
                </a:solidFill>
              </a:rPr>
              <a:t> </a:t>
            </a:r>
            <a:r>
              <a:rPr lang="en-US" sz="1600" i="1" dirty="0" err="1">
                <a:solidFill>
                  <a:schemeClr val="tx1"/>
                </a:solidFill>
              </a:rPr>
              <a:t>quy</a:t>
            </a:r>
            <a:r>
              <a:rPr lang="en-US" sz="1600" i="1" dirty="0">
                <a:solidFill>
                  <a:schemeClr val="tx1"/>
                </a:solidFill>
              </a:rPr>
              <a:t> </a:t>
            </a:r>
            <a:r>
              <a:rPr lang="en-US" sz="1600" i="1" dirty="0" err="1">
                <a:solidFill>
                  <a:schemeClr val="tx1"/>
                </a:solidFill>
              </a:rPr>
              <a:t>mô</a:t>
            </a:r>
            <a:r>
              <a:rPr lang="en-US" sz="1600" i="1" dirty="0">
                <a:solidFill>
                  <a:schemeClr val="tx1"/>
                </a:solidFill>
              </a:rPr>
              <a:t> GB </a:t>
            </a:r>
            <a:r>
              <a:rPr lang="en-US" sz="1600" i="1" dirty="0" err="1">
                <a:solidFill>
                  <a:schemeClr val="tx1"/>
                </a:solidFill>
              </a:rPr>
              <a:t>của</a:t>
            </a:r>
            <a:r>
              <a:rPr lang="en-US" sz="1600" i="1" dirty="0">
                <a:solidFill>
                  <a:schemeClr val="tx1"/>
                </a:solidFill>
              </a:rPr>
              <a:t> </a:t>
            </a:r>
            <a:r>
              <a:rPr lang="en-US" sz="1600" i="1" dirty="0" err="1">
                <a:solidFill>
                  <a:schemeClr val="tx1"/>
                </a:solidFill>
              </a:rPr>
              <a:t>tầng</a:t>
            </a:r>
            <a:r>
              <a:rPr lang="en-US" sz="1600" i="1" dirty="0">
                <a:solidFill>
                  <a:schemeClr val="tx1"/>
                </a:solidFill>
              </a:rPr>
              <a:t> = 3,6% x </a:t>
            </a:r>
            <a:r>
              <a:rPr lang="en-US" sz="1600" i="1" dirty="0" err="1">
                <a:solidFill>
                  <a:schemeClr val="tx1"/>
                </a:solidFill>
              </a:rPr>
              <a:t>Số</a:t>
            </a:r>
            <a:r>
              <a:rPr lang="en-US" sz="1600" i="1" dirty="0">
                <a:solidFill>
                  <a:schemeClr val="tx1"/>
                </a:solidFill>
              </a:rPr>
              <a:t> GB </a:t>
            </a:r>
            <a:r>
              <a:rPr lang="en-US" sz="1600" i="1" dirty="0" err="1">
                <a:solidFill>
                  <a:schemeClr val="tx1"/>
                </a:solidFill>
              </a:rPr>
              <a:t>của</a:t>
            </a:r>
            <a:r>
              <a:rPr lang="en-US" sz="1600" i="1" dirty="0">
                <a:solidFill>
                  <a:schemeClr val="tx1"/>
                </a:solidFill>
              </a:rPr>
              <a:t> </a:t>
            </a:r>
            <a:r>
              <a:rPr lang="en-US" sz="1600" i="1" dirty="0" err="1">
                <a:solidFill>
                  <a:schemeClr val="tx1"/>
                </a:solidFill>
              </a:rPr>
              <a:t>tầng</a:t>
            </a:r>
            <a:endParaRPr lang="en-US" sz="1600" i="1" dirty="0">
              <a:solidFill>
                <a:schemeClr val="tx1"/>
              </a:solidFill>
            </a:endParaRPr>
          </a:p>
        </p:txBody>
      </p:sp>
      <p:grpSp>
        <p:nvGrpSpPr>
          <p:cNvPr id="10" name="Group 9">
            <a:extLst>
              <a:ext uri="{FF2B5EF4-FFF2-40B4-BE49-F238E27FC236}">
                <a16:creationId xmlns:a16="http://schemas.microsoft.com/office/drawing/2014/main" id="{96A24C4C-CD76-FC44-AFB5-318E5305AE81}"/>
              </a:ext>
            </a:extLst>
          </p:cNvPr>
          <p:cNvGrpSpPr/>
          <p:nvPr/>
        </p:nvGrpSpPr>
        <p:grpSpPr>
          <a:xfrm>
            <a:off x="-9144" y="945599"/>
            <a:ext cx="4920856" cy="5801366"/>
            <a:chOff x="357503" y="1120776"/>
            <a:chExt cx="5361708" cy="4616423"/>
          </a:xfrm>
          <a:effectLst>
            <a:reflection blurRad="6350" stA="50000" endA="300" endPos="15000" dist="50800" dir="5400000" sy="-100000" algn="bl" rotWithShape="0"/>
          </a:effectLst>
        </p:grpSpPr>
        <p:sp>
          <p:nvSpPr>
            <p:cNvPr id="11" name="Isosceles Triangle 3">
              <a:extLst>
                <a:ext uri="{FF2B5EF4-FFF2-40B4-BE49-F238E27FC236}">
                  <a16:creationId xmlns:a16="http://schemas.microsoft.com/office/drawing/2014/main" id="{563E9FDD-17B1-D24F-BBEB-575E63A27F0B}"/>
                </a:ext>
              </a:extLst>
            </p:cNvPr>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2" name="Isosceles Triangle 3">
              <a:extLst>
                <a:ext uri="{FF2B5EF4-FFF2-40B4-BE49-F238E27FC236}">
                  <a16:creationId xmlns:a16="http://schemas.microsoft.com/office/drawing/2014/main" id="{F23F5348-ED48-A846-98B3-D2BDBB13ED65}"/>
                </a:ext>
              </a:extLst>
            </p:cNvPr>
            <p:cNvSpPr/>
            <p:nvPr/>
          </p:nvSpPr>
          <p:spPr>
            <a:xfrm>
              <a:off x="1252520" y="2685306"/>
              <a:ext cx="3571674"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3" name="Isosceles Triangle 3">
              <a:extLst>
                <a:ext uri="{FF2B5EF4-FFF2-40B4-BE49-F238E27FC236}">
                  <a16:creationId xmlns:a16="http://schemas.microsoft.com/office/drawing/2014/main" id="{A5D5386F-D6F0-8A40-8120-FAF563AAAD6D}"/>
                </a:ext>
              </a:extLst>
            </p:cNvPr>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4" name="Rectangle 13">
            <a:extLst>
              <a:ext uri="{FF2B5EF4-FFF2-40B4-BE49-F238E27FC236}">
                <a16:creationId xmlns:a16="http://schemas.microsoft.com/office/drawing/2014/main" id="{70B25B0A-EBAB-AF4B-8FD8-C3632F9B6C07}"/>
              </a:ext>
            </a:extLst>
          </p:cNvPr>
          <p:cNvSpPr/>
          <p:nvPr/>
        </p:nvSpPr>
        <p:spPr>
          <a:xfrm>
            <a:off x="1022652" y="1956800"/>
            <a:ext cx="2890695" cy="646331"/>
          </a:xfrm>
          <a:prstGeom prst="rect">
            <a:avLst/>
          </a:prstGeom>
        </p:spPr>
        <p:txBody>
          <a:bodyPr wrap="square">
            <a:spAutoFit/>
          </a:bodyPr>
          <a:lstStyle/>
          <a:p>
            <a:pPr algn="ctr"/>
            <a:r>
              <a:rPr lang="en-US" b="1" dirty="0" err="1">
                <a:solidFill>
                  <a:schemeClr val="bg1"/>
                </a:solidFill>
                <a:latin typeface="Times New Roman" panose="02020603050405020304" pitchFamily="18" charset="0"/>
                <a:cs typeface="Times New Roman" panose="02020603050405020304" pitchFamily="18" charset="0"/>
              </a:rPr>
              <a:t>Nặng</a:t>
            </a:r>
            <a:r>
              <a:rPr lang="en-US" b="1" dirty="0">
                <a:solidFill>
                  <a:schemeClr val="bg1"/>
                </a:solidFill>
                <a:latin typeface="Times New Roman" panose="02020603050405020304" pitchFamily="18" charset="0"/>
                <a:cs typeface="Times New Roman" panose="02020603050405020304" pitchFamily="18" charset="0"/>
              </a:rPr>
              <a:t>, </a:t>
            </a:r>
          </a:p>
          <a:p>
            <a:pPr algn="ctr"/>
            <a:r>
              <a:rPr lang="en-US" b="1" dirty="0" err="1">
                <a:solidFill>
                  <a:schemeClr val="bg1"/>
                </a:solidFill>
                <a:latin typeface="Times New Roman" panose="02020603050405020304" pitchFamily="18" charset="0"/>
                <a:cs typeface="Times New Roman" panose="02020603050405020304" pitchFamily="18" charset="0"/>
              </a:rPr>
              <a:t>nguy</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kịch</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FE01388-B394-2B49-AE31-3042B8DD3FF2}"/>
              </a:ext>
            </a:extLst>
          </p:cNvPr>
          <p:cNvSpPr/>
          <p:nvPr/>
        </p:nvSpPr>
        <p:spPr>
          <a:xfrm>
            <a:off x="1377900" y="3643560"/>
            <a:ext cx="2180200"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6" name="Rectangle 15">
            <a:extLst>
              <a:ext uri="{FF2B5EF4-FFF2-40B4-BE49-F238E27FC236}">
                <a16:creationId xmlns:a16="http://schemas.microsoft.com/office/drawing/2014/main" id="{8BF80505-B30A-3747-AE07-1E2095B78317}"/>
              </a:ext>
            </a:extLst>
          </p:cNvPr>
          <p:cNvSpPr/>
          <p:nvPr/>
        </p:nvSpPr>
        <p:spPr>
          <a:xfrm>
            <a:off x="761925" y="5129681"/>
            <a:ext cx="3378717" cy="400110"/>
          </a:xfrm>
          <a:prstGeom prst="rect">
            <a:avLst/>
          </a:prstGeom>
          <a:effectLst/>
        </p:spPr>
        <p:txBody>
          <a:bodyPr wrap="square">
            <a:spAutoFit/>
          </a:bodyPr>
          <a:lstStyle/>
          <a:p>
            <a:pPr algn="ct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64492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0" y="49707"/>
            <a:ext cx="8949713" cy="1321893"/>
          </a:xfrm>
        </p:spPr>
        <p:txBody>
          <a:bodyPr/>
          <a:lstStyle/>
          <a:p>
            <a:pPr algn="ctr"/>
            <a:r>
              <a:rPr lang="en-US" b="1" dirty="0" err="1">
                <a:solidFill>
                  <a:srgbClr val="C00000"/>
                </a:solidFill>
                <a:latin typeface="+mn-lt"/>
              </a:rPr>
              <a:t>Ước</a:t>
            </a:r>
            <a:r>
              <a:rPr lang="en-US" b="1" dirty="0">
                <a:solidFill>
                  <a:srgbClr val="C00000"/>
                </a:solidFill>
                <a:latin typeface="+mn-lt"/>
              </a:rPr>
              <a:t> </a:t>
            </a:r>
            <a:r>
              <a:rPr lang="en-US" b="1" dirty="0" err="1">
                <a:solidFill>
                  <a:srgbClr val="C00000"/>
                </a:solidFill>
                <a:latin typeface="+mn-lt"/>
              </a:rPr>
              <a:t>tính</a:t>
            </a:r>
            <a:r>
              <a:rPr lang="en-US" b="1" dirty="0">
                <a:solidFill>
                  <a:srgbClr val="C00000"/>
                </a:solidFill>
                <a:latin typeface="+mn-lt"/>
              </a:rPr>
              <a:t> </a:t>
            </a:r>
            <a:r>
              <a:rPr lang="en-US" b="1" dirty="0" err="1">
                <a:solidFill>
                  <a:srgbClr val="C00000"/>
                </a:solidFill>
                <a:latin typeface="+mn-lt"/>
              </a:rPr>
              <a:t>nhu</a:t>
            </a:r>
            <a:r>
              <a:rPr lang="en-US" b="1" dirty="0">
                <a:solidFill>
                  <a:srgbClr val="C00000"/>
                </a:solidFill>
                <a:latin typeface="+mn-lt"/>
              </a:rPr>
              <a:t> </a:t>
            </a:r>
            <a:r>
              <a:rPr lang="en-US" b="1" dirty="0" err="1">
                <a:solidFill>
                  <a:srgbClr val="C00000"/>
                </a:solidFill>
                <a:latin typeface="+mn-lt"/>
              </a:rPr>
              <a:t>cầu</a:t>
            </a:r>
            <a:r>
              <a:rPr lang="en-US" b="1" dirty="0">
                <a:solidFill>
                  <a:srgbClr val="C00000"/>
                </a:solidFill>
                <a:latin typeface="+mn-lt"/>
              </a:rPr>
              <a:t> oxy </a:t>
            </a:r>
            <a:r>
              <a:rPr lang="en-US" b="1" dirty="0" err="1">
                <a:solidFill>
                  <a:srgbClr val="C00000"/>
                </a:solidFill>
                <a:latin typeface="+mn-lt"/>
              </a:rPr>
              <a:t>trong</a:t>
            </a:r>
            <a:r>
              <a:rPr lang="en-US" b="1" dirty="0">
                <a:solidFill>
                  <a:srgbClr val="C00000"/>
                </a:solidFill>
                <a:latin typeface="+mn-lt"/>
              </a:rPr>
              <a:t> </a:t>
            </a:r>
            <a:r>
              <a:rPr lang="en-US" b="1" dirty="0" err="1">
                <a:solidFill>
                  <a:srgbClr val="C00000"/>
                </a:solidFill>
                <a:latin typeface="+mn-lt"/>
              </a:rPr>
              <a:t>tình</a:t>
            </a:r>
            <a:r>
              <a:rPr lang="en-US" b="1" dirty="0">
                <a:solidFill>
                  <a:srgbClr val="C00000"/>
                </a:solidFill>
                <a:latin typeface="+mn-lt"/>
              </a:rPr>
              <a:t> </a:t>
            </a:r>
            <a:r>
              <a:rPr lang="en-US" b="1" dirty="0" err="1">
                <a:solidFill>
                  <a:srgbClr val="C00000"/>
                </a:solidFill>
                <a:latin typeface="+mn-lt"/>
              </a:rPr>
              <a:t>huống</a:t>
            </a:r>
            <a:r>
              <a:rPr lang="en-US" b="1" dirty="0">
                <a:solidFill>
                  <a:srgbClr val="C00000"/>
                </a:solidFill>
                <a:latin typeface="+mn-lt"/>
              </a:rPr>
              <a:t> 1000 ca </a:t>
            </a:r>
            <a:r>
              <a:rPr lang="en-US" b="1" dirty="0" err="1">
                <a:solidFill>
                  <a:srgbClr val="C00000"/>
                </a:solidFill>
                <a:latin typeface="+mn-lt"/>
              </a:rPr>
              <a:t>mắc</a:t>
            </a:r>
            <a:endParaRPr lang="en-US" sz="3000" b="1" i="0" dirty="0">
              <a:solidFill>
                <a:srgbClr val="C00000"/>
              </a:solidFill>
              <a:effectLst/>
              <a:latin typeface="+mn-lt"/>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9" name="TextBox 8">
            <a:extLst>
              <a:ext uri="{FF2B5EF4-FFF2-40B4-BE49-F238E27FC236}">
                <a16:creationId xmlns:a16="http://schemas.microsoft.com/office/drawing/2014/main" id="{7A1A1CE9-4805-4E0F-9E9C-A60B04F1A416}"/>
              </a:ext>
            </a:extLst>
          </p:cNvPr>
          <p:cNvSpPr txBox="1"/>
          <p:nvPr/>
        </p:nvSpPr>
        <p:spPr>
          <a:xfrm>
            <a:off x="408038" y="1738083"/>
            <a:ext cx="8327923" cy="4001095"/>
          </a:xfrm>
          <a:prstGeom prst="rect">
            <a:avLst/>
          </a:prstGeom>
          <a:noFill/>
        </p:spPr>
        <p:txBody>
          <a:bodyPr wrap="square">
            <a:spAutoFit/>
          </a:bodyPr>
          <a:lstStyle/>
          <a:p>
            <a:pPr marL="342900" indent="-342900" algn="just">
              <a:spcBef>
                <a:spcPts val="1200"/>
              </a:spcBef>
              <a:buFont typeface="Arial" panose="020B0604020202020204" pitchFamily="34" charset="0"/>
              <a:buChar char="•"/>
            </a:pPr>
            <a:r>
              <a:rPr lang="en-US" sz="2600" dirty="0" err="1">
                <a:latin typeface="+mn-lt"/>
              </a:rPr>
              <a:t>Cách</a:t>
            </a:r>
            <a:r>
              <a:rPr lang="en-US" sz="2600" dirty="0">
                <a:latin typeface="+mn-lt"/>
              </a:rPr>
              <a:t> </a:t>
            </a:r>
            <a:r>
              <a:rPr lang="en-US" sz="2600" dirty="0" err="1">
                <a:latin typeface="+mn-lt"/>
              </a:rPr>
              <a:t>tính</a:t>
            </a:r>
            <a:r>
              <a:rPr lang="en-US" sz="2600" dirty="0">
                <a:latin typeface="+mn-lt"/>
              </a:rPr>
              <a:t>: = </a:t>
            </a:r>
            <a:r>
              <a:rPr lang="en-US" sz="2600" dirty="0" err="1">
                <a:latin typeface="+mn-lt"/>
              </a:rPr>
              <a:t>Số</a:t>
            </a:r>
            <a:r>
              <a:rPr lang="en-US" sz="2600" dirty="0">
                <a:latin typeface="+mn-lt"/>
              </a:rPr>
              <a:t> </a:t>
            </a:r>
            <a:r>
              <a:rPr lang="en-US" sz="2600" dirty="0" err="1">
                <a:latin typeface="+mn-lt"/>
              </a:rPr>
              <a:t>người</a:t>
            </a:r>
            <a:r>
              <a:rPr lang="en-US" sz="2600" dirty="0">
                <a:latin typeface="+mn-lt"/>
              </a:rPr>
              <a:t> </a:t>
            </a:r>
            <a:r>
              <a:rPr lang="en-US" sz="2600" dirty="0" err="1">
                <a:latin typeface="+mn-lt"/>
              </a:rPr>
              <a:t>cần</a:t>
            </a:r>
            <a:r>
              <a:rPr lang="en-US" sz="2600" dirty="0">
                <a:latin typeface="+mn-lt"/>
              </a:rPr>
              <a:t> oxy y </a:t>
            </a:r>
            <a:r>
              <a:rPr lang="en-US" sz="2600" dirty="0" err="1">
                <a:latin typeface="+mn-lt"/>
              </a:rPr>
              <a:t>tế</a:t>
            </a:r>
            <a:r>
              <a:rPr lang="en-US" sz="2600" dirty="0">
                <a:latin typeface="+mn-lt"/>
              </a:rPr>
              <a:t> (</a:t>
            </a:r>
            <a:r>
              <a:rPr lang="en-US" sz="2600" dirty="0" err="1">
                <a:latin typeface="+mn-lt"/>
              </a:rPr>
              <a:t>theo</a:t>
            </a:r>
            <a:r>
              <a:rPr lang="en-US" sz="2600" dirty="0">
                <a:latin typeface="+mn-lt"/>
              </a:rPr>
              <a:t> </a:t>
            </a:r>
            <a:r>
              <a:rPr lang="en-US" sz="2600" dirty="0" err="1">
                <a:latin typeface="+mn-lt"/>
              </a:rPr>
              <a:t>các</a:t>
            </a:r>
            <a:r>
              <a:rPr lang="en-US" sz="2600" dirty="0">
                <a:latin typeface="+mn-lt"/>
              </a:rPr>
              <a:t> </a:t>
            </a:r>
            <a:r>
              <a:rPr lang="en-US" sz="2600" dirty="0" err="1">
                <a:latin typeface="+mn-lt"/>
              </a:rPr>
              <a:t>loại</a:t>
            </a:r>
            <a:r>
              <a:rPr lang="en-US" sz="2600" dirty="0">
                <a:latin typeface="+mn-lt"/>
              </a:rPr>
              <a:t> </a:t>
            </a:r>
            <a:r>
              <a:rPr lang="en-US" sz="2600" dirty="0" err="1">
                <a:latin typeface="+mn-lt"/>
              </a:rPr>
              <a:t>thở</a:t>
            </a:r>
            <a:r>
              <a:rPr lang="en-US" sz="2600" dirty="0">
                <a:latin typeface="+mn-lt"/>
              </a:rPr>
              <a:t> qua mass, </a:t>
            </a:r>
            <a:r>
              <a:rPr lang="en-US" sz="2600" dirty="0" err="1">
                <a:latin typeface="+mn-lt"/>
              </a:rPr>
              <a:t>gọng</a:t>
            </a:r>
            <a:r>
              <a:rPr lang="en-US" sz="2600" dirty="0">
                <a:latin typeface="+mn-lt"/>
              </a:rPr>
              <a:t> </a:t>
            </a:r>
            <a:r>
              <a:rPr lang="en-US" sz="2600" dirty="0" err="1">
                <a:latin typeface="+mn-lt"/>
              </a:rPr>
              <a:t>kính</a:t>
            </a:r>
            <a:r>
              <a:rPr lang="en-US" sz="2600" dirty="0">
                <a:latin typeface="+mn-lt"/>
              </a:rPr>
              <a:t>, oxy </a:t>
            </a:r>
            <a:r>
              <a:rPr lang="en-US" sz="2600" dirty="0" err="1">
                <a:latin typeface="+mn-lt"/>
              </a:rPr>
              <a:t>dòng</a:t>
            </a:r>
            <a:r>
              <a:rPr lang="en-US" sz="2600" dirty="0">
                <a:latin typeface="+mn-lt"/>
              </a:rPr>
              <a:t> </a:t>
            </a:r>
            <a:r>
              <a:rPr lang="en-US" sz="2600" dirty="0" err="1">
                <a:latin typeface="+mn-lt"/>
              </a:rPr>
              <a:t>cao</a:t>
            </a:r>
            <a:r>
              <a:rPr lang="en-US" sz="2600" dirty="0">
                <a:latin typeface="+mn-lt"/>
              </a:rPr>
              <a:t>, </a:t>
            </a:r>
            <a:r>
              <a:rPr lang="en-US" sz="2600" dirty="0" err="1">
                <a:latin typeface="+mn-lt"/>
              </a:rPr>
              <a:t>thở</a:t>
            </a:r>
            <a:r>
              <a:rPr lang="en-US" sz="2600" dirty="0">
                <a:latin typeface="+mn-lt"/>
              </a:rPr>
              <a:t> </a:t>
            </a:r>
            <a:r>
              <a:rPr lang="en-US" sz="2600" dirty="0" err="1">
                <a:latin typeface="+mn-lt"/>
              </a:rPr>
              <a:t>máy</a:t>
            </a:r>
            <a:r>
              <a:rPr lang="en-US" sz="2600" dirty="0">
                <a:latin typeface="+mn-lt"/>
              </a:rPr>
              <a:t>…) </a:t>
            </a:r>
            <a:r>
              <a:rPr lang="en-US" sz="2600" dirty="0" err="1">
                <a:latin typeface="+mn-lt"/>
              </a:rPr>
              <a:t>nhu</a:t>
            </a:r>
            <a:r>
              <a:rPr lang="en-US" sz="2600" dirty="0">
                <a:latin typeface="+mn-lt"/>
              </a:rPr>
              <a:t> </a:t>
            </a:r>
            <a:r>
              <a:rPr lang="en-US" sz="2600" dirty="0" err="1">
                <a:latin typeface="+mn-lt"/>
              </a:rPr>
              <a:t>cầu</a:t>
            </a:r>
            <a:r>
              <a:rPr lang="en-US" sz="2600" dirty="0">
                <a:latin typeface="+mn-lt"/>
              </a:rPr>
              <a:t> oxy </a:t>
            </a:r>
            <a:r>
              <a:rPr lang="en-US" sz="2600" dirty="0" err="1">
                <a:latin typeface="+mn-lt"/>
              </a:rPr>
              <a:t>của</a:t>
            </a:r>
            <a:r>
              <a:rPr lang="en-US" sz="2600" dirty="0">
                <a:latin typeface="+mn-lt"/>
              </a:rPr>
              <a:t> BN </a:t>
            </a:r>
            <a:r>
              <a:rPr lang="en-US" sz="2600" dirty="0" err="1">
                <a:latin typeface="+mn-lt"/>
              </a:rPr>
              <a:t>tương</a:t>
            </a:r>
            <a:r>
              <a:rPr lang="en-US" sz="2600" dirty="0">
                <a:latin typeface="+mn-lt"/>
              </a:rPr>
              <a:t> </a:t>
            </a:r>
            <a:r>
              <a:rPr lang="en-US" sz="2600" dirty="0" err="1">
                <a:latin typeface="+mn-lt"/>
              </a:rPr>
              <a:t>ứng</a:t>
            </a:r>
            <a:r>
              <a:rPr lang="en-US" sz="2600" dirty="0">
                <a:latin typeface="+mn-lt"/>
              </a:rPr>
              <a:t> </a:t>
            </a:r>
            <a:r>
              <a:rPr lang="en-US" sz="2600" dirty="0" err="1">
                <a:latin typeface="+mn-lt"/>
              </a:rPr>
              <a:t>trong</a:t>
            </a:r>
            <a:r>
              <a:rPr lang="en-US" sz="2600" dirty="0">
                <a:latin typeface="+mn-lt"/>
              </a:rPr>
              <a:t> </a:t>
            </a:r>
            <a:r>
              <a:rPr lang="en-US" sz="2600" dirty="0" err="1">
                <a:latin typeface="+mn-lt"/>
              </a:rPr>
              <a:t>đợt</a:t>
            </a:r>
            <a:r>
              <a:rPr lang="en-US" sz="2600" dirty="0">
                <a:latin typeface="+mn-lt"/>
              </a:rPr>
              <a:t> </a:t>
            </a:r>
            <a:r>
              <a:rPr lang="en-US" sz="2600" dirty="0" err="1">
                <a:latin typeface="+mn-lt"/>
              </a:rPr>
              <a:t>điều</a:t>
            </a:r>
            <a:r>
              <a:rPr lang="en-US" sz="2600" dirty="0">
                <a:latin typeface="+mn-lt"/>
              </a:rPr>
              <a:t> </a:t>
            </a:r>
            <a:r>
              <a:rPr lang="en-US" sz="2600" dirty="0" err="1">
                <a:latin typeface="+mn-lt"/>
              </a:rPr>
              <a:t>trị</a:t>
            </a:r>
            <a:r>
              <a:rPr lang="en-US" sz="2600" dirty="0">
                <a:latin typeface="+mn-lt"/>
              </a:rPr>
              <a:t>.</a:t>
            </a:r>
          </a:p>
          <a:p>
            <a:pPr marL="342900" indent="-342900" algn="just">
              <a:spcBef>
                <a:spcPts val="1200"/>
              </a:spcBef>
              <a:buFont typeface="Arial" panose="020B0604020202020204" pitchFamily="34" charset="0"/>
              <a:buChar char="•"/>
            </a:pPr>
            <a:r>
              <a:rPr lang="en-US" sz="2600" dirty="0" err="1">
                <a:latin typeface="+mn-lt"/>
              </a:rPr>
              <a:t>Ví</a:t>
            </a:r>
            <a:r>
              <a:rPr lang="en-US" sz="2600" dirty="0">
                <a:latin typeface="+mn-lt"/>
              </a:rPr>
              <a:t> </a:t>
            </a:r>
            <a:r>
              <a:rPr lang="en-US" sz="2600" dirty="0" err="1">
                <a:latin typeface="+mn-lt"/>
              </a:rPr>
              <a:t>dụ</a:t>
            </a:r>
            <a:r>
              <a:rPr lang="en-US" sz="2600" dirty="0">
                <a:latin typeface="+mn-lt"/>
              </a:rPr>
              <a:t>: </a:t>
            </a:r>
            <a:r>
              <a:rPr lang="en-US" sz="2600" dirty="0" err="1">
                <a:latin typeface="+mn-lt"/>
              </a:rPr>
              <a:t>tổng</a:t>
            </a:r>
            <a:r>
              <a:rPr lang="en-US" sz="2600" dirty="0">
                <a:latin typeface="+mn-lt"/>
              </a:rPr>
              <a:t> </a:t>
            </a:r>
            <a:r>
              <a:rPr lang="en-US" sz="2600" dirty="0" err="1">
                <a:latin typeface="+mn-lt"/>
              </a:rPr>
              <a:t>số</a:t>
            </a:r>
            <a:r>
              <a:rPr lang="en-US" sz="2600" dirty="0">
                <a:latin typeface="+mn-lt"/>
              </a:rPr>
              <a:t> ca </a:t>
            </a:r>
            <a:r>
              <a:rPr lang="en-US" sz="2600" dirty="0" err="1">
                <a:latin typeface="+mn-lt"/>
              </a:rPr>
              <a:t>mắc</a:t>
            </a:r>
            <a:r>
              <a:rPr lang="en-US" sz="2600" dirty="0">
                <a:latin typeface="+mn-lt"/>
              </a:rPr>
              <a:t> </a:t>
            </a:r>
            <a:r>
              <a:rPr lang="en-US" sz="2600" dirty="0" err="1">
                <a:latin typeface="+mn-lt"/>
              </a:rPr>
              <a:t>là</a:t>
            </a:r>
            <a:r>
              <a:rPr lang="en-US" sz="2600" dirty="0">
                <a:latin typeface="+mn-lt"/>
              </a:rPr>
              <a:t> 1000; </a:t>
            </a:r>
            <a:r>
              <a:rPr lang="en-US" sz="2600" dirty="0" err="1">
                <a:latin typeface="+mn-lt"/>
              </a:rPr>
              <a:t>tỷ</a:t>
            </a:r>
            <a:r>
              <a:rPr lang="en-US" sz="2600" dirty="0">
                <a:latin typeface="+mn-lt"/>
              </a:rPr>
              <a:t> </a:t>
            </a:r>
            <a:r>
              <a:rPr lang="en-US" sz="2600" dirty="0" err="1">
                <a:latin typeface="+mn-lt"/>
              </a:rPr>
              <a:t>lệ</a:t>
            </a:r>
            <a:r>
              <a:rPr lang="en-US" sz="2600" dirty="0">
                <a:latin typeface="+mn-lt"/>
              </a:rPr>
              <a:t> % BN </a:t>
            </a:r>
            <a:r>
              <a:rPr lang="en-US" sz="2600" dirty="0" err="1">
                <a:latin typeface="+mn-lt"/>
              </a:rPr>
              <a:t>cần</a:t>
            </a:r>
            <a:r>
              <a:rPr lang="en-US" sz="2600" dirty="0">
                <a:latin typeface="+mn-lt"/>
              </a:rPr>
              <a:t> </a:t>
            </a:r>
            <a:r>
              <a:rPr lang="en-US" sz="2600" dirty="0" err="1">
                <a:latin typeface="+mn-lt"/>
              </a:rPr>
              <a:t>thở</a:t>
            </a:r>
            <a:r>
              <a:rPr lang="en-US" sz="2600" dirty="0">
                <a:latin typeface="+mn-lt"/>
              </a:rPr>
              <a:t> oxy qua mass </a:t>
            </a:r>
            <a:r>
              <a:rPr lang="en-US" sz="2600" dirty="0" err="1">
                <a:latin typeface="+mn-lt"/>
              </a:rPr>
              <a:t>là</a:t>
            </a:r>
            <a:r>
              <a:rPr lang="en-US" sz="2600" dirty="0">
                <a:latin typeface="+mn-lt"/>
              </a:rPr>
              <a:t> 2,1% </a:t>
            </a:r>
            <a:r>
              <a:rPr lang="en-US" sz="2600" dirty="0">
                <a:latin typeface="+mn-lt"/>
                <a:sym typeface="Wingdings" panose="05000000000000000000" pitchFamily="2" charset="2"/>
              </a:rPr>
              <a:t> </a:t>
            </a:r>
            <a:r>
              <a:rPr lang="en-US" sz="2600" dirty="0" err="1">
                <a:latin typeface="+mn-lt"/>
                <a:sym typeface="Wingdings" panose="05000000000000000000" pitchFamily="2" charset="2"/>
              </a:rPr>
              <a:t>số</a:t>
            </a:r>
            <a:r>
              <a:rPr lang="en-US" sz="2600" dirty="0">
                <a:latin typeface="+mn-lt"/>
                <a:sym typeface="Wingdings" panose="05000000000000000000" pitchFamily="2" charset="2"/>
              </a:rPr>
              <a:t> </a:t>
            </a:r>
            <a:r>
              <a:rPr lang="en-US" sz="2600" dirty="0" err="1">
                <a:latin typeface="+mn-lt"/>
                <a:sym typeface="Wingdings" panose="05000000000000000000" pitchFamily="2" charset="2"/>
              </a:rPr>
              <a:t>người</a:t>
            </a:r>
            <a:r>
              <a:rPr lang="en-US" sz="2600" dirty="0">
                <a:latin typeface="+mn-lt"/>
                <a:sym typeface="Wingdings" panose="05000000000000000000" pitchFamily="2" charset="2"/>
              </a:rPr>
              <a:t> </a:t>
            </a:r>
            <a:r>
              <a:rPr lang="en-US" sz="2600" dirty="0" err="1">
                <a:latin typeface="+mn-lt"/>
                <a:sym typeface="Wingdings" panose="05000000000000000000" pitchFamily="2" charset="2"/>
              </a:rPr>
              <a:t>cần</a:t>
            </a:r>
            <a:r>
              <a:rPr lang="en-US" sz="2600" dirty="0">
                <a:latin typeface="+mn-lt"/>
                <a:sym typeface="Wingdings" panose="05000000000000000000" pitchFamily="2" charset="2"/>
              </a:rPr>
              <a:t> </a:t>
            </a:r>
            <a:r>
              <a:rPr lang="en-US" sz="2600" dirty="0" err="1">
                <a:latin typeface="+mn-lt"/>
                <a:sym typeface="Wingdings" panose="05000000000000000000" pitchFamily="2" charset="2"/>
              </a:rPr>
              <a:t>thở</a:t>
            </a:r>
            <a:r>
              <a:rPr lang="en-US" sz="2600" dirty="0">
                <a:latin typeface="+mn-lt"/>
                <a:sym typeface="Wingdings" panose="05000000000000000000" pitchFamily="2" charset="2"/>
              </a:rPr>
              <a:t> oxy qua mass </a:t>
            </a:r>
            <a:r>
              <a:rPr lang="en-US" sz="2600" dirty="0" err="1">
                <a:latin typeface="+mn-lt"/>
                <a:sym typeface="Wingdings" panose="05000000000000000000" pitchFamily="2" charset="2"/>
              </a:rPr>
              <a:t>là</a:t>
            </a:r>
            <a:r>
              <a:rPr lang="en-US" sz="2600" dirty="0">
                <a:latin typeface="+mn-lt"/>
                <a:sym typeface="Wingdings" panose="05000000000000000000" pitchFamily="2" charset="2"/>
              </a:rPr>
              <a:t> 1000x 2,1% = 21 </a:t>
            </a:r>
            <a:r>
              <a:rPr lang="en-US" sz="2600" dirty="0" err="1">
                <a:latin typeface="+mn-lt"/>
                <a:sym typeface="Wingdings" panose="05000000000000000000" pitchFamily="2" charset="2"/>
              </a:rPr>
              <a:t>người</a:t>
            </a:r>
            <a:r>
              <a:rPr lang="en-US" sz="2600" dirty="0">
                <a:latin typeface="+mn-lt"/>
                <a:sym typeface="Wingdings" panose="05000000000000000000" pitchFamily="2" charset="2"/>
              </a:rPr>
              <a:t>.</a:t>
            </a:r>
          </a:p>
          <a:p>
            <a:pPr marL="342900" indent="-342900" algn="just">
              <a:spcBef>
                <a:spcPts val="1200"/>
              </a:spcBef>
              <a:buFont typeface="Arial" panose="020B0604020202020204" pitchFamily="34" charset="0"/>
              <a:buChar char="•"/>
            </a:pPr>
            <a:r>
              <a:rPr lang="en-US" sz="2600" dirty="0" err="1">
                <a:latin typeface="+mn-lt"/>
                <a:sym typeface="Wingdings" panose="05000000000000000000" pitchFamily="2" charset="2"/>
              </a:rPr>
              <a:t>Lưu</a:t>
            </a:r>
            <a:r>
              <a:rPr lang="en-US" sz="2600" dirty="0">
                <a:latin typeface="+mn-lt"/>
                <a:sym typeface="Wingdings" panose="05000000000000000000" pitchFamily="2" charset="2"/>
              </a:rPr>
              <a:t> </a:t>
            </a:r>
            <a:r>
              <a:rPr lang="en-US" sz="2600" dirty="0" err="1">
                <a:latin typeface="+mn-lt"/>
                <a:sym typeface="Wingdings" panose="05000000000000000000" pitchFamily="2" charset="2"/>
              </a:rPr>
              <a:t>ý</a:t>
            </a:r>
            <a:r>
              <a:rPr lang="en-US" sz="2600" dirty="0">
                <a:latin typeface="+mn-lt"/>
                <a:sym typeface="Wingdings" panose="05000000000000000000" pitchFamily="2" charset="2"/>
              </a:rPr>
              <a:t>: </a:t>
            </a:r>
            <a:r>
              <a:rPr lang="en-US" sz="2600" dirty="0" err="1">
                <a:latin typeface="+mn-lt"/>
                <a:sym typeface="Wingdings" panose="05000000000000000000" pitchFamily="2" charset="2"/>
              </a:rPr>
              <a:t>Khi</a:t>
            </a:r>
            <a:r>
              <a:rPr lang="en-US" sz="2600" dirty="0">
                <a:latin typeface="+mn-lt"/>
                <a:sym typeface="Wingdings" panose="05000000000000000000" pitchFamily="2" charset="2"/>
              </a:rPr>
              <a:t> </a:t>
            </a:r>
            <a:r>
              <a:rPr lang="en-US" sz="2600" dirty="0" err="1">
                <a:latin typeface="+mn-lt"/>
                <a:sym typeface="Wingdings" panose="05000000000000000000" pitchFamily="2" charset="2"/>
              </a:rPr>
              <a:t>ước</a:t>
            </a:r>
            <a:r>
              <a:rPr lang="en-US" sz="2600" dirty="0">
                <a:latin typeface="+mn-lt"/>
                <a:sym typeface="Wingdings" panose="05000000000000000000" pitchFamily="2" charset="2"/>
              </a:rPr>
              <a:t> </a:t>
            </a:r>
            <a:r>
              <a:rPr lang="en-US" sz="2600" dirty="0" err="1">
                <a:latin typeface="+mn-lt"/>
                <a:sym typeface="Wingdings" panose="05000000000000000000" pitchFamily="2" charset="2"/>
              </a:rPr>
              <a:t>tính</a:t>
            </a:r>
            <a:r>
              <a:rPr lang="en-US" sz="2600" dirty="0">
                <a:latin typeface="+mn-lt"/>
                <a:sym typeface="Wingdings" panose="05000000000000000000" pitchFamily="2" charset="2"/>
              </a:rPr>
              <a:t> </a:t>
            </a:r>
            <a:r>
              <a:rPr lang="en-US" sz="2600" dirty="0" err="1">
                <a:latin typeface="+mn-lt"/>
                <a:sym typeface="Wingdings" panose="05000000000000000000" pitchFamily="2" charset="2"/>
              </a:rPr>
              <a:t>tổng</a:t>
            </a:r>
            <a:r>
              <a:rPr lang="en-US" sz="2600" dirty="0">
                <a:latin typeface="+mn-lt"/>
                <a:sym typeface="Wingdings" panose="05000000000000000000" pitchFamily="2" charset="2"/>
              </a:rPr>
              <a:t> </a:t>
            </a:r>
            <a:r>
              <a:rPr lang="en-US" sz="2600" dirty="0" err="1">
                <a:latin typeface="+mn-lt"/>
                <a:sym typeface="Wingdings" panose="05000000000000000000" pitchFamily="2" charset="2"/>
              </a:rPr>
              <a:t>nhu</a:t>
            </a:r>
            <a:r>
              <a:rPr lang="en-US" sz="2600" dirty="0">
                <a:latin typeface="+mn-lt"/>
                <a:sym typeface="Wingdings" panose="05000000000000000000" pitchFamily="2" charset="2"/>
              </a:rPr>
              <a:t> </a:t>
            </a:r>
            <a:r>
              <a:rPr lang="en-US" sz="2600" dirty="0" err="1">
                <a:latin typeface="+mn-lt"/>
                <a:sym typeface="Wingdings" panose="05000000000000000000" pitchFamily="2" charset="2"/>
              </a:rPr>
              <a:t>cầu</a:t>
            </a:r>
            <a:r>
              <a:rPr lang="en-US" sz="2600" dirty="0">
                <a:latin typeface="+mn-lt"/>
                <a:sym typeface="Wingdings" panose="05000000000000000000" pitchFamily="2" charset="2"/>
              </a:rPr>
              <a:t> oxy y </a:t>
            </a:r>
            <a:r>
              <a:rPr lang="en-US" sz="2600" dirty="0" err="1">
                <a:latin typeface="+mn-lt"/>
                <a:sym typeface="Wingdings" panose="05000000000000000000" pitchFamily="2" charset="2"/>
              </a:rPr>
              <a:t>tế</a:t>
            </a:r>
            <a:r>
              <a:rPr lang="en-US" sz="2600" dirty="0">
                <a:latin typeface="+mn-lt"/>
                <a:sym typeface="Wingdings" panose="05000000000000000000" pitchFamily="2" charset="2"/>
              </a:rPr>
              <a:t>, </a:t>
            </a:r>
            <a:r>
              <a:rPr lang="en-US" sz="2600" dirty="0" err="1">
                <a:latin typeface="+mn-lt"/>
                <a:sym typeface="Wingdings" panose="05000000000000000000" pitchFamily="2" charset="2"/>
              </a:rPr>
              <a:t>số</a:t>
            </a:r>
            <a:r>
              <a:rPr lang="en-US" sz="2600" dirty="0">
                <a:latin typeface="+mn-lt"/>
                <a:sym typeface="Wingdings" panose="05000000000000000000" pitchFamily="2" charset="2"/>
              </a:rPr>
              <a:t> </a:t>
            </a:r>
            <a:r>
              <a:rPr lang="en-US" sz="2600" dirty="0" err="1">
                <a:latin typeface="+mn-lt"/>
                <a:sym typeface="Wingdings" panose="05000000000000000000" pitchFamily="2" charset="2"/>
              </a:rPr>
              <a:t>lượng</a:t>
            </a:r>
            <a:r>
              <a:rPr lang="en-US" sz="2600" dirty="0">
                <a:latin typeface="+mn-lt"/>
                <a:sym typeface="Wingdings" panose="05000000000000000000" pitchFamily="2" charset="2"/>
              </a:rPr>
              <a:t> </a:t>
            </a:r>
            <a:r>
              <a:rPr lang="en-US" sz="2600" dirty="0" err="1">
                <a:latin typeface="+mn-lt"/>
                <a:sym typeface="Wingdings" panose="05000000000000000000" pitchFamily="2" charset="2"/>
              </a:rPr>
              <a:t>vỏ</a:t>
            </a:r>
            <a:r>
              <a:rPr lang="en-US" sz="2600" dirty="0">
                <a:latin typeface="+mn-lt"/>
                <a:sym typeface="Wingdings" panose="05000000000000000000" pitchFamily="2" charset="2"/>
              </a:rPr>
              <a:t> </a:t>
            </a:r>
            <a:r>
              <a:rPr lang="en-US" sz="2600" dirty="0" err="1">
                <a:latin typeface="+mn-lt"/>
                <a:sym typeface="Wingdings" panose="05000000000000000000" pitchFamily="2" charset="2"/>
              </a:rPr>
              <a:t>chứa</a:t>
            </a:r>
            <a:r>
              <a:rPr lang="en-US" sz="2600" dirty="0">
                <a:latin typeface="+mn-lt"/>
                <a:sym typeface="Wingdings" panose="05000000000000000000" pitchFamily="2" charset="2"/>
              </a:rPr>
              <a:t> Oxy, </a:t>
            </a:r>
            <a:r>
              <a:rPr lang="en-US" sz="2600" dirty="0" err="1">
                <a:latin typeface="+mn-lt"/>
                <a:sym typeface="Wingdings" panose="05000000000000000000" pitchFamily="2" charset="2"/>
              </a:rPr>
              <a:t>cần</a:t>
            </a:r>
            <a:r>
              <a:rPr lang="en-US" sz="2600" dirty="0">
                <a:latin typeface="+mn-lt"/>
                <a:sym typeface="Wingdings" panose="05000000000000000000" pitchFamily="2" charset="2"/>
              </a:rPr>
              <a:t> </a:t>
            </a:r>
            <a:r>
              <a:rPr lang="en-US" sz="2600" dirty="0" err="1">
                <a:latin typeface="+mn-lt"/>
                <a:sym typeface="Wingdings" panose="05000000000000000000" pitchFamily="2" charset="2"/>
              </a:rPr>
              <a:t>tính</a:t>
            </a:r>
            <a:r>
              <a:rPr lang="en-US" sz="2600" dirty="0">
                <a:latin typeface="+mn-lt"/>
                <a:sym typeface="Wingdings" panose="05000000000000000000" pitchFamily="2" charset="2"/>
              </a:rPr>
              <a:t> </a:t>
            </a:r>
            <a:r>
              <a:rPr lang="en-US" sz="2600" dirty="0" err="1">
                <a:latin typeface="+mn-lt"/>
                <a:sym typeface="Wingdings" panose="05000000000000000000" pitchFamily="2" charset="2"/>
              </a:rPr>
              <a:t>tỷ</a:t>
            </a:r>
            <a:r>
              <a:rPr lang="en-US" sz="2600" dirty="0">
                <a:latin typeface="+mn-lt"/>
                <a:sym typeface="Wingdings" panose="05000000000000000000" pitchFamily="2" charset="2"/>
              </a:rPr>
              <a:t> </a:t>
            </a:r>
            <a:r>
              <a:rPr lang="en-US" sz="2600" dirty="0" err="1">
                <a:latin typeface="+mn-lt"/>
                <a:sym typeface="Wingdings" panose="05000000000000000000" pitchFamily="2" charset="2"/>
              </a:rPr>
              <a:t>lệ</a:t>
            </a:r>
            <a:r>
              <a:rPr lang="en-US" sz="2600" dirty="0">
                <a:latin typeface="+mn-lt"/>
                <a:sym typeface="Wingdings" panose="05000000000000000000" pitchFamily="2" charset="2"/>
              </a:rPr>
              <a:t> </a:t>
            </a:r>
            <a:r>
              <a:rPr lang="en-US" sz="2600" dirty="0" err="1">
                <a:latin typeface="+mn-lt"/>
                <a:sym typeface="Wingdings" panose="05000000000000000000" pitchFamily="2" charset="2"/>
              </a:rPr>
              <a:t>hao</a:t>
            </a:r>
            <a:r>
              <a:rPr lang="en-US" sz="2600" dirty="0">
                <a:latin typeface="+mn-lt"/>
                <a:sym typeface="Wingdings" panose="05000000000000000000" pitchFamily="2" charset="2"/>
              </a:rPr>
              <a:t> </a:t>
            </a:r>
            <a:r>
              <a:rPr lang="en-US" sz="2600" dirty="0" err="1">
                <a:latin typeface="+mn-lt"/>
                <a:sym typeface="Wingdings" panose="05000000000000000000" pitchFamily="2" charset="2"/>
              </a:rPr>
              <a:t>hụt</a:t>
            </a:r>
            <a:r>
              <a:rPr lang="en-US" sz="2600" dirty="0">
                <a:latin typeface="+mn-lt"/>
                <a:sym typeface="Wingdings" panose="05000000000000000000" pitchFamily="2" charset="2"/>
              </a:rPr>
              <a:t> Oxy, </a:t>
            </a:r>
            <a:r>
              <a:rPr lang="en-US" sz="2600" dirty="0" err="1">
                <a:latin typeface="+mn-lt"/>
                <a:sym typeface="Wingdings" panose="05000000000000000000" pitchFamily="2" charset="2"/>
              </a:rPr>
              <a:t>vỏ</a:t>
            </a:r>
            <a:r>
              <a:rPr lang="en-US" sz="2600" dirty="0">
                <a:latin typeface="+mn-lt"/>
                <a:sym typeface="Wingdings" panose="05000000000000000000" pitchFamily="2" charset="2"/>
              </a:rPr>
              <a:t> </a:t>
            </a:r>
            <a:r>
              <a:rPr lang="en-US" sz="2600" dirty="0" err="1">
                <a:latin typeface="+mn-lt"/>
                <a:sym typeface="Wingdings" panose="05000000000000000000" pitchFamily="2" charset="2"/>
              </a:rPr>
              <a:t>chứa</a:t>
            </a:r>
            <a:r>
              <a:rPr lang="en-US" sz="2600" dirty="0">
                <a:latin typeface="+mn-lt"/>
                <a:sym typeface="Wingdings" panose="05000000000000000000" pitchFamily="2" charset="2"/>
              </a:rPr>
              <a:t> </a:t>
            </a:r>
            <a:r>
              <a:rPr lang="en-US" sz="2600" dirty="0" err="1">
                <a:latin typeface="+mn-lt"/>
                <a:sym typeface="Wingdings" panose="05000000000000000000" pitchFamily="2" charset="2"/>
              </a:rPr>
              <a:t>được</a:t>
            </a:r>
            <a:r>
              <a:rPr lang="en-US" sz="2600" dirty="0">
                <a:latin typeface="+mn-lt"/>
                <a:sym typeface="Wingdings" panose="05000000000000000000" pitchFamily="2" charset="2"/>
              </a:rPr>
              <a:t> </a:t>
            </a:r>
            <a:r>
              <a:rPr lang="en-US" sz="2600" dirty="0" err="1">
                <a:latin typeface="+mn-lt"/>
                <a:sym typeface="Wingdings" panose="05000000000000000000" pitchFamily="2" charset="2"/>
              </a:rPr>
              <a:t>lưu</a:t>
            </a:r>
            <a:r>
              <a:rPr lang="en-US" sz="2600" dirty="0">
                <a:latin typeface="+mn-lt"/>
                <a:sym typeface="Wingdings" panose="05000000000000000000" pitchFamily="2" charset="2"/>
              </a:rPr>
              <a:t> </a:t>
            </a:r>
            <a:r>
              <a:rPr lang="en-US" sz="2600" dirty="0" err="1">
                <a:latin typeface="+mn-lt"/>
                <a:sym typeface="Wingdings" panose="05000000000000000000" pitchFamily="2" charset="2"/>
              </a:rPr>
              <a:t>chuyển</a:t>
            </a:r>
            <a:r>
              <a:rPr lang="en-US" sz="2600" dirty="0">
                <a:latin typeface="+mn-lt"/>
                <a:sym typeface="Wingdings" panose="05000000000000000000" pitchFamily="2" charset="2"/>
              </a:rPr>
              <a:t>, </a:t>
            </a:r>
            <a:r>
              <a:rPr lang="en-US" sz="2600" dirty="0" err="1">
                <a:latin typeface="+mn-lt"/>
                <a:sym typeface="Wingdings" panose="05000000000000000000" pitchFamily="2" charset="2"/>
              </a:rPr>
              <a:t>vận</a:t>
            </a:r>
            <a:r>
              <a:rPr lang="en-US" sz="2600" dirty="0">
                <a:latin typeface="+mn-lt"/>
                <a:sym typeface="Wingdings" panose="05000000000000000000" pitchFamily="2" charset="2"/>
              </a:rPr>
              <a:t> </a:t>
            </a:r>
            <a:r>
              <a:rPr lang="en-US" sz="2600" dirty="0" err="1">
                <a:latin typeface="+mn-lt"/>
                <a:sym typeface="Wingdings" panose="05000000000000000000" pitchFamily="2" charset="2"/>
              </a:rPr>
              <a:t>chuyển</a:t>
            </a:r>
            <a:r>
              <a:rPr lang="en-US" sz="2600" dirty="0">
                <a:latin typeface="+mn-lt"/>
                <a:sym typeface="Wingdings" panose="05000000000000000000" pitchFamily="2" charset="2"/>
              </a:rPr>
              <a:t> </a:t>
            </a:r>
            <a:r>
              <a:rPr lang="en-US" sz="2600" dirty="0" err="1">
                <a:latin typeface="+mn-lt"/>
                <a:sym typeface="Wingdings" panose="05000000000000000000" pitchFamily="2" charset="2"/>
              </a:rPr>
              <a:t>cấp</a:t>
            </a:r>
            <a:r>
              <a:rPr lang="en-US" sz="2600" dirty="0">
                <a:latin typeface="+mn-lt"/>
                <a:sym typeface="Wingdings" panose="05000000000000000000" pitchFamily="2" charset="2"/>
              </a:rPr>
              <a:t> </a:t>
            </a:r>
            <a:r>
              <a:rPr lang="en-US" sz="2600" dirty="0" err="1">
                <a:latin typeface="+mn-lt"/>
                <a:sym typeface="Wingdings" panose="05000000000000000000" pitchFamily="2" charset="2"/>
              </a:rPr>
              <a:t>cứu</a:t>
            </a:r>
            <a:r>
              <a:rPr lang="en-US" sz="2600" dirty="0">
                <a:latin typeface="+mn-lt"/>
                <a:sym typeface="Wingdings" panose="05000000000000000000" pitchFamily="2" charset="2"/>
              </a:rPr>
              <a:t>… (</a:t>
            </a:r>
            <a:r>
              <a:rPr lang="en-US" sz="2600" dirty="0" err="1">
                <a:latin typeface="+mn-lt"/>
                <a:sym typeface="Wingdings" panose="05000000000000000000" pitchFamily="2" charset="2"/>
              </a:rPr>
              <a:t>nhân</a:t>
            </a:r>
            <a:r>
              <a:rPr lang="en-US" sz="2600" dirty="0">
                <a:latin typeface="+mn-lt"/>
                <a:sym typeface="Wingdings" panose="05000000000000000000" pitchFamily="2" charset="2"/>
              </a:rPr>
              <a:t> </a:t>
            </a:r>
            <a:r>
              <a:rPr lang="en-US" sz="2600" dirty="0" err="1">
                <a:latin typeface="+mn-lt"/>
                <a:sym typeface="Wingdings" panose="05000000000000000000" pitchFamily="2" charset="2"/>
              </a:rPr>
              <a:t>tỷ</a:t>
            </a:r>
            <a:r>
              <a:rPr lang="en-US" sz="2600" dirty="0">
                <a:latin typeface="+mn-lt"/>
                <a:sym typeface="Wingdings" panose="05000000000000000000" pitchFamily="2" charset="2"/>
              </a:rPr>
              <a:t> </a:t>
            </a:r>
            <a:r>
              <a:rPr lang="en-US" sz="2600" dirty="0" err="1">
                <a:latin typeface="+mn-lt"/>
                <a:sym typeface="Wingdings" panose="05000000000000000000" pitchFamily="2" charset="2"/>
              </a:rPr>
              <a:t>lệ</a:t>
            </a:r>
            <a:r>
              <a:rPr lang="en-US" sz="2600" dirty="0">
                <a:latin typeface="+mn-lt"/>
                <a:sym typeface="Wingdings" panose="05000000000000000000" pitchFamily="2" charset="2"/>
              </a:rPr>
              <a:t> </a:t>
            </a:r>
            <a:r>
              <a:rPr lang="en-US" sz="2600" dirty="0" err="1">
                <a:latin typeface="+mn-lt"/>
                <a:sym typeface="Wingdings" panose="05000000000000000000" pitchFamily="2" charset="2"/>
              </a:rPr>
              <a:t>từ</a:t>
            </a:r>
            <a:r>
              <a:rPr lang="en-US" sz="2600" dirty="0">
                <a:latin typeface="+mn-lt"/>
                <a:sym typeface="Wingdings" panose="05000000000000000000" pitchFamily="2" charset="2"/>
              </a:rPr>
              <a:t> 1,5-2).</a:t>
            </a:r>
            <a:endParaRPr lang="vi-VN" sz="2600" dirty="0">
              <a:latin typeface="+mn-lt"/>
            </a:endParaRPr>
          </a:p>
        </p:txBody>
      </p:sp>
      <p:sp>
        <p:nvSpPr>
          <p:cNvPr id="7" name="Slide Number Placeholder 6">
            <a:extLst>
              <a:ext uri="{FF2B5EF4-FFF2-40B4-BE49-F238E27FC236}">
                <a16:creationId xmlns:a16="http://schemas.microsoft.com/office/drawing/2014/main" id="{3DFBB445-4083-4FB3-8865-C3ABB50A095C}"/>
              </a:ext>
            </a:extLst>
          </p:cNvPr>
          <p:cNvSpPr>
            <a:spLocks noGrp="1"/>
          </p:cNvSpPr>
          <p:nvPr>
            <p:ph type="sldNum" sz="quarter" idx="12"/>
          </p:nvPr>
        </p:nvSpPr>
        <p:spPr/>
        <p:txBody>
          <a:bodyPr/>
          <a:lstStyle/>
          <a:p>
            <a:pPr>
              <a:defRPr/>
            </a:pPr>
            <a:fld id="{141EE1FA-2627-418F-8C92-CC8E26F9190A}" type="slidenum">
              <a:rPr lang="en-US" smtClean="0"/>
              <a:pPr>
                <a:defRPr/>
              </a:pPr>
              <a:t>27</a:t>
            </a:fld>
            <a:endParaRPr lang="en-US"/>
          </a:p>
        </p:txBody>
      </p:sp>
    </p:spTree>
    <p:extLst>
      <p:ext uri="{BB962C8B-B14F-4D97-AF65-F5344CB8AC3E}">
        <p14:creationId xmlns:p14="http://schemas.microsoft.com/office/powerpoint/2010/main" val="24048925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11" y="51816"/>
            <a:ext cx="9069413" cy="1143000"/>
          </a:xfrm>
        </p:spPr>
        <p:txBody>
          <a:bodyPr/>
          <a:lstStyle/>
          <a:p>
            <a:pPr algn="ctr"/>
            <a:r>
              <a:rPr lang="en-US" b="1" dirty="0" err="1">
                <a:solidFill>
                  <a:srgbClr val="C00000"/>
                </a:solidFill>
              </a:rPr>
              <a:t>Ước</a:t>
            </a:r>
            <a:r>
              <a:rPr lang="en-US" b="1" dirty="0">
                <a:solidFill>
                  <a:srgbClr val="C00000"/>
                </a:solidFill>
              </a:rPr>
              <a:t> </a:t>
            </a:r>
            <a:r>
              <a:rPr lang="en-US" b="1" dirty="0" err="1">
                <a:solidFill>
                  <a:srgbClr val="C00000"/>
                </a:solidFill>
              </a:rPr>
              <a:t>tính</a:t>
            </a:r>
            <a:r>
              <a:rPr lang="en-US" b="1" dirty="0">
                <a:solidFill>
                  <a:srgbClr val="C00000"/>
                </a:solidFill>
              </a:rPr>
              <a:t> </a:t>
            </a:r>
            <a:r>
              <a:rPr lang="en-US" b="1" dirty="0" err="1">
                <a:solidFill>
                  <a:srgbClr val="C00000"/>
                </a:solidFill>
              </a:rPr>
              <a:t>nhu</a:t>
            </a:r>
            <a:r>
              <a:rPr lang="en-US" b="1" dirty="0">
                <a:solidFill>
                  <a:srgbClr val="C00000"/>
                </a:solidFill>
              </a:rPr>
              <a:t> </a:t>
            </a:r>
            <a:r>
              <a:rPr lang="en-US" b="1" dirty="0" err="1">
                <a:solidFill>
                  <a:srgbClr val="C00000"/>
                </a:solidFill>
              </a:rPr>
              <a:t>cầu</a:t>
            </a:r>
            <a:r>
              <a:rPr lang="en-US" b="1" dirty="0">
                <a:solidFill>
                  <a:srgbClr val="C00000"/>
                </a:solidFill>
              </a:rPr>
              <a:t> oxy </a:t>
            </a:r>
            <a:r>
              <a:rPr lang="en-US" b="1" dirty="0" err="1">
                <a:solidFill>
                  <a:srgbClr val="C00000"/>
                </a:solidFill>
              </a:rPr>
              <a:t>tình</a:t>
            </a:r>
            <a:r>
              <a:rPr lang="en-US" b="1" dirty="0">
                <a:solidFill>
                  <a:srgbClr val="C00000"/>
                </a:solidFill>
              </a:rPr>
              <a:t> </a:t>
            </a:r>
            <a:r>
              <a:rPr lang="en-US" b="1" dirty="0" err="1">
                <a:solidFill>
                  <a:srgbClr val="C00000"/>
                </a:solidFill>
              </a:rPr>
              <a:t>huống</a:t>
            </a:r>
            <a:r>
              <a:rPr lang="en-US" b="1" dirty="0">
                <a:solidFill>
                  <a:srgbClr val="C00000"/>
                </a:solidFill>
              </a:rPr>
              <a:t> 1000 ca </a:t>
            </a:r>
            <a:endParaRPr lang="en-US" b="1" dirty="0"/>
          </a:p>
        </p:txBody>
      </p:sp>
      <p:graphicFrame>
        <p:nvGraphicFramePr>
          <p:cNvPr id="7" name="Table 6"/>
          <p:cNvGraphicFramePr>
            <a:graphicFrameLocks noGrp="1"/>
          </p:cNvGraphicFramePr>
          <p:nvPr>
            <p:extLst>
              <p:ext uri="{D42A27DB-BD31-4B8C-83A1-F6EECF244321}">
                <p14:modId xmlns:p14="http://schemas.microsoft.com/office/powerpoint/2010/main" val="1042199321"/>
              </p:ext>
            </p:extLst>
          </p:nvPr>
        </p:nvGraphicFramePr>
        <p:xfrm>
          <a:off x="3663524" y="1568327"/>
          <a:ext cx="5433500" cy="4681783"/>
        </p:xfrm>
        <a:graphic>
          <a:graphicData uri="http://schemas.openxmlformats.org/drawingml/2006/table">
            <a:tbl>
              <a:tblPr>
                <a:tableStyleId>{5C22544A-7EE6-4342-B048-85BDC9FD1C3A}</a:tableStyleId>
              </a:tblPr>
              <a:tblGrid>
                <a:gridCol w="2120390">
                  <a:extLst>
                    <a:ext uri="{9D8B030D-6E8A-4147-A177-3AD203B41FA5}">
                      <a16:colId xmlns:a16="http://schemas.microsoft.com/office/drawing/2014/main" val="20000"/>
                    </a:ext>
                  </a:extLst>
                </a:gridCol>
                <a:gridCol w="528339">
                  <a:extLst>
                    <a:ext uri="{9D8B030D-6E8A-4147-A177-3AD203B41FA5}">
                      <a16:colId xmlns:a16="http://schemas.microsoft.com/office/drawing/2014/main" val="20001"/>
                    </a:ext>
                  </a:extLst>
                </a:gridCol>
                <a:gridCol w="2784771">
                  <a:extLst>
                    <a:ext uri="{9D8B030D-6E8A-4147-A177-3AD203B41FA5}">
                      <a16:colId xmlns:a16="http://schemas.microsoft.com/office/drawing/2014/main" val="20002"/>
                    </a:ext>
                  </a:extLst>
                </a:gridCol>
              </a:tblGrid>
              <a:tr h="240195">
                <a:tc>
                  <a:txBody>
                    <a:bodyPr/>
                    <a:lstStyle/>
                    <a:p>
                      <a:pPr algn="just" fontAlgn="t"/>
                      <a:r>
                        <a:rPr lang="en-US" sz="1600" b="1" u="none" strike="noStrike" dirty="0" err="1">
                          <a:effectLst/>
                        </a:rPr>
                        <a:t>Tầng</a:t>
                      </a:r>
                      <a:r>
                        <a:rPr lang="en-US" sz="1600" b="1" u="none" strike="noStrike" dirty="0">
                          <a:effectLst/>
                        </a:rPr>
                        <a:t> 3</a:t>
                      </a:r>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a:t>
                      </a:r>
                      <a:endParaRPr lang="en-US" sz="1600" b="1"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err="1">
                          <a:effectLst/>
                        </a:rPr>
                        <a:t>Công</a:t>
                      </a:r>
                      <a:r>
                        <a:rPr lang="en-US" sz="1600" u="none" strike="noStrike" dirty="0">
                          <a:effectLst/>
                        </a:rPr>
                        <a:t> </a:t>
                      </a:r>
                      <a:r>
                        <a:rPr lang="en-US" sz="1600" u="none" strike="noStrike" dirty="0" err="1">
                          <a:effectLst/>
                        </a:rPr>
                        <a:t>thức</a:t>
                      </a:r>
                      <a:endParaRPr lang="en-US" sz="1600" b="1"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0"/>
                  </a:ext>
                </a:extLst>
              </a:tr>
              <a:tr h="471501">
                <a:tc>
                  <a:txBody>
                    <a:bodyPr/>
                    <a:lstStyle/>
                    <a:p>
                      <a:pPr algn="just" fontAlgn="t"/>
                      <a:r>
                        <a:rPr lang="en-US" sz="1600" u="none" strike="noStrike" dirty="0" err="1">
                          <a:effectLst/>
                        </a:rPr>
                        <a:t>Thở</a:t>
                      </a:r>
                      <a:r>
                        <a:rPr lang="en-US" sz="1600" u="none" strike="noStrike" dirty="0">
                          <a:effectLst/>
                        </a:rPr>
                        <a:t> </a:t>
                      </a:r>
                      <a:r>
                        <a:rPr lang="en-US" sz="1600" u="none" strike="noStrike" dirty="0" err="1">
                          <a:effectLst/>
                        </a:rPr>
                        <a:t>máy</a:t>
                      </a:r>
                      <a:r>
                        <a:rPr lang="en-US" sz="1600" u="none" strike="noStrike" dirty="0">
                          <a:effectLst/>
                        </a:rPr>
                        <a:t> </a:t>
                      </a:r>
                      <a:r>
                        <a:rPr lang="en-US" sz="1600" u="none" strike="noStrike" dirty="0" err="1">
                          <a:effectLst/>
                        </a:rPr>
                        <a:t>không</a:t>
                      </a:r>
                      <a:r>
                        <a:rPr lang="en-US" sz="1600" u="none" strike="noStrike" dirty="0">
                          <a:effectLst/>
                        </a:rPr>
                        <a:t> </a:t>
                      </a:r>
                      <a:r>
                        <a:rPr lang="en-US" sz="1600" u="none" strike="noStrike" dirty="0" err="1">
                          <a:effectLst/>
                        </a:rPr>
                        <a:t>xâm</a:t>
                      </a:r>
                      <a:r>
                        <a:rPr lang="en-US" sz="1600" u="none" strike="noStrike" dirty="0">
                          <a:effectLst/>
                        </a:rPr>
                        <a:t> </a:t>
                      </a:r>
                      <a:r>
                        <a:rPr lang="en-US" sz="1600" u="none" strike="noStrike" dirty="0" err="1">
                          <a:effectLst/>
                        </a:rPr>
                        <a:t>nhập</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1.45%</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27.5*60*24*7*1.45%*1000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1"/>
                  </a:ext>
                </a:extLst>
              </a:tr>
              <a:tr h="355181">
                <a:tc>
                  <a:txBody>
                    <a:bodyPr/>
                    <a:lstStyle/>
                    <a:p>
                      <a:pPr algn="just" fontAlgn="t"/>
                      <a:r>
                        <a:rPr lang="en-US" sz="1600" u="none" strike="noStrike">
                          <a:effectLst/>
                        </a:rPr>
                        <a:t>Thở máy xâm nhập</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3.7%</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50*60*24*7*3.7%*1000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2"/>
                  </a:ext>
                </a:extLst>
              </a:tr>
              <a:tr h="361834">
                <a:tc>
                  <a:txBody>
                    <a:bodyPr/>
                    <a:lstStyle/>
                    <a:p>
                      <a:pPr algn="just" fontAlgn="t"/>
                      <a:r>
                        <a:rPr lang="en-US" sz="1600" u="none" strike="noStrike">
                          <a:effectLst/>
                        </a:rPr>
                        <a:t>ECMO</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10*60*24*7*0.05%*1000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3"/>
                  </a:ext>
                </a:extLst>
              </a:tr>
              <a:tr h="240195">
                <a:tc>
                  <a:txBody>
                    <a:bodyPr/>
                    <a:lstStyle/>
                    <a:p>
                      <a:pPr algn="just" fontAlgn="t"/>
                      <a:r>
                        <a:rPr lang="en-US" sz="1600" b="1" u="none" strike="noStrike" dirty="0" err="1">
                          <a:effectLst/>
                        </a:rPr>
                        <a:t>Tầng</a:t>
                      </a:r>
                      <a:r>
                        <a:rPr lang="en-US" sz="1600" b="1" u="none" strike="noStrike" dirty="0">
                          <a:effectLst/>
                        </a:rPr>
                        <a:t> 2: </a:t>
                      </a:r>
                      <a:endParaRPr lang="en-US" sz="1600" b="1"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a:effectLst/>
                        </a:rPr>
                        <a:t> </a:t>
                      </a:r>
                      <a:endParaRPr lang="en-US" sz="1600" b="1" i="0" u="none" strike="noStrike">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4"/>
                  </a:ext>
                </a:extLst>
              </a:tr>
              <a:tr h="538743">
                <a:tc>
                  <a:txBody>
                    <a:bodyPr/>
                    <a:lstStyle/>
                    <a:p>
                      <a:pPr algn="just" fontAlgn="t"/>
                      <a:r>
                        <a:rPr lang="en-US" sz="1600" u="none" strike="noStrike" dirty="0">
                          <a:effectLst/>
                        </a:rPr>
                        <a:t>Oxy </a:t>
                      </a:r>
                      <a:r>
                        <a:rPr lang="en-US" sz="1600" u="none" strike="noStrike" dirty="0" err="1">
                          <a:effectLst/>
                        </a:rPr>
                        <a:t>gọng</a:t>
                      </a:r>
                      <a:r>
                        <a:rPr lang="en-US" sz="1600" u="none" strike="noStrike" dirty="0">
                          <a:effectLst/>
                        </a:rPr>
                        <a:t> </a:t>
                      </a:r>
                      <a:r>
                        <a:rPr lang="en-US" sz="1600" u="none" strike="noStrike" dirty="0" err="1">
                          <a:effectLst/>
                        </a:rPr>
                        <a:t>kính</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0.6%</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5*60*24*3*0.6%*1000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5"/>
                  </a:ext>
                </a:extLst>
              </a:tr>
              <a:tr h="355131">
                <a:tc>
                  <a:txBody>
                    <a:bodyPr/>
                    <a:lstStyle/>
                    <a:p>
                      <a:pPr algn="just" fontAlgn="t"/>
                      <a:r>
                        <a:rPr lang="en-US" sz="1600" u="none" strike="noStrike" dirty="0">
                          <a:effectLst/>
                        </a:rPr>
                        <a:t>Oxy qua mass</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3.2%</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15*60*24*3*3.2%*1000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6"/>
                  </a:ext>
                </a:extLst>
              </a:tr>
              <a:tr h="497253">
                <a:tc>
                  <a:txBody>
                    <a:bodyPr/>
                    <a:lstStyle/>
                    <a:p>
                      <a:pPr algn="just" fontAlgn="t"/>
                      <a:r>
                        <a:rPr lang="en-US" sz="1600" u="none" strike="noStrike">
                          <a:effectLst/>
                        </a:rPr>
                        <a:t>Thở oxy dòng cao HFNC</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0.4%</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60*60*24*5*0.4%*1000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7"/>
                  </a:ext>
                </a:extLst>
              </a:tr>
              <a:tr h="492682">
                <a:tc>
                  <a:txBody>
                    <a:bodyPr/>
                    <a:lstStyle/>
                    <a:p>
                      <a:pPr algn="just" fontAlgn="t"/>
                      <a:r>
                        <a:rPr lang="en-US" sz="1600" b="1" u="none" strike="noStrike" dirty="0" err="1">
                          <a:effectLst/>
                        </a:rPr>
                        <a:t>Tầng</a:t>
                      </a:r>
                      <a:r>
                        <a:rPr lang="en-US" sz="1600" b="1" u="none" strike="noStrike" dirty="0">
                          <a:effectLst/>
                        </a:rPr>
                        <a:t> 1:</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8"/>
                  </a:ext>
                </a:extLst>
              </a:tr>
              <a:tr h="538743">
                <a:tc>
                  <a:txBody>
                    <a:bodyPr/>
                    <a:lstStyle/>
                    <a:p>
                      <a:pPr algn="just" fontAlgn="t"/>
                      <a:r>
                        <a:rPr lang="en-US" sz="1600" u="none" strike="noStrike">
                          <a:effectLst/>
                        </a:rPr>
                        <a:t>Oxy gọng kính</a:t>
                      </a:r>
                      <a:endParaRPr lang="en-US" sz="1600" b="0" i="0" u="none" strike="noStrike">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2.1%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5*60*6*2.1%*1000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9"/>
                  </a:ext>
                </a:extLst>
              </a:tr>
              <a:tr h="538743">
                <a:tc>
                  <a:txBody>
                    <a:bodyPr/>
                    <a:lstStyle/>
                    <a:p>
                      <a:pPr algn="just" fontAlgn="t"/>
                      <a:r>
                        <a:rPr lang="en-US" sz="1600" u="none" strike="noStrike" dirty="0">
                          <a:effectLst/>
                        </a:rPr>
                        <a:t>Oxy qua mass</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2.1%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15*60*6*2.1%*1000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10"/>
                  </a:ext>
                </a:extLst>
              </a:tr>
            </a:tbl>
          </a:graphicData>
        </a:graphic>
      </p:graphicFrame>
      <p:grpSp>
        <p:nvGrpSpPr>
          <p:cNvPr id="6" name="Group 5">
            <a:extLst>
              <a:ext uri="{FF2B5EF4-FFF2-40B4-BE49-F238E27FC236}">
                <a16:creationId xmlns:a16="http://schemas.microsoft.com/office/drawing/2014/main" id="{B1C07CE6-1EC0-424B-803A-9E45DFB5ED1B}"/>
              </a:ext>
            </a:extLst>
          </p:cNvPr>
          <p:cNvGrpSpPr/>
          <p:nvPr/>
        </p:nvGrpSpPr>
        <p:grpSpPr>
          <a:xfrm>
            <a:off x="0" y="1510682"/>
            <a:ext cx="3666744" cy="4730410"/>
            <a:chOff x="357503" y="1120776"/>
            <a:chExt cx="5361708" cy="4616423"/>
          </a:xfrm>
          <a:effectLst>
            <a:reflection blurRad="6350" stA="50000" endA="300" endPos="15000" dist="50800" dir="5400000" sy="-100000" algn="bl" rotWithShape="0"/>
          </a:effectLst>
        </p:grpSpPr>
        <p:sp>
          <p:nvSpPr>
            <p:cNvPr id="8" name="Isosceles Triangle 3">
              <a:extLst>
                <a:ext uri="{FF2B5EF4-FFF2-40B4-BE49-F238E27FC236}">
                  <a16:creationId xmlns:a16="http://schemas.microsoft.com/office/drawing/2014/main" id="{942796A2-C86E-BA4F-8CCB-EA84FAE1FA4E}"/>
                </a:ext>
              </a:extLst>
            </p:cNvPr>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Isosceles Triangle 3">
              <a:extLst>
                <a:ext uri="{FF2B5EF4-FFF2-40B4-BE49-F238E27FC236}">
                  <a16:creationId xmlns:a16="http://schemas.microsoft.com/office/drawing/2014/main" id="{F17409D5-9528-3746-92FC-B589A5907353}"/>
                </a:ext>
              </a:extLst>
            </p:cNvPr>
            <p:cNvSpPr/>
            <p:nvPr/>
          </p:nvSpPr>
          <p:spPr>
            <a:xfrm>
              <a:off x="1252520" y="2685306"/>
              <a:ext cx="3571675"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Isosceles Triangle 3">
              <a:extLst>
                <a:ext uri="{FF2B5EF4-FFF2-40B4-BE49-F238E27FC236}">
                  <a16:creationId xmlns:a16="http://schemas.microsoft.com/office/drawing/2014/main" id="{7A4F2849-E5C7-8A46-A4EF-0C7CA27B0B1E}"/>
                </a:ext>
              </a:extLst>
            </p:cNvPr>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1" name="Rectangle 10">
            <a:extLst>
              <a:ext uri="{FF2B5EF4-FFF2-40B4-BE49-F238E27FC236}">
                <a16:creationId xmlns:a16="http://schemas.microsoft.com/office/drawing/2014/main" id="{C9C213E8-5B6E-0644-92C3-64E3C8C163D3}"/>
              </a:ext>
            </a:extLst>
          </p:cNvPr>
          <p:cNvSpPr/>
          <p:nvPr/>
        </p:nvSpPr>
        <p:spPr>
          <a:xfrm>
            <a:off x="388025" y="2222278"/>
            <a:ext cx="2890695" cy="646331"/>
          </a:xfrm>
          <a:prstGeom prst="rect">
            <a:avLst/>
          </a:prstGeom>
        </p:spPr>
        <p:txBody>
          <a:bodyPr wrap="square">
            <a:spAutoFit/>
          </a:bodyPr>
          <a:lstStyle/>
          <a:p>
            <a:pPr algn="ctr"/>
            <a:r>
              <a:rPr lang="en-US" b="1" dirty="0" err="1">
                <a:solidFill>
                  <a:schemeClr val="bg1"/>
                </a:solidFill>
                <a:latin typeface="Times New Roman" panose="02020603050405020304" pitchFamily="18" charset="0"/>
                <a:cs typeface="Times New Roman" panose="02020603050405020304" pitchFamily="18" charset="0"/>
              </a:rPr>
              <a:t>Nặng</a:t>
            </a:r>
            <a:r>
              <a:rPr lang="en-US" b="1" dirty="0">
                <a:solidFill>
                  <a:schemeClr val="bg1"/>
                </a:solidFill>
                <a:latin typeface="Times New Roman" panose="02020603050405020304" pitchFamily="18" charset="0"/>
                <a:cs typeface="Times New Roman" panose="02020603050405020304" pitchFamily="18" charset="0"/>
              </a:rPr>
              <a:t>, </a:t>
            </a:r>
          </a:p>
          <a:p>
            <a:pPr algn="ctr"/>
            <a:r>
              <a:rPr lang="en-US" b="1" dirty="0" err="1">
                <a:solidFill>
                  <a:schemeClr val="bg1"/>
                </a:solidFill>
                <a:latin typeface="Times New Roman" panose="02020603050405020304" pitchFamily="18" charset="0"/>
                <a:cs typeface="Times New Roman" panose="02020603050405020304" pitchFamily="18" charset="0"/>
              </a:rPr>
              <a:t>nguy</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kịch</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4680746B-E2D1-BA4A-B17F-8099F84C51A2}"/>
              </a:ext>
            </a:extLst>
          </p:cNvPr>
          <p:cNvSpPr/>
          <p:nvPr/>
        </p:nvSpPr>
        <p:spPr>
          <a:xfrm>
            <a:off x="711295" y="3681705"/>
            <a:ext cx="2180200"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08E0831B-C359-5746-98DD-DBCF56FD3763}"/>
              </a:ext>
            </a:extLst>
          </p:cNvPr>
          <p:cNvSpPr/>
          <p:nvPr/>
        </p:nvSpPr>
        <p:spPr>
          <a:xfrm>
            <a:off x="144012" y="5089618"/>
            <a:ext cx="3378717" cy="400110"/>
          </a:xfrm>
          <a:prstGeom prst="rect">
            <a:avLst/>
          </a:prstGeom>
          <a:effectLst/>
        </p:spPr>
        <p:txBody>
          <a:bodyPr wrap="square">
            <a:spAutoFit/>
          </a:bodyPr>
          <a:lstStyle/>
          <a:p>
            <a:pPr algn="ct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36728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51816"/>
            <a:ext cx="8686800" cy="1143000"/>
          </a:xfrm>
        </p:spPr>
        <p:txBody>
          <a:bodyPr/>
          <a:lstStyle/>
          <a:p>
            <a:pPr algn="ctr"/>
            <a:r>
              <a:rPr lang="en-US" b="1" dirty="0" err="1">
                <a:solidFill>
                  <a:srgbClr val="C00000"/>
                </a:solidFill>
              </a:rPr>
              <a:t>Ước</a:t>
            </a:r>
            <a:r>
              <a:rPr lang="en-US" b="1" dirty="0">
                <a:solidFill>
                  <a:srgbClr val="C00000"/>
                </a:solidFill>
              </a:rPr>
              <a:t> </a:t>
            </a:r>
            <a:r>
              <a:rPr lang="en-US" b="1" dirty="0" err="1">
                <a:solidFill>
                  <a:srgbClr val="C00000"/>
                </a:solidFill>
              </a:rPr>
              <a:t>tính</a:t>
            </a:r>
            <a:r>
              <a:rPr lang="en-US" b="1" dirty="0">
                <a:solidFill>
                  <a:srgbClr val="C00000"/>
                </a:solidFill>
              </a:rPr>
              <a:t> </a:t>
            </a:r>
            <a:r>
              <a:rPr lang="en-US" b="1" dirty="0" err="1">
                <a:solidFill>
                  <a:srgbClr val="C00000"/>
                </a:solidFill>
              </a:rPr>
              <a:t>nhu</a:t>
            </a:r>
            <a:r>
              <a:rPr lang="en-US" b="1" dirty="0">
                <a:solidFill>
                  <a:srgbClr val="C00000"/>
                </a:solidFill>
              </a:rPr>
              <a:t> </a:t>
            </a:r>
            <a:r>
              <a:rPr lang="en-US" b="1" dirty="0" err="1">
                <a:solidFill>
                  <a:srgbClr val="C00000"/>
                </a:solidFill>
              </a:rPr>
              <a:t>cầu</a:t>
            </a:r>
            <a:r>
              <a:rPr lang="en-US" b="1" dirty="0">
                <a:solidFill>
                  <a:srgbClr val="C00000"/>
                </a:solidFill>
              </a:rPr>
              <a:t> oxy </a:t>
            </a:r>
            <a:r>
              <a:rPr lang="en-US" b="1" dirty="0" err="1">
                <a:solidFill>
                  <a:srgbClr val="C00000"/>
                </a:solidFill>
              </a:rPr>
              <a:t>trong</a:t>
            </a:r>
            <a:r>
              <a:rPr lang="en-US" b="1" dirty="0">
                <a:solidFill>
                  <a:srgbClr val="C00000"/>
                </a:solidFill>
              </a:rPr>
              <a:t> 1 </a:t>
            </a:r>
            <a:r>
              <a:rPr lang="en-US" b="1" dirty="0" err="1">
                <a:solidFill>
                  <a:srgbClr val="C00000"/>
                </a:solidFill>
              </a:rPr>
              <a:t>ngày</a:t>
            </a:r>
            <a:r>
              <a:rPr lang="en-US" b="1" dirty="0">
                <a:solidFill>
                  <a:srgbClr val="C00000"/>
                </a:solidFill>
              </a:rPr>
              <a:t>, 1000 ca</a:t>
            </a:r>
            <a:endParaRPr lang="en-US" b="1" dirty="0"/>
          </a:p>
        </p:txBody>
      </p:sp>
      <p:graphicFrame>
        <p:nvGraphicFramePr>
          <p:cNvPr id="7" name="Table 6"/>
          <p:cNvGraphicFramePr>
            <a:graphicFrameLocks noGrp="1"/>
          </p:cNvGraphicFramePr>
          <p:nvPr>
            <p:extLst>
              <p:ext uri="{D42A27DB-BD31-4B8C-83A1-F6EECF244321}">
                <p14:modId xmlns:p14="http://schemas.microsoft.com/office/powerpoint/2010/main" val="2473359310"/>
              </p:ext>
            </p:extLst>
          </p:nvPr>
        </p:nvGraphicFramePr>
        <p:xfrm>
          <a:off x="3429000" y="1433495"/>
          <a:ext cx="5715000" cy="4741429"/>
        </p:xfrm>
        <a:graphic>
          <a:graphicData uri="http://schemas.openxmlformats.org/drawingml/2006/table">
            <a:tbl>
              <a:tblPr>
                <a:tableStyleId>{5C22544A-7EE6-4342-B048-85BDC9FD1C3A}</a:tableStyleId>
              </a:tblPr>
              <a:tblGrid>
                <a:gridCol w="2230244">
                  <a:extLst>
                    <a:ext uri="{9D8B030D-6E8A-4147-A177-3AD203B41FA5}">
                      <a16:colId xmlns:a16="http://schemas.microsoft.com/office/drawing/2014/main" val="20000"/>
                    </a:ext>
                  </a:extLst>
                </a:gridCol>
                <a:gridCol w="555711">
                  <a:extLst>
                    <a:ext uri="{9D8B030D-6E8A-4147-A177-3AD203B41FA5}">
                      <a16:colId xmlns:a16="http://schemas.microsoft.com/office/drawing/2014/main" val="20001"/>
                    </a:ext>
                  </a:extLst>
                </a:gridCol>
                <a:gridCol w="2929045">
                  <a:extLst>
                    <a:ext uri="{9D8B030D-6E8A-4147-A177-3AD203B41FA5}">
                      <a16:colId xmlns:a16="http://schemas.microsoft.com/office/drawing/2014/main" val="20002"/>
                    </a:ext>
                  </a:extLst>
                </a:gridCol>
              </a:tblGrid>
              <a:tr h="247702">
                <a:tc>
                  <a:txBody>
                    <a:bodyPr/>
                    <a:lstStyle/>
                    <a:p>
                      <a:pPr algn="just" fontAlgn="t"/>
                      <a:r>
                        <a:rPr lang="en-US" sz="1600" b="1" u="none" strike="noStrike" dirty="0" err="1">
                          <a:effectLst/>
                        </a:rPr>
                        <a:t>Tầng</a:t>
                      </a:r>
                      <a:r>
                        <a:rPr lang="en-US" sz="1600" b="1" u="none" strike="noStrike" dirty="0">
                          <a:effectLst/>
                        </a:rPr>
                        <a:t> 3</a:t>
                      </a:r>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a:t>
                      </a:r>
                      <a:endParaRPr lang="en-US" sz="1600" b="1"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err="1">
                          <a:effectLst/>
                        </a:rPr>
                        <a:t>Công</a:t>
                      </a:r>
                      <a:r>
                        <a:rPr lang="en-US" sz="1600" u="none" strike="noStrike" dirty="0">
                          <a:effectLst/>
                        </a:rPr>
                        <a:t> </a:t>
                      </a:r>
                      <a:r>
                        <a:rPr lang="en-US" sz="1600" u="none" strike="noStrike" dirty="0" err="1">
                          <a:effectLst/>
                        </a:rPr>
                        <a:t>thức</a:t>
                      </a:r>
                      <a:endParaRPr lang="en-US" sz="1600" b="1"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0"/>
                  </a:ext>
                </a:extLst>
              </a:tr>
              <a:tr h="472739">
                <a:tc>
                  <a:txBody>
                    <a:bodyPr/>
                    <a:lstStyle/>
                    <a:p>
                      <a:pPr algn="just" fontAlgn="t"/>
                      <a:r>
                        <a:rPr lang="en-US" sz="1600" u="none" strike="noStrike" dirty="0" err="1">
                          <a:effectLst/>
                        </a:rPr>
                        <a:t>Thở</a:t>
                      </a:r>
                      <a:r>
                        <a:rPr lang="en-US" sz="1600" u="none" strike="noStrike" dirty="0">
                          <a:effectLst/>
                        </a:rPr>
                        <a:t> </a:t>
                      </a:r>
                      <a:r>
                        <a:rPr lang="en-US" sz="1600" u="none" strike="noStrike" dirty="0" err="1">
                          <a:effectLst/>
                        </a:rPr>
                        <a:t>máy</a:t>
                      </a:r>
                      <a:r>
                        <a:rPr lang="en-US" sz="1600" u="none" strike="noStrike" dirty="0">
                          <a:effectLst/>
                        </a:rPr>
                        <a:t> </a:t>
                      </a:r>
                      <a:r>
                        <a:rPr lang="en-US" sz="1600" u="none" strike="noStrike" dirty="0" err="1">
                          <a:effectLst/>
                        </a:rPr>
                        <a:t>không</a:t>
                      </a:r>
                      <a:r>
                        <a:rPr lang="en-US" sz="1600" u="none" strike="noStrike" dirty="0">
                          <a:effectLst/>
                        </a:rPr>
                        <a:t> </a:t>
                      </a:r>
                      <a:r>
                        <a:rPr lang="en-US" sz="1600" u="none" strike="noStrike" dirty="0" err="1">
                          <a:effectLst/>
                        </a:rPr>
                        <a:t>xâm</a:t>
                      </a:r>
                      <a:r>
                        <a:rPr lang="en-US" sz="1600" u="none" strike="noStrike" dirty="0">
                          <a:effectLst/>
                        </a:rPr>
                        <a:t> </a:t>
                      </a:r>
                      <a:r>
                        <a:rPr lang="en-US" sz="1600" u="none" strike="noStrike" dirty="0" err="1">
                          <a:effectLst/>
                        </a:rPr>
                        <a:t>nhập</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1.45%</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27.5*60*24*1.45%*1000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1"/>
                  </a:ext>
                </a:extLst>
              </a:tr>
              <a:tr h="363288">
                <a:tc>
                  <a:txBody>
                    <a:bodyPr/>
                    <a:lstStyle/>
                    <a:p>
                      <a:pPr algn="just" fontAlgn="t"/>
                      <a:r>
                        <a:rPr lang="en-US" sz="1600" u="none" strike="noStrike">
                          <a:effectLst/>
                        </a:rPr>
                        <a:t>Thở máy xâm nhập</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3.7%</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50*60*24*3.7%*1000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2"/>
                  </a:ext>
                </a:extLst>
              </a:tr>
              <a:tr h="370093">
                <a:tc>
                  <a:txBody>
                    <a:bodyPr/>
                    <a:lstStyle/>
                    <a:p>
                      <a:pPr algn="just" fontAlgn="t"/>
                      <a:r>
                        <a:rPr lang="en-US" sz="1600" u="none" strike="noStrike">
                          <a:effectLst/>
                        </a:rPr>
                        <a:t>ECMO</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10*60*24*0.05%*1000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3"/>
                  </a:ext>
                </a:extLst>
              </a:tr>
              <a:tr h="247702">
                <a:tc>
                  <a:txBody>
                    <a:bodyPr/>
                    <a:lstStyle/>
                    <a:p>
                      <a:pPr algn="just" fontAlgn="t"/>
                      <a:r>
                        <a:rPr lang="en-US" sz="1600" b="1" u="none" strike="noStrike" dirty="0" err="1">
                          <a:effectLst/>
                        </a:rPr>
                        <a:t>Tầng</a:t>
                      </a:r>
                      <a:r>
                        <a:rPr lang="en-US" sz="1600" b="1" u="none" strike="noStrike" dirty="0">
                          <a:effectLst/>
                        </a:rPr>
                        <a:t> 2: </a:t>
                      </a:r>
                      <a:endParaRPr lang="en-US" sz="1600" b="1"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a:effectLst/>
                        </a:rPr>
                        <a:t> </a:t>
                      </a:r>
                      <a:endParaRPr lang="en-US" sz="1600" b="1" i="0" u="none" strike="noStrike">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4"/>
                  </a:ext>
                </a:extLst>
              </a:tr>
              <a:tr h="551040">
                <a:tc>
                  <a:txBody>
                    <a:bodyPr/>
                    <a:lstStyle/>
                    <a:p>
                      <a:pPr algn="just" fontAlgn="t"/>
                      <a:r>
                        <a:rPr lang="en-US" sz="1600" u="none" strike="noStrike" dirty="0">
                          <a:effectLst/>
                        </a:rPr>
                        <a:t>Oxy </a:t>
                      </a:r>
                      <a:r>
                        <a:rPr lang="en-US" sz="1600" u="none" strike="noStrike" dirty="0" err="1">
                          <a:effectLst/>
                        </a:rPr>
                        <a:t>gọng</a:t>
                      </a:r>
                      <a:r>
                        <a:rPr lang="en-US" sz="1600" u="none" strike="noStrike" dirty="0">
                          <a:effectLst/>
                        </a:rPr>
                        <a:t> </a:t>
                      </a:r>
                      <a:r>
                        <a:rPr lang="en-US" sz="1600" u="none" strike="noStrike" dirty="0" err="1">
                          <a:effectLst/>
                        </a:rPr>
                        <a:t>kính</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0.6%</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5*60*24*0.6%*1000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5"/>
                  </a:ext>
                </a:extLst>
              </a:tr>
              <a:tr h="363237">
                <a:tc>
                  <a:txBody>
                    <a:bodyPr/>
                    <a:lstStyle/>
                    <a:p>
                      <a:pPr algn="just" fontAlgn="t"/>
                      <a:r>
                        <a:rPr lang="en-US" sz="1600" u="none" strike="noStrike" dirty="0">
                          <a:effectLst/>
                        </a:rPr>
                        <a:t>Oxy qua mass</a:t>
                      </a:r>
                      <a:endParaRPr lang="en-US" sz="1600" b="0" i="0" u="none" strike="noStrike" dirty="0">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3.2%</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15*60*24*3.2%*1000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6"/>
                  </a:ext>
                </a:extLst>
              </a:tr>
              <a:tr h="508603">
                <a:tc>
                  <a:txBody>
                    <a:bodyPr/>
                    <a:lstStyle/>
                    <a:p>
                      <a:pPr algn="just" fontAlgn="t"/>
                      <a:r>
                        <a:rPr lang="en-US" sz="1600" u="none" strike="noStrike">
                          <a:effectLst/>
                        </a:rPr>
                        <a:t>Thở oxy dòng cao HFNC</a:t>
                      </a:r>
                      <a:endParaRPr lang="en-US" sz="1600" b="0" i="0" u="none" strike="noStrike">
                        <a:solidFill>
                          <a:srgbClr val="000000"/>
                        </a:solidFill>
                        <a:effectLst/>
                        <a:latin typeface="Times New Roman" panose="02020603050405020304" pitchFamily="18" charset="0"/>
                      </a:endParaRPr>
                    </a:p>
                  </a:txBody>
                  <a:tcPr marL="9371" marR="9371" marT="9371" marB="0"/>
                </a:tc>
                <a:tc>
                  <a:txBody>
                    <a:bodyPr/>
                    <a:lstStyle/>
                    <a:p>
                      <a:pPr algn="ctr" fontAlgn="t"/>
                      <a:r>
                        <a:rPr lang="en-US" sz="1600" u="none" strike="noStrike" dirty="0">
                          <a:effectLst/>
                        </a:rPr>
                        <a:t>0.4%</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60*60*24*0.4%*1000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7"/>
                  </a:ext>
                </a:extLst>
              </a:tr>
              <a:tr h="503927">
                <a:tc>
                  <a:txBody>
                    <a:bodyPr/>
                    <a:lstStyle/>
                    <a:p>
                      <a:pPr algn="just" fontAlgn="t"/>
                      <a:r>
                        <a:rPr lang="en-US" sz="1600" b="1" u="none" strike="noStrike" dirty="0" err="1">
                          <a:effectLst/>
                        </a:rPr>
                        <a:t>Tầng</a:t>
                      </a:r>
                      <a:r>
                        <a:rPr lang="en-US" sz="1600" b="1" u="none" strike="noStrike" dirty="0">
                          <a:effectLst/>
                        </a:rPr>
                        <a:t> 1:</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 </a:t>
                      </a:r>
                      <a:endParaRPr lang="en-US" sz="1600" b="1"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8"/>
                  </a:ext>
                </a:extLst>
              </a:tr>
              <a:tr h="551040">
                <a:tc>
                  <a:txBody>
                    <a:bodyPr/>
                    <a:lstStyle/>
                    <a:p>
                      <a:pPr algn="just" fontAlgn="t"/>
                      <a:r>
                        <a:rPr lang="en-US" sz="1600" u="none" strike="noStrike">
                          <a:effectLst/>
                        </a:rPr>
                        <a:t>Oxy gọng kính</a:t>
                      </a:r>
                      <a:endParaRPr lang="en-US" sz="1600" b="0" i="0" u="none" strike="noStrike">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2.1%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5*60*6*2.1%*1000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09"/>
                  </a:ext>
                </a:extLst>
              </a:tr>
              <a:tr h="551040">
                <a:tc>
                  <a:txBody>
                    <a:bodyPr/>
                    <a:lstStyle/>
                    <a:p>
                      <a:pPr algn="just" fontAlgn="t"/>
                      <a:r>
                        <a:rPr lang="en-US" sz="1600" u="none" strike="noStrike">
                          <a:effectLst/>
                        </a:rPr>
                        <a:t>Oxy qua mass</a:t>
                      </a:r>
                      <a:endParaRPr lang="en-US" sz="1600" b="0" i="0" u="none" strike="noStrike">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2.1%</a:t>
                      </a:r>
                      <a:endParaRPr lang="en-US" sz="1600" b="0" i="0" u="none" strike="noStrike" dirty="0">
                        <a:solidFill>
                          <a:srgbClr val="000000"/>
                        </a:solidFill>
                        <a:effectLst/>
                        <a:latin typeface="Calibri" panose="020F0502020204030204" pitchFamily="34" charset="0"/>
                      </a:endParaRPr>
                    </a:p>
                  </a:txBody>
                  <a:tcPr marL="9371" marR="9371" marT="9371" marB="0"/>
                </a:tc>
                <a:tc>
                  <a:txBody>
                    <a:bodyPr/>
                    <a:lstStyle/>
                    <a:p>
                      <a:pPr algn="ctr" fontAlgn="t"/>
                      <a:r>
                        <a:rPr lang="en-US" sz="1600" u="none" strike="noStrike" dirty="0">
                          <a:effectLst/>
                        </a:rPr>
                        <a:t>CT: 15*60*6*2.1%*1000</a:t>
                      </a:r>
                      <a:endParaRPr lang="en-US" sz="1600" b="0" i="0" u="none" strike="noStrike" dirty="0">
                        <a:solidFill>
                          <a:srgbClr val="000000"/>
                        </a:solidFill>
                        <a:effectLst/>
                        <a:latin typeface="Times New Roman" panose="02020603050405020304" pitchFamily="18" charset="0"/>
                      </a:endParaRPr>
                    </a:p>
                  </a:txBody>
                  <a:tcPr marL="9371" marR="9371" marT="9371" marB="0"/>
                </a:tc>
                <a:extLst>
                  <a:ext uri="{0D108BD9-81ED-4DB2-BD59-A6C34878D82A}">
                    <a16:rowId xmlns:a16="http://schemas.microsoft.com/office/drawing/2014/main" val="10010"/>
                  </a:ext>
                </a:extLst>
              </a:tr>
            </a:tbl>
          </a:graphicData>
        </a:graphic>
      </p:graphicFrame>
      <p:sp>
        <p:nvSpPr>
          <p:cNvPr id="3" name="Content Placeholder 2">
            <a:extLst>
              <a:ext uri="{FF2B5EF4-FFF2-40B4-BE49-F238E27FC236}">
                <a16:creationId xmlns:a16="http://schemas.microsoft.com/office/drawing/2014/main" id="{5371F2FF-DE9A-D944-A869-48D8970AC523}"/>
              </a:ext>
            </a:extLst>
          </p:cNvPr>
          <p:cNvSpPr>
            <a:spLocks noGrp="1"/>
          </p:cNvSpPr>
          <p:nvPr>
            <p:ph idx="1"/>
          </p:nvPr>
        </p:nvSpPr>
        <p:spPr>
          <a:xfrm>
            <a:off x="315638" y="1535719"/>
            <a:ext cx="8229600" cy="4525962"/>
          </a:xfrm>
        </p:spPr>
        <p:txBody>
          <a:bodyPr/>
          <a:lstStyle/>
          <a:p>
            <a:endParaRPr lang="en-US" dirty="0"/>
          </a:p>
        </p:txBody>
      </p:sp>
      <p:grpSp>
        <p:nvGrpSpPr>
          <p:cNvPr id="6" name="Group 5">
            <a:extLst>
              <a:ext uri="{FF2B5EF4-FFF2-40B4-BE49-F238E27FC236}">
                <a16:creationId xmlns:a16="http://schemas.microsoft.com/office/drawing/2014/main" id="{6436B3FB-AD3A-774B-BA8E-68AB4CD2055A}"/>
              </a:ext>
            </a:extLst>
          </p:cNvPr>
          <p:cNvGrpSpPr/>
          <p:nvPr/>
        </p:nvGrpSpPr>
        <p:grpSpPr>
          <a:xfrm>
            <a:off x="171624" y="1433495"/>
            <a:ext cx="3257376" cy="4730410"/>
            <a:chOff x="357503" y="1120776"/>
            <a:chExt cx="5361708" cy="4616423"/>
          </a:xfrm>
          <a:effectLst>
            <a:reflection blurRad="6350" stA="50000" endA="300" endPos="15000" dist="50800" dir="5400000" sy="-100000" algn="bl" rotWithShape="0"/>
          </a:effectLst>
        </p:grpSpPr>
        <p:sp>
          <p:nvSpPr>
            <p:cNvPr id="8" name="Isosceles Triangle 3">
              <a:extLst>
                <a:ext uri="{FF2B5EF4-FFF2-40B4-BE49-F238E27FC236}">
                  <a16:creationId xmlns:a16="http://schemas.microsoft.com/office/drawing/2014/main" id="{50775795-721A-DA4C-B220-A1BB7E5FB60D}"/>
                </a:ext>
              </a:extLst>
            </p:cNvPr>
            <p:cNvSpPr/>
            <p:nvPr/>
          </p:nvSpPr>
          <p:spPr>
            <a:xfrm>
              <a:off x="357503" y="4236335"/>
              <a:ext cx="5361708" cy="1500864"/>
            </a:xfrm>
            <a:custGeom>
              <a:avLst/>
              <a:gdLst/>
              <a:ahLst/>
              <a:cxnLst/>
              <a:rect l="l" t="t" r="r" b="b"/>
              <a:pathLst>
                <a:path w="5361708" h="1500864">
                  <a:moveTo>
                    <a:pt x="870501" y="0"/>
                  </a:moveTo>
                  <a:lnTo>
                    <a:pt x="4491207" y="0"/>
                  </a:lnTo>
                  <a:lnTo>
                    <a:pt x="5361708" y="1500864"/>
                  </a:lnTo>
                  <a:lnTo>
                    <a:pt x="0" y="1500864"/>
                  </a:lnTo>
                  <a:close/>
                </a:path>
              </a:pathLst>
            </a:custGeom>
            <a:gradFill flip="none" rotWithShape="1">
              <a:gsLst>
                <a:gs pos="15000">
                  <a:srgbClr val="0069B5"/>
                </a:gs>
                <a:gs pos="100000">
                  <a:srgbClr val="0069B5"/>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9" name="Isosceles Triangle 3">
              <a:extLst>
                <a:ext uri="{FF2B5EF4-FFF2-40B4-BE49-F238E27FC236}">
                  <a16:creationId xmlns:a16="http://schemas.microsoft.com/office/drawing/2014/main" id="{1EAF30C3-2543-F249-872E-58E0E0CB0D19}"/>
                </a:ext>
              </a:extLst>
            </p:cNvPr>
            <p:cNvSpPr/>
            <p:nvPr/>
          </p:nvSpPr>
          <p:spPr>
            <a:xfrm>
              <a:off x="1252520" y="2685306"/>
              <a:ext cx="3571675" cy="1508760"/>
            </a:xfrm>
            <a:custGeom>
              <a:avLst/>
              <a:gdLst/>
              <a:ahLst/>
              <a:cxnLst/>
              <a:rect l="l" t="t" r="r" b="b"/>
              <a:pathLst>
                <a:path w="3571674" h="1508760">
                  <a:moveTo>
                    <a:pt x="875081" y="0"/>
                  </a:moveTo>
                  <a:lnTo>
                    <a:pt x="2696593" y="0"/>
                  </a:lnTo>
                  <a:lnTo>
                    <a:pt x="3571674" y="1508760"/>
                  </a:lnTo>
                  <a:lnTo>
                    <a:pt x="0" y="1508760"/>
                  </a:lnTo>
                  <a:close/>
                </a:path>
              </a:pathLst>
            </a:custGeom>
            <a:gradFill flip="none" rotWithShape="1">
              <a:gsLst>
                <a:gs pos="15000">
                  <a:schemeClr val="accent2">
                    <a:lumMod val="75000"/>
                  </a:schemeClr>
                </a:gs>
                <a:gs pos="100000">
                  <a:schemeClr val="accent2">
                    <a:lumMod val="75000"/>
                  </a:scheme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Isosceles Triangle 3">
              <a:extLst>
                <a:ext uri="{FF2B5EF4-FFF2-40B4-BE49-F238E27FC236}">
                  <a16:creationId xmlns:a16="http://schemas.microsoft.com/office/drawing/2014/main" id="{332918F7-82E1-7642-B75A-4B9BFB95EB26}"/>
                </a:ext>
              </a:extLst>
            </p:cNvPr>
            <p:cNvSpPr/>
            <p:nvPr/>
          </p:nvSpPr>
          <p:spPr>
            <a:xfrm>
              <a:off x="2158473" y="1120776"/>
              <a:ext cx="1759768" cy="1511302"/>
            </a:xfrm>
            <a:custGeom>
              <a:avLst/>
              <a:gdLst/>
              <a:ahLst/>
              <a:cxnLst/>
              <a:rect l="l" t="t" r="r" b="b"/>
              <a:pathLst>
                <a:path w="1759768" h="1511302">
                  <a:moveTo>
                    <a:pt x="876556" y="0"/>
                  </a:moveTo>
                  <a:lnTo>
                    <a:pt x="883213" y="0"/>
                  </a:lnTo>
                  <a:lnTo>
                    <a:pt x="1759768" y="1511302"/>
                  </a:lnTo>
                  <a:lnTo>
                    <a:pt x="0" y="1511302"/>
                  </a:lnTo>
                  <a:close/>
                </a:path>
              </a:pathLst>
            </a:custGeom>
            <a:gradFill flip="none" rotWithShape="1">
              <a:gsLst>
                <a:gs pos="0">
                  <a:srgbClr val="C00000"/>
                </a:gs>
                <a:gs pos="100000">
                  <a:srgbClr val="C00000"/>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sp>
        <p:nvSpPr>
          <p:cNvPr id="11" name="Rectangle 10">
            <a:extLst>
              <a:ext uri="{FF2B5EF4-FFF2-40B4-BE49-F238E27FC236}">
                <a16:creationId xmlns:a16="http://schemas.microsoft.com/office/drawing/2014/main" id="{128A8119-B48F-A74D-9433-86AA4918A940}"/>
              </a:ext>
            </a:extLst>
          </p:cNvPr>
          <p:cNvSpPr/>
          <p:nvPr/>
        </p:nvSpPr>
        <p:spPr>
          <a:xfrm>
            <a:off x="421452" y="2219873"/>
            <a:ext cx="2890695" cy="646331"/>
          </a:xfrm>
          <a:prstGeom prst="rect">
            <a:avLst/>
          </a:prstGeom>
        </p:spPr>
        <p:txBody>
          <a:bodyPr wrap="square">
            <a:spAutoFit/>
          </a:bodyPr>
          <a:lstStyle/>
          <a:p>
            <a:pPr algn="ctr"/>
            <a:r>
              <a:rPr lang="en-US" b="1" dirty="0" err="1">
                <a:solidFill>
                  <a:schemeClr val="bg1"/>
                </a:solidFill>
                <a:latin typeface="Times New Roman" panose="02020603050405020304" pitchFamily="18" charset="0"/>
                <a:cs typeface="Times New Roman" panose="02020603050405020304" pitchFamily="18" charset="0"/>
              </a:rPr>
              <a:t>Nặng</a:t>
            </a:r>
            <a:r>
              <a:rPr lang="en-US" b="1" dirty="0">
                <a:solidFill>
                  <a:schemeClr val="bg1"/>
                </a:solidFill>
                <a:latin typeface="Times New Roman" panose="02020603050405020304" pitchFamily="18" charset="0"/>
                <a:cs typeface="Times New Roman" panose="02020603050405020304" pitchFamily="18" charset="0"/>
              </a:rPr>
              <a:t>, </a:t>
            </a:r>
          </a:p>
          <a:p>
            <a:pPr algn="ctr"/>
            <a:r>
              <a:rPr lang="en-US" b="1" dirty="0" err="1">
                <a:solidFill>
                  <a:schemeClr val="bg1"/>
                </a:solidFill>
                <a:latin typeface="Times New Roman" panose="02020603050405020304" pitchFamily="18" charset="0"/>
                <a:cs typeface="Times New Roman" panose="02020603050405020304" pitchFamily="18" charset="0"/>
              </a:rPr>
              <a:t>nguy</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kịch</a:t>
            </a: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2" name="Rectangle 11">
            <a:extLst>
              <a:ext uri="{FF2B5EF4-FFF2-40B4-BE49-F238E27FC236}">
                <a16:creationId xmlns:a16="http://schemas.microsoft.com/office/drawing/2014/main" id="{523DAE57-52A6-564F-8245-614DE7417FD2}"/>
              </a:ext>
            </a:extLst>
          </p:cNvPr>
          <p:cNvSpPr/>
          <p:nvPr/>
        </p:nvSpPr>
        <p:spPr>
          <a:xfrm>
            <a:off x="705055" y="3546038"/>
            <a:ext cx="2180200" cy="400110"/>
          </a:xfrm>
          <a:prstGeom prst="rect">
            <a:avLst/>
          </a:prstGeom>
          <a:effectLst/>
        </p:spPr>
        <p:txBody>
          <a:bodyPr wrap="square">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Vừa</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nặng</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611CD14B-A452-644E-9768-C52F241F19E7}"/>
              </a:ext>
            </a:extLst>
          </p:cNvPr>
          <p:cNvSpPr/>
          <p:nvPr/>
        </p:nvSpPr>
        <p:spPr>
          <a:xfrm>
            <a:off x="259672" y="5045683"/>
            <a:ext cx="3378717" cy="707886"/>
          </a:xfrm>
          <a:prstGeom prst="rect">
            <a:avLst/>
          </a:prstGeom>
          <a:effectLst/>
        </p:spPr>
        <p:txBody>
          <a:bodyPr wrap="square">
            <a:spAutoFit/>
          </a:bodyPr>
          <a:lstStyle/>
          <a:p>
            <a:pPr algn="ctr"/>
            <a:r>
              <a:rPr lang="en-US" sz="2000" b="1" dirty="0" err="1">
                <a:solidFill>
                  <a:schemeClr val="bg1"/>
                </a:solidFill>
                <a:latin typeface="Times New Roman" panose="02020603050405020304" pitchFamily="18" charset="0"/>
                <a:cs typeface="Times New Roman" panose="02020603050405020304" pitchFamily="18" charset="0"/>
              </a:rPr>
              <a:t>Không</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triệu</a:t>
            </a:r>
            <a:r>
              <a:rPr lang="en-US" sz="2000" b="1" dirty="0">
                <a:solidFill>
                  <a:schemeClr val="bg1"/>
                </a:solidFill>
                <a:latin typeface="Times New Roman" panose="02020603050405020304" pitchFamily="18" charset="0"/>
                <a:cs typeface="Times New Roman" panose="02020603050405020304" pitchFamily="18" charset="0"/>
              </a:rPr>
              <a:t> </a:t>
            </a:r>
            <a:r>
              <a:rPr lang="en-US" sz="2000" b="1" dirty="0" err="1">
                <a:solidFill>
                  <a:schemeClr val="bg1"/>
                </a:solidFill>
                <a:latin typeface="Times New Roman" panose="02020603050405020304" pitchFamily="18" charset="0"/>
                <a:cs typeface="Times New Roman" panose="02020603050405020304" pitchFamily="18" charset="0"/>
              </a:rPr>
              <a:t>chứng</a:t>
            </a:r>
            <a:r>
              <a:rPr lang="en-US" sz="2000" b="1" dirty="0">
                <a:solidFill>
                  <a:schemeClr val="bg1"/>
                </a:solidFill>
                <a:latin typeface="Times New Roman" panose="02020603050405020304" pitchFamily="18" charset="0"/>
                <a:cs typeface="Times New Roman" panose="02020603050405020304" pitchFamily="18" charset="0"/>
              </a:rPr>
              <a:t>, </a:t>
            </a:r>
          </a:p>
          <a:p>
            <a:pPr algn="ctr"/>
            <a:r>
              <a:rPr lang="en-US" sz="2000" b="1" dirty="0" err="1">
                <a:solidFill>
                  <a:schemeClr val="bg1"/>
                </a:solidFill>
                <a:latin typeface="Times New Roman" panose="02020603050405020304" pitchFamily="18" charset="0"/>
                <a:cs typeface="Times New Roman" panose="02020603050405020304" pitchFamily="18" charset="0"/>
              </a:rPr>
              <a:t>nhẹ</a:t>
            </a:r>
            <a:endParaRPr lang="en-US" sz="20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67918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5D884F-72BD-4648-9D72-077518AB60D8}"/>
              </a:ext>
            </a:extLst>
          </p:cNvPr>
          <p:cNvSpPr>
            <a:spLocks noGrp="1"/>
          </p:cNvSpPr>
          <p:nvPr>
            <p:ph type="title"/>
          </p:nvPr>
        </p:nvSpPr>
        <p:spPr>
          <a:xfrm>
            <a:off x="76201" y="0"/>
            <a:ext cx="9067799" cy="1143000"/>
          </a:xfrm>
        </p:spPr>
        <p:txBody>
          <a:bodyPr/>
          <a:lstStyle/>
          <a:p>
            <a:r>
              <a:rPr lang="en-US" b="1" dirty="0" err="1">
                <a:solidFill>
                  <a:srgbClr val="C00000"/>
                </a:solidFill>
              </a:rPr>
              <a:t>Bảng</a:t>
            </a:r>
            <a:r>
              <a:rPr lang="en-US" b="1" dirty="0">
                <a:solidFill>
                  <a:srgbClr val="C00000"/>
                </a:solidFill>
              </a:rPr>
              <a:t> </a:t>
            </a:r>
            <a:r>
              <a:rPr lang="en-US" b="1" dirty="0" err="1">
                <a:solidFill>
                  <a:srgbClr val="C00000"/>
                </a:solidFill>
              </a:rPr>
              <a:t>tổng</a:t>
            </a:r>
            <a:r>
              <a:rPr lang="en-US" b="1" dirty="0">
                <a:solidFill>
                  <a:srgbClr val="C00000"/>
                </a:solidFill>
              </a:rPr>
              <a:t> </a:t>
            </a:r>
            <a:r>
              <a:rPr lang="en-US" b="1" dirty="0" err="1">
                <a:solidFill>
                  <a:srgbClr val="C00000"/>
                </a:solidFill>
              </a:rPr>
              <a:t>hợp</a:t>
            </a:r>
            <a:r>
              <a:rPr lang="en-US" b="1" dirty="0">
                <a:solidFill>
                  <a:srgbClr val="C00000"/>
                </a:solidFill>
              </a:rPr>
              <a:t> </a:t>
            </a:r>
            <a:r>
              <a:rPr lang="en-US" b="1" dirty="0" err="1">
                <a:solidFill>
                  <a:srgbClr val="C00000"/>
                </a:solidFill>
              </a:rPr>
              <a:t>ước</a:t>
            </a:r>
            <a:r>
              <a:rPr lang="en-US" b="1" dirty="0">
                <a:solidFill>
                  <a:srgbClr val="C00000"/>
                </a:solidFill>
              </a:rPr>
              <a:t> </a:t>
            </a:r>
            <a:r>
              <a:rPr lang="en-US" b="1" dirty="0" err="1">
                <a:solidFill>
                  <a:srgbClr val="C00000"/>
                </a:solidFill>
              </a:rPr>
              <a:t>tính</a:t>
            </a:r>
            <a:r>
              <a:rPr lang="en-US" b="1" dirty="0">
                <a:solidFill>
                  <a:srgbClr val="C00000"/>
                </a:solidFill>
              </a:rPr>
              <a:t> </a:t>
            </a:r>
            <a:r>
              <a:rPr lang="en-US" b="1" dirty="0" err="1">
                <a:solidFill>
                  <a:srgbClr val="C00000"/>
                </a:solidFill>
              </a:rPr>
              <a:t>nhu</a:t>
            </a:r>
            <a:r>
              <a:rPr lang="en-US" b="1" dirty="0">
                <a:solidFill>
                  <a:srgbClr val="C00000"/>
                </a:solidFill>
              </a:rPr>
              <a:t> </a:t>
            </a:r>
            <a:r>
              <a:rPr lang="en-US" b="1" dirty="0" err="1">
                <a:solidFill>
                  <a:srgbClr val="C00000"/>
                </a:solidFill>
              </a:rPr>
              <a:t>cầu</a:t>
            </a:r>
            <a:r>
              <a:rPr lang="en-US" b="1" dirty="0">
                <a:solidFill>
                  <a:srgbClr val="C00000"/>
                </a:solidFill>
              </a:rPr>
              <a:t> oxy 1000 ca</a:t>
            </a:r>
            <a:endParaRPr lang="en-US" dirty="0"/>
          </a:p>
        </p:txBody>
      </p:sp>
      <p:graphicFrame>
        <p:nvGraphicFramePr>
          <p:cNvPr id="7" name="Content Placeholder 6">
            <a:extLst>
              <a:ext uri="{FF2B5EF4-FFF2-40B4-BE49-F238E27FC236}">
                <a16:creationId xmlns:a16="http://schemas.microsoft.com/office/drawing/2014/main" id="{A2A3C898-71D5-B845-AD07-5DA07C0DEBBB}"/>
              </a:ext>
            </a:extLst>
          </p:cNvPr>
          <p:cNvGraphicFramePr>
            <a:graphicFrameLocks noGrp="1"/>
          </p:cNvGraphicFramePr>
          <p:nvPr>
            <p:ph idx="1"/>
          </p:nvPr>
        </p:nvGraphicFramePr>
        <p:xfrm>
          <a:off x="0" y="990600"/>
          <a:ext cx="9144001" cy="5807864"/>
        </p:xfrm>
        <a:graphic>
          <a:graphicData uri="http://schemas.openxmlformats.org/drawingml/2006/table">
            <a:tbl>
              <a:tblPr>
                <a:tableStyleId>{5C22544A-7EE6-4342-B048-85BDC9FD1C3A}</a:tableStyleId>
              </a:tblPr>
              <a:tblGrid>
                <a:gridCol w="246275">
                  <a:extLst>
                    <a:ext uri="{9D8B030D-6E8A-4147-A177-3AD203B41FA5}">
                      <a16:colId xmlns:a16="http://schemas.microsoft.com/office/drawing/2014/main" val="61569296"/>
                    </a:ext>
                  </a:extLst>
                </a:gridCol>
                <a:gridCol w="2160875">
                  <a:extLst>
                    <a:ext uri="{9D8B030D-6E8A-4147-A177-3AD203B41FA5}">
                      <a16:colId xmlns:a16="http://schemas.microsoft.com/office/drawing/2014/main" val="2585755405"/>
                    </a:ext>
                  </a:extLst>
                </a:gridCol>
                <a:gridCol w="603774">
                  <a:extLst>
                    <a:ext uri="{9D8B030D-6E8A-4147-A177-3AD203B41FA5}">
                      <a16:colId xmlns:a16="http://schemas.microsoft.com/office/drawing/2014/main" val="3697497325"/>
                    </a:ext>
                  </a:extLst>
                </a:gridCol>
                <a:gridCol w="564054">
                  <a:extLst>
                    <a:ext uri="{9D8B030D-6E8A-4147-A177-3AD203B41FA5}">
                      <a16:colId xmlns:a16="http://schemas.microsoft.com/office/drawing/2014/main" val="3406597474"/>
                    </a:ext>
                  </a:extLst>
                </a:gridCol>
                <a:gridCol w="571996">
                  <a:extLst>
                    <a:ext uri="{9D8B030D-6E8A-4147-A177-3AD203B41FA5}">
                      <a16:colId xmlns:a16="http://schemas.microsoft.com/office/drawing/2014/main" val="2907660145"/>
                    </a:ext>
                  </a:extLst>
                </a:gridCol>
                <a:gridCol w="614367">
                  <a:extLst>
                    <a:ext uri="{9D8B030D-6E8A-4147-A177-3AD203B41FA5}">
                      <a16:colId xmlns:a16="http://schemas.microsoft.com/office/drawing/2014/main" val="116339772"/>
                    </a:ext>
                  </a:extLst>
                </a:gridCol>
                <a:gridCol w="614367">
                  <a:extLst>
                    <a:ext uri="{9D8B030D-6E8A-4147-A177-3AD203B41FA5}">
                      <a16:colId xmlns:a16="http://schemas.microsoft.com/office/drawing/2014/main" val="1693802447"/>
                    </a:ext>
                  </a:extLst>
                </a:gridCol>
                <a:gridCol w="614367">
                  <a:extLst>
                    <a:ext uri="{9D8B030D-6E8A-4147-A177-3AD203B41FA5}">
                      <a16:colId xmlns:a16="http://schemas.microsoft.com/office/drawing/2014/main" val="2197215620"/>
                    </a:ext>
                  </a:extLst>
                </a:gridCol>
                <a:gridCol w="635552">
                  <a:extLst>
                    <a:ext uri="{9D8B030D-6E8A-4147-A177-3AD203B41FA5}">
                      <a16:colId xmlns:a16="http://schemas.microsoft.com/office/drawing/2014/main" val="1920048397"/>
                    </a:ext>
                  </a:extLst>
                </a:gridCol>
                <a:gridCol w="691163">
                  <a:extLst>
                    <a:ext uri="{9D8B030D-6E8A-4147-A177-3AD203B41FA5}">
                      <a16:colId xmlns:a16="http://schemas.microsoft.com/office/drawing/2014/main" val="2913094962"/>
                    </a:ext>
                  </a:extLst>
                </a:gridCol>
                <a:gridCol w="667328">
                  <a:extLst>
                    <a:ext uri="{9D8B030D-6E8A-4147-A177-3AD203B41FA5}">
                      <a16:colId xmlns:a16="http://schemas.microsoft.com/office/drawing/2014/main" val="1436330719"/>
                    </a:ext>
                  </a:extLst>
                </a:gridCol>
                <a:gridCol w="691163">
                  <a:extLst>
                    <a:ext uri="{9D8B030D-6E8A-4147-A177-3AD203B41FA5}">
                      <a16:colId xmlns:a16="http://schemas.microsoft.com/office/drawing/2014/main" val="2214216933"/>
                    </a:ext>
                  </a:extLst>
                </a:gridCol>
                <a:gridCol w="468720">
                  <a:extLst>
                    <a:ext uri="{9D8B030D-6E8A-4147-A177-3AD203B41FA5}">
                      <a16:colId xmlns:a16="http://schemas.microsoft.com/office/drawing/2014/main" val="1445005769"/>
                    </a:ext>
                  </a:extLst>
                </a:gridCol>
              </a:tblGrid>
              <a:tr h="167647">
                <a:tc>
                  <a:txBody>
                    <a:bodyPr/>
                    <a:lstStyle/>
                    <a:p>
                      <a:pPr algn="l" fontAlgn="t"/>
                      <a:r>
                        <a:rPr lang="en-US" sz="1200" u="none" strike="noStrike">
                          <a:effectLst/>
                        </a:rPr>
                        <a:t>TT</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ctr" fontAlgn="t"/>
                      <a:r>
                        <a:rPr lang="en-US" sz="1200" u="none" strike="noStrike" dirty="0" err="1">
                          <a:effectLst/>
                        </a:rPr>
                        <a:t>Nội</a:t>
                      </a:r>
                      <a:r>
                        <a:rPr lang="en-US" sz="1200" u="none" strike="noStrike" dirty="0">
                          <a:effectLst/>
                        </a:rPr>
                        <a:t> dung</a:t>
                      </a:r>
                      <a:endParaRPr lang="en-US" sz="1200" b="1" i="0" u="none" strike="noStrike" dirty="0">
                        <a:solidFill>
                          <a:srgbClr val="000000"/>
                        </a:solidFill>
                        <a:effectLst/>
                        <a:latin typeface="Times New Roman" panose="02020603050405020304" pitchFamily="18" charset="0"/>
                      </a:endParaRPr>
                    </a:p>
                  </a:txBody>
                  <a:tcPr marL="0" marR="0" marT="0" marB="0"/>
                </a:tc>
                <a:tc gridSpan="11">
                  <a:txBody>
                    <a:bodyPr/>
                    <a:lstStyle/>
                    <a:p>
                      <a:pPr algn="ctr" fontAlgn="t"/>
                      <a:r>
                        <a:rPr lang="vi-VN" sz="1200" u="none" strike="noStrike">
                          <a:effectLst/>
                        </a:rPr>
                        <a:t>Tình huống 1.000 người mắc</a:t>
                      </a:r>
                      <a:endParaRPr lang="vi-VN" sz="1200" b="1"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471648298"/>
                  </a:ext>
                </a:extLst>
              </a:tr>
              <a:tr h="298039">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ct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gridSpan="3">
                  <a:txBody>
                    <a:bodyPr/>
                    <a:lstStyle/>
                    <a:p>
                      <a:pPr algn="ctr" fontAlgn="t"/>
                      <a:r>
                        <a:rPr lang="en-US" sz="1200" u="none" strike="noStrike">
                          <a:effectLst/>
                        </a:rPr>
                        <a:t>Tầng 1: NB nhẹ, không triệu chứng</a:t>
                      </a:r>
                      <a:endParaRPr lang="en-US" sz="1200" b="1"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gridSpan="4">
                  <a:txBody>
                    <a:bodyPr/>
                    <a:lstStyle/>
                    <a:p>
                      <a:pPr algn="ctr" fontAlgn="t"/>
                      <a:r>
                        <a:rPr lang="en-US" sz="1200" u="none" strike="noStrike">
                          <a:effectLst/>
                        </a:rPr>
                        <a:t>Tầng 2: NB mức độ vừa, nặng</a:t>
                      </a:r>
                      <a:endParaRPr lang="en-US" sz="1200" b="1"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t"/>
                      <a:r>
                        <a:rPr lang="en-US" sz="1200" u="none" strike="noStrike">
                          <a:effectLst/>
                        </a:rPr>
                        <a:t>Tầng 3: NB nặng, nguy kịch</a:t>
                      </a:r>
                      <a:endParaRPr lang="en-US" sz="1200" b="1" i="0" u="none" strike="noStrike">
                        <a:solidFill>
                          <a:srgbClr val="000000"/>
                        </a:solidFill>
                        <a:effectLst/>
                        <a:latin typeface="Calibri" panose="020F0502020204030204" pitchFamily="34"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614623292"/>
                  </a:ext>
                </a:extLst>
              </a:tr>
              <a:tr h="457704">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NB thở oxy gọng kính</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just" fontAlgn="t"/>
                      <a:r>
                        <a:rPr lang="en-US" sz="1200" u="none" strike="noStrike">
                          <a:effectLst/>
                        </a:rPr>
                        <a:t>NB thở oy qua mass</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NB thở oxy gọng kính</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just" fontAlgn="t"/>
                      <a:r>
                        <a:rPr lang="en-US" sz="1200" u="none" strike="noStrike" dirty="0">
                          <a:effectLst/>
                        </a:rPr>
                        <a:t>NB </a:t>
                      </a:r>
                      <a:r>
                        <a:rPr lang="en-US" sz="1200" u="none" strike="noStrike" dirty="0" err="1">
                          <a:effectLst/>
                        </a:rPr>
                        <a:t>thở</a:t>
                      </a:r>
                      <a:r>
                        <a:rPr lang="en-US" sz="1200" u="none" strike="noStrike" dirty="0">
                          <a:effectLst/>
                        </a:rPr>
                        <a:t> oy qua mass</a:t>
                      </a:r>
                      <a:endParaRPr lang="en-US" sz="1200" b="0" i="0" u="none" strike="noStrike" dirty="0">
                        <a:solidFill>
                          <a:srgbClr val="000000"/>
                        </a:solidFill>
                        <a:effectLst/>
                        <a:latin typeface="Calibri" panose="020F0502020204030204" pitchFamily="34" charset="0"/>
                      </a:endParaRPr>
                    </a:p>
                  </a:txBody>
                  <a:tcPr marL="0" marR="0" marT="0" marB="0"/>
                </a:tc>
                <a:tc>
                  <a:txBody>
                    <a:bodyPr/>
                    <a:lstStyle/>
                    <a:p>
                      <a:pPr algn="just" fontAlgn="t"/>
                      <a:r>
                        <a:rPr lang="en-US" sz="1200" u="none" strike="noStrike">
                          <a:effectLst/>
                        </a:rPr>
                        <a:t>NB thở oxy dòng cao HFNC</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Thở máy không xâm nhập</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Rất nặng: Thở máy xâm nhập</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ECMO</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8336550"/>
                  </a:ext>
                </a:extLst>
              </a:tr>
              <a:tr h="191597">
                <a:tc>
                  <a:txBody>
                    <a:bodyPr/>
                    <a:lstStyle/>
                    <a:p>
                      <a:pPr algn="l" fontAlgn="t"/>
                      <a:r>
                        <a:rPr lang="en-US" sz="1200" u="none" strike="noStrike">
                          <a:effectLst/>
                        </a:rPr>
                        <a:t>1</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Tỷ lệ % trong tổng số ca mắc</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83,6%</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2,1%</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2,1%</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4,20%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0,60%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3,20%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0,40%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5,20%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1,45%</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3,70%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0,05%</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582807277"/>
                  </a:ext>
                </a:extLst>
              </a:tr>
              <a:tr h="191597">
                <a:tc>
                  <a:txBody>
                    <a:bodyPr/>
                    <a:lstStyle/>
                    <a:p>
                      <a:pPr algn="l" fontAlgn="t"/>
                      <a:r>
                        <a:rPr lang="en-US" sz="1200" u="none" strike="noStrike">
                          <a:effectLst/>
                        </a:rPr>
                        <a:t>2</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Tỷ lệ % trong mỗi tầng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2,5%</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2,5%</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14,3%</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76,2%</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9,5%</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27,9%</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71,2%</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a:t>
                      </a:r>
                      <a:endParaRPr lang="en-US" sz="12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43137006"/>
                  </a:ext>
                </a:extLst>
              </a:tr>
              <a:tr h="191597">
                <a:tc>
                  <a:txBody>
                    <a:bodyPr/>
                    <a:lstStyle/>
                    <a:p>
                      <a:pPr algn="l" fontAlgn="t"/>
                      <a:r>
                        <a:rPr lang="en-US" sz="1200" u="none" strike="noStrike">
                          <a:effectLst/>
                        </a:rPr>
                        <a:t>3</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Số NB COVID-19 trong mỗi tầng</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836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112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4</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15</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37</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990105722"/>
                  </a:ext>
                </a:extLst>
              </a:tr>
              <a:tr h="191597">
                <a:tc>
                  <a:txBody>
                    <a:bodyPr/>
                    <a:lstStyle/>
                    <a:p>
                      <a:pPr algn="l" fontAlgn="t"/>
                      <a:r>
                        <a:rPr lang="en-US" sz="1200" u="none" strike="noStrike">
                          <a:effectLst/>
                        </a:rPr>
                        <a:t>4</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highlight>
                            <a:srgbClr val="FFFF00"/>
                          </a:highlight>
                        </a:rPr>
                        <a:t>Số</a:t>
                      </a:r>
                      <a:r>
                        <a:rPr lang="en-US" sz="1200" u="none" strike="noStrike" dirty="0">
                          <a:effectLst/>
                          <a:highlight>
                            <a:srgbClr val="FFFF00"/>
                          </a:highlight>
                        </a:rPr>
                        <a:t> </a:t>
                      </a:r>
                      <a:r>
                        <a:rPr lang="en-US" sz="1200" u="none" strike="noStrike" dirty="0" err="1">
                          <a:effectLst/>
                          <a:highlight>
                            <a:srgbClr val="FFFF00"/>
                          </a:highlight>
                        </a:rPr>
                        <a:t>ổ</a:t>
                      </a:r>
                      <a:r>
                        <a:rPr lang="en-US" sz="1200" u="none" strike="noStrike" dirty="0">
                          <a:effectLst/>
                          <a:highlight>
                            <a:srgbClr val="FFFF00"/>
                          </a:highlight>
                        </a:rPr>
                        <a:t> Oxy y </a:t>
                      </a:r>
                      <a:r>
                        <a:rPr lang="en-US" sz="1200" u="none" strike="noStrike" dirty="0" err="1">
                          <a:effectLst/>
                          <a:highlight>
                            <a:srgbClr val="FFFF00"/>
                          </a:highlight>
                        </a:rPr>
                        <a:t>tế</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highlight>
                            <a:srgbClr val="FFFF00"/>
                          </a:highlight>
                        </a:rPr>
                        <a:t>4</a:t>
                      </a:r>
                      <a:endParaRPr lang="en-US" sz="1200" b="1" i="0" u="none" strike="noStrike">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highlight>
                            <a:srgbClr val="FFFF00"/>
                          </a:highlight>
                        </a:rPr>
                        <a:t>4</a:t>
                      </a:r>
                      <a:endParaRPr lang="en-US" sz="1200" b="0"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highlight>
                            <a:srgbClr val="FFFF00"/>
                          </a:highlight>
                        </a:rPr>
                        <a:t>52</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15</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37</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1</a:t>
                      </a:r>
                      <a:endParaRPr lang="en-US" sz="1200" b="0" i="0" u="none" strike="noStrike" dirty="0">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219579448"/>
                  </a:ext>
                </a:extLst>
              </a:tr>
              <a:tr h="191597">
                <a:tc>
                  <a:txBody>
                    <a:bodyPr/>
                    <a:lstStyle/>
                    <a:p>
                      <a:pPr algn="l" fontAlgn="t"/>
                      <a:r>
                        <a:rPr lang="en-US" sz="1200" u="none" strike="noStrike">
                          <a:effectLst/>
                        </a:rPr>
                        <a:t>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Nhu cầu Oxy y tế (lít khí)</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151.200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37.800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113.400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3.931.200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129.600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2.073.600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1.728.000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22.717.800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4.019.400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18.648.000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50.400</a:t>
                      </a:r>
                      <a:endParaRPr lang="en-US" sz="1000" b="0" i="0" u="none" strike="noStrike" dirty="0">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299699386"/>
                  </a:ext>
                </a:extLst>
              </a:tr>
              <a:tr h="191597">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US" sz="1200" u="none" strike="noStrike" dirty="0" err="1">
                          <a:effectLst/>
                        </a:rPr>
                        <a:t>Quy</a:t>
                      </a:r>
                      <a:r>
                        <a:rPr lang="en-US" sz="1200" u="none" strike="noStrike" dirty="0">
                          <a:effectLst/>
                        </a:rPr>
                        <a:t> </a:t>
                      </a:r>
                      <a:r>
                        <a:rPr lang="en-US" sz="1200" u="none" strike="noStrike" dirty="0" err="1">
                          <a:effectLst/>
                        </a:rPr>
                        <a:t>đổi</a:t>
                      </a:r>
                      <a:r>
                        <a:rPr lang="en-US" sz="1200" u="none" strike="noStrike" dirty="0">
                          <a:effectLst/>
                        </a:rPr>
                        <a:t> ra </a:t>
                      </a:r>
                      <a:r>
                        <a:rPr lang="en-US" sz="1200" u="none" strike="noStrike" dirty="0" err="1">
                          <a:effectLst/>
                        </a:rPr>
                        <a:t>tấn</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0,15</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0,04</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0,12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4,01</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0,13</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2,12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1,76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23,19</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4,10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19,03</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0,05</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978793873"/>
                  </a:ext>
                </a:extLst>
              </a:tr>
              <a:tr h="416284">
                <a:tc>
                  <a:txBody>
                    <a:bodyPr/>
                    <a:lstStyle/>
                    <a:p>
                      <a:pPr algn="l" fontAlgn="t"/>
                      <a:r>
                        <a:rPr lang="en-US" sz="1200" u="none" strike="noStrike">
                          <a:effectLst/>
                        </a:rPr>
                        <a:t>6</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Nhu</a:t>
                      </a:r>
                      <a:r>
                        <a:rPr lang="en-US" sz="1200" u="none" strike="noStrike" dirty="0">
                          <a:effectLst/>
                        </a:rPr>
                        <a:t> </a:t>
                      </a:r>
                      <a:r>
                        <a:rPr lang="en-US" sz="1200" u="none" strike="noStrike" dirty="0" err="1">
                          <a:effectLst/>
                        </a:rPr>
                        <a:t>cầu</a:t>
                      </a:r>
                      <a:r>
                        <a:rPr lang="en-US" sz="1200" u="none" strike="noStrike" dirty="0">
                          <a:effectLst/>
                        </a:rPr>
                        <a:t> Oxy y </a:t>
                      </a:r>
                      <a:r>
                        <a:rPr lang="en-US" sz="1200" u="none" strike="noStrike" dirty="0" err="1">
                          <a:effectLst/>
                        </a:rPr>
                        <a:t>tế</a:t>
                      </a:r>
                      <a:r>
                        <a:rPr lang="en-US" sz="1200" u="none" strike="noStrike" dirty="0">
                          <a:effectLst/>
                        </a:rPr>
                        <a:t> (</a:t>
                      </a:r>
                      <a:r>
                        <a:rPr lang="en-US" sz="1200" u="none" strike="noStrike" dirty="0" err="1">
                          <a:effectLst/>
                        </a:rPr>
                        <a:t>lít</a:t>
                      </a:r>
                      <a:r>
                        <a:rPr lang="en-US" sz="1200" u="none" strike="noStrike" dirty="0">
                          <a:effectLst/>
                        </a:rPr>
                        <a:t> </a:t>
                      </a:r>
                      <a:r>
                        <a:rPr lang="en-US" sz="1200" u="none" strike="noStrike" dirty="0" err="1">
                          <a:effectLst/>
                        </a:rPr>
                        <a:t>khí</a:t>
                      </a:r>
                      <a:r>
                        <a:rPr lang="en-US" sz="1200" u="none" strike="noStrike" dirty="0">
                          <a:effectLst/>
                        </a:rPr>
                        <a:t>) </a:t>
                      </a:r>
                      <a:r>
                        <a:rPr lang="en-US" sz="1200" u="none" strike="noStrike" dirty="0" err="1">
                          <a:effectLst/>
                        </a:rPr>
                        <a:t>trong</a:t>
                      </a:r>
                      <a:r>
                        <a:rPr lang="en-US" sz="1200" u="none" strike="noStrike" dirty="0">
                          <a:effectLst/>
                        </a:rPr>
                        <a:t> 1 </a:t>
                      </a:r>
                      <a:r>
                        <a:rPr lang="en-US" sz="1200" u="none" strike="noStrike" dirty="0" err="1">
                          <a:effectLst/>
                        </a:rPr>
                        <a:t>ngày</a:t>
                      </a:r>
                      <a:r>
                        <a:rPr lang="en-US" sz="1200" u="none" strike="noStrike" dirty="0">
                          <a:effectLst/>
                        </a:rPr>
                        <a:t> </a:t>
                      </a:r>
                      <a:r>
                        <a:rPr lang="en-US" sz="1200" u="none" strike="noStrike" dirty="0" err="1">
                          <a:effectLst/>
                        </a:rPr>
                        <a:t>theo</a:t>
                      </a:r>
                      <a:r>
                        <a:rPr lang="en-US" sz="1200" u="none" strike="noStrike" dirty="0">
                          <a:effectLst/>
                        </a:rPr>
                        <a:t> </a:t>
                      </a:r>
                      <a:r>
                        <a:rPr lang="en-US" sz="1200" u="none" strike="noStrike" dirty="0" err="1">
                          <a:effectLst/>
                        </a:rPr>
                        <a:t>số</a:t>
                      </a:r>
                      <a:r>
                        <a:rPr lang="en-US" sz="1200" u="none" strike="noStrike" dirty="0">
                          <a:effectLst/>
                        </a:rPr>
                        <a:t> ca </a:t>
                      </a:r>
                      <a:r>
                        <a:rPr lang="en-US" sz="1200" u="none" strike="noStrike" dirty="0" err="1">
                          <a:effectLst/>
                        </a:rPr>
                        <a:t>mắc</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151.200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37.800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113.400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1.080.000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43.200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691.200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345.600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3.245.400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574.200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2.664.000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7.200</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216008977"/>
                  </a:ext>
                </a:extLst>
              </a:tr>
              <a:tr h="191597">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highlight>
                            <a:srgbClr val="FFFF00"/>
                          </a:highlight>
                        </a:rPr>
                        <a:t>Quy</a:t>
                      </a:r>
                      <a:r>
                        <a:rPr lang="en-US" sz="1200" u="none" strike="noStrike" dirty="0">
                          <a:effectLst/>
                          <a:highlight>
                            <a:srgbClr val="FFFF00"/>
                          </a:highlight>
                        </a:rPr>
                        <a:t> </a:t>
                      </a:r>
                      <a:r>
                        <a:rPr lang="en-US" sz="1200" u="none" strike="noStrike" dirty="0" err="1">
                          <a:effectLst/>
                          <a:highlight>
                            <a:srgbClr val="FFFF00"/>
                          </a:highlight>
                        </a:rPr>
                        <a:t>đổi</a:t>
                      </a:r>
                      <a:r>
                        <a:rPr lang="en-US" sz="1200" u="none" strike="noStrike" dirty="0">
                          <a:effectLst/>
                          <a:highlight>
                            <a:srgbClr val="FFFF00"/>
                          </a:highlight>
                        </a:rPr>
                        <a:t> ra </a:t>
                      </a:r>
                      <a:r>
                        <a:rPr lang="en-US" sz="1200" u="none" strike="noStrike" dirty="0" err="1">
                          <a:effectLst/>
                          <a:highlight>
                            <a:srgbClr val="FFFF00"/>
                          </a:highlight>
                        </a:rPr>
                        <a:t>tấn</a:t>
                      </a:r>
                      <a:endParaRPr lang="en-US" sz="1200" b="0"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0,15</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0,04</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0,12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1,10</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0,04</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0,71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0,35</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3,31</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0,59</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2,72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0,01</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060481872"/>
                  </a:ext>
                </a:extLst>
              </a:tr>
              <a:tr h="191597">
                <a:tc>
                  <a:txBody>
                    <a:bodyPr/>
                    <a:lstStyle/>
                    <a:p>
                      <a:pPr algn="l" fontAlgn="t"/>
                      <a:r>
                        <a:rPr lang="en-US" sz="1200" u="none" strike="noStrike">
                          <a:effectLst/>
                        </a:rPr>
                        <a:t>7</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Nhu</a:t>
                      </a:r>
                      <a:r>
                        <a:rPr lang="en-US" sz="1200" u="none" strike="noStrike" dirty="0">
                          <a:effectLst/>
                        </a:rPr>
                        <a:t> </a:t>
                      </a:r>
                      <a:r>
                        <a:rPr lang="en-US" sz="1200" u="none" strike="noStrike" dirty="0" err="1">
                          <a:effectLst/>
                        </a:rPr>
                        <a:t>cầu</a:t>
                      </a:r>
                      <a:r>
                        <a:rPr lang="en-US" sz="1200" u="none" strike="noStrike" dirty="0">
                          <a:effectLst/>
                        </a:rPr>
                        <a:t> </a:t>
                      </a:r>
                      <a:r>
                        <a:rPr lang="en-US" sz="1200" u="none" strike="noStrike" dirty="0" err="1">
                          <a:effectLst/>
                        </a:rPr>
                        <a:t>vỏ</a:t>
                      </a:r>
                      <a:r>
                        <a:rPr lang="en-US" sz="1200" u="none" strike="noStrike" dirty="0">
                          <a:effectLst/>
                        </a:rPr>
                        <a:t> </a:t>
                      </a:r>
                      <a:r>
                        <a:rPr lang="en-US" sz="1200" u="none" strike="noStrike" dirty="0" err="1">
                          <a:effectLst/>
                        </a:rPr>
                        <a:t>chứa</a:t>
                      </a:r>
                      <a:r>
                        <a:rPr lang="en-US" sz="1200" u="none" strike="noStrike" dirty="0">
                          <a:effectLst/>
                        </a:rPr>
                        <a:t> Oxy</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512475564"/>
                  </a:ext>
                </a:extLst>
              </a:tr>
              <a:tr h="191597">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Chai Oxy khí 8L (=1200 lít)</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456592304"/>
                  </a:ext>
                </a:extLst>
              </a:tr>
              <a:tr h="191597">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a:effectLst/>
                        </a:rPr>
                        <a:t>Chai Oxy </a:t>
                      </a:r>
                      <a:r>
                        <a:rPr lang="en-US" sz="1200" u="none" strike="noStrike" dirty="0" err="1">
                          <a:effectLst/>
                        </a:rPr>
                        <a:t>khí</a:t>
                      </a:r>
                      <a:r>
                        <a:rPr lang="en-US" sz="1200" u="none" strike="noStrike" dirty="0">
                          <a:effectLst/>
                        </a:rPr>
                        <a:t> 10L (=1500 </a:t>
                      </a:r>
                      <a:r>
                        <a:rPr lang="en-US" sz="1200" u="none" strike="noStrike" dirty="0" err="1">
                          <a:effectLst/>
                        </a:rPr>
                        <a:t>lít</a:t>
                      </a:r>
                      <a:r>
                        <a:rPr lang="en-US" sz="1200" u="none" strike="noStrike" dirty="0">
                          <a:effectLst/>
                        </a:rPr>
                        <a:t>)</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863566853"/>
                  </a:ext>
                </a:extLst>
              </a:tr>
              <a:tr h="191597">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Chai Oxy khí 40L (=6000 lít)</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961137670"/>
                  </a:ext>
                </a:extLst>
              </a:tr>
              <a:tr h="223529">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Bình Oxy lỏng 175L (150m3 khi)</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159105861"/>
                  </a:ext>
                </a:extLst>
              </a:tr>
              <a:tr h="223529">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Bình Oxy lỏng 500L (450m3 khí)</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895448020"/>
                  </a:ext>
                </a:extLst>
              </a:tr>
              <a:tr h="188575">
                <a:tc>
                  <a:txBody>
                    <a:bodyPr/>
                    <a:lstStyle/>
                    <a:p>
                      <a:pPr algn="l"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6m3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50%</a:t>
                      </a:r>
                      <a:endParaRPr lang="en-US" sz="1200" b="1" i="0" u="none" strike="noStrike" dirty="0">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50%</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218249931"/>
                  </a:ext>
                </a:extLst>
              </a:tr>
              <a:tr h="22860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10m3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892672936"/>
                  </a:ext>
                </a:extLst>
              </a:tr>
              <a:tr h="22860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20m3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272963357"/>
                  </a:ext>
                </a:extLst>
              </a:tr>
              <a:tr h="22860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30m3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862583255"/>
                  </a:ext>
                </a:extLst>
              </a:tr>
              <a:tr h="14902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Quy đổi từ lít lỏng ra lít khí</a:t>
                      </a:r>
                      <a:endParaRPr lang="en-US" sz="1200" b="0" i="0" u="none" strike="noStrike">
                        <a:solidFill>
                          <a:srgbClr val="000000"/>
                        </a:solidFill>
                        <a:effectLst/>
                        <a:latin typeface="Times New Roman" panose="02020603050405020304" pitchFamily="18" charset="0"/>
                      </a:endParaRPr>
                    </a:p>
                  </a:txBody>
                  <a:tcPr marL="0" marR="0" marT="0" marB="0"/>
                </a:tc>
                <a:tc gridSpan="11">
                  <a:txBody>
                    <a:bodyPr/>
                    <a:lstStyle/>
                    <a:p>
                      <a:pPr algn="l" fontAlgn="t"/>
                      <a:r>
                        <a:rPr lang="en-US" sz="1200" u="none" strike="noStrike">
                          <a:effectLst/>
                        </a:rPr>
                        <a:t>1 lít lỏng = 0,858 m3 khí = 858 lít khí</a:t>
                      </a:r>
                      <a:endParaRPr lang="en-US" sz="1200" b="0"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889003219"/>
                  </a:ext>
                </a:extLst>
              </a:tr>
              <a:tr h="14902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Quy</a:t>
                      </a:r>
                      <a:r>
                        <a:rPr lang="en-US" sz="1200" u="none" strike="noStrike" dirty="0">
                          <a:effectLst/>
                        </a:rPr>
                        <a:t> </a:t>
                      </a:r>
                      <a:r>
                        <a:rPr lang="en-US" sz="1200" u="none" strike="noStrike" dirty="0" err="1">
                          <a:effectLst/>
                        </a:rPr>
                        <a:t>đổi</a:t>
                      </a:r>
                      <a:r>
                        <a:rPr lang="en-US" sz="1200" u="none" strike="noStrike" dirty="0">
                          <a:effectLst/>
                        </a:rPr>
                        <a:t> </a:t>
                      </a:r>
                      <a:r>
                        <a:rPr lang="en-US" sz="1200" u="none" strike="noStrike" dirty="0" err="1">
                          <a:effectLst/>
                        </a:rPr>
                        <a:t>từ</a:t>
                      </a:r>
                      <a:r>
                        <a:rPr lang="en-US" sz="1200" u="none" strike="noStrike" dirty="0">
                          <a:effectLst/>
                        </a:rPr>
                        <a:t> m3 </a:t>
                      </a:r>
                      <a:r>
                        <a:rPr lang="en-US" sz="1200" u="none" strike="noStrike" dirty="0" err="1">
                          <a:effectLst/>
                        </a:rPr>
                        <a:t>của</a:t>
                      </a:r>
                      <a:r>
                        <a:rPr lang="en-US" sz="1200" u="none" strike="noStrike" dirty="0">
                          <a:effectLst/>
                        </a:rPr>
                        <a:t> </a:t>
                      </a:r>
                      <a:r>
                        <a:rPr lang="en-US" sz="1200" u="none" strike="noStrike" dirty="0" err="1">
                          <a:effectLst/>
                        </a:rPr>
                        <a:t>bồn</a:t>
                      </a:r>
                      <a:r>
                        <a:rPr lang="en-US" sz="1200" u="none" strike="noStrike" dirty="0">
                          <a:effectLst/>
                        </a:rPr>
                        <a:t> </a:t>
                      </a:r>
                      <a:r>
                        <a:rPr lang="en-US" sz="1200" u="none" strike="noStrike" dirty="0" err="1">
                          <a:effectLst/>
                        </a:rPr>
                        <a:t>chứa</a:t>
                      </a:r>
                      <a:r>
                        <a:rPr lang="en-US" sz="1200" u="none" strike="noStrike" dirty="0">
                          <a:effectLst/>
                        </a:rPr>
                        <a:t> ra </a:t>
                      </a:r>
                      <a:r>
                        <a:rPr lang="en-US" sz="1200" u="none" strike="noStrike" dirty="0" err="1">
                          <a:effectLst/>
                        </a:rPr>
                        <a:t>lít</a:t>
                      </a:r>
                      <a:r>
                        <a:rPr lang="en-US" sz="1200" u="none" strike="noStrike" dirty="0">
                          <a:effectLst/>
                        </a:rPr>
                        <a:t> </a:t>
                      </a:r>
                      <a:r>
                        <a:rPr lang="en-US" sz="1200" u="none" strike="noStrike" dirty="0" err="1">
                          <a:effectLst/>
                        </a:rPr>
                        <a:t>lỏng</a:t>
                      </a:r>
                      <a:endParaRPr lang="en-US" sz="1200" b="0" i="0" u="none" strike="noStrike" dirty="0">
                        <a:solidFill>
                          <a:srgbClr val="000000"/>
                        </a:solidFill>
                        <a:effectLst/>
                        <a:latin typeface="Times New Roman" panose="02020603050405020304" pitchFamily="18" charset="0"/>
                      </a:endParaRPr>
                    </a:p>
                  </a:txBody>
                  <a:tcPr marL="0" marR="0" marT="0" marB="0"/>
                </a:tc>
                <a:tc gridSpan="11">
                  <a:txBody>
                    <a:bodyPr/>
                    <a:lstStyle/>
                    <a:p>
                      <a:pPr algn="l" fontAlgn="t"/>
                      <a:r>
                        <a:rPr lang="en-US" sz="1200" u="none" strike="noStrike">
                          <a:effectLst/>
                        </a:rPr>
                        <a:t>1m3 lỏng = 1.000 lít.</a:t>
                      </a:r>
                      <a:endParaRPr lang="en-US" sz="1200" b="0"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54447198"/>
                  </a:ext>
                </a:extLst>
              </a:tr>
              <a:tr h="31666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Quy đổi từ m3 lỏng ra kg/tấn</a:t>
                      </a:r>
                      <a:endParaRPr lang="en-US" sz="1200" b="0" i="0" u="none" strike="noStrike">
                        <a:solidFill>
                          <a:srgbClr val="000000"/>
                        </a:solidFill>
                        <a:effectLst/>
                        <a:latin typeface="Times New Roman" panose="02020603050405020304" pitchFamily="18" charset="0"/>
                      </a:endParaRPr>
                    </a:p>
                  </a:txBody>
                  <a:tcPr marL="0" marR="0" marT="0" marB="0"/>
                </a:tc>
                <a:tc gridSpan="11">
                  <a:txBody>
                    <a:bodyPr/>
                    <a:lstStyle/>
                    <a:p>
                      <a:pPr algn="l" fontAlgn="t"/>
                      <a:r>
                        <a:rPr lang="en-US" sz="1200" u="none" strike="noStrike" dirty="0">
                          <a:effectLst/>
                        </a:rPr>
                        <a:t>1m3 </a:t>
                      </a:r>
                      <a:r>
                        <a:rPr lang="en-US" sz="1200" u="none" strike="noStrike" dirty="0" err="1">
                          <a:effectLst/>
                        </a:rPr>
                        <a:t>lỏng</a:t>
                      </a:r>
                      <a:r>
                        <a:rPr lang="en-US" sz="1200" u="none" strike="noStrike" dirty="0">
                          <a:effectLst/>
                        </a:rPr>
                        <a:t> = 1.142kg</a:t>
                      </a:r>
                      <a:endParaRPr lang="en-US" sz="1200" b="0" i="0" u="none" strike="noStrike" dirty="0">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59641553"/>
                  </a:ext>
                </a:extLst>
              </a:tr>
            </a:tbl>
          </a:graphicData>
        </a:graphic>
      </p:graphicFrame>
    </p:spTree>
    <p:extLst>
      <p:ext uri="{BB962C8B-B14F-4D97-AF65-F5344CB8AC3E}">
        <p14:creationId xmlns:p14="http://schemas.microsoft.com/office/powerpoint/2010/main" val="11604805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5C831-BD71-C74B-B99E-ECF9304248E1}"/>
              </a:ext>
            </a:extLst>
          </p:cNvPr>
          <p:cNvSpPr>
            <a:spLocks noGrp="1"/>
          </p:cNvSpPr>
          <p:nvPr>
            <p:ph type="title"/>
          </p:nvPr>
        </p:nvSpPr>
        <p:spPr>
          <a:xfrm>
            <a:off x="152399" y="0"/>
            <a:ext cx="8915403" cy="1143000"/>
          </a:xfrm>
        </p:spPr>
        <p:txBody>
          <a:bodyPr/>
          <a:lstStyle/>
          <a:p>
            <a:r>
              <a:rPr lang="en-US" b="1" dirty="0" err="1">
                <a:solidFill>
                  <a:srgbClr val="C00000"/>
                </a:solidFill>
              </a:rPr>
              <a:t>Bảng</a:t>
            </a:r>
            <a:r>
              <a:rPr lang="en-US" b="1" dirty="0">
                <a:solidFill>
                  <a:srgbClr val="C00000"/>
                </a:solidFill>
              </a:rPr>
              <a:t> </a:t>
            </a:r>
            <a:r>
              <a:rPr lang="en-US" b="1" dirty="0" err="1">
                <a:solidFill>
                  <a:srgbClr val="C00000"/>
                </a:solidFill>
              </a:rPr>
              <a:t>ước</a:t>
            </a:r>
            <a:r>
              <a:rPr lang="en-US" b="1" dirty="0">
                <a:solidFill>
                  <a:srgbClr val="C00000"/>
                </a:solidFill>
              </a:rPr>
              <a:t> </a:t>
            </a:r>
            <a:r>
              <a:rPr lang="en-US" b="1" dirty="0" err="1">
                <a:solidFill>
                  <a:srgbClr val="C00000"/>
                </a:solidFill>
              </a:rPr>
              <a:t>tính</a:t>
            </a:r>
            <a:r>
              <a:rPr lang="en-US" b="1" dirty="0">
                <a:solidFill>
                  <a:srgbClr val="C00000"/>
                </a:solidFill>
              </a:rPr>
              <a:t> </a:t>
            </a:r>
            <a:r>
              <a:rPr lang="en-US" b="1" dirty="0" err="1">
                <a:solidFill>
                  <a:srgbClr val="C00000"/>
                </a:solidFill>
              </a:rPr>
              <a:t>nhu</a:t>
            </a:r>
            <a:r>
              <a:rPr lang="en-US" b="1" dirty="0">
                <a:solidFill>
                  <a:srgbClr val="C00000"/>
                </a:solidFill>
              </a:rPr>
              <a:t> </a:t>
            </a:r>
            <a:r>
              <a:rPr lang="en-US" b="1" dirty="0" err="1">
                <a:solidFill>
                  <a:srgbClr val="C00000"/>
                </a:solidFill>
              </a:rPr>
              <a:t>cầu</a:t>
            </a:r>
            <a:r>
              <a:rPr lang="en-US" b="1" dirty="0">
                <a:solidFill>
                  <a:srgbClr val="C00000"/>
                </a:solidFill>
              </a:rPr>
              <a:t> oxy </a:t>
            </a:r>
            <a:r>
              <a:rPr lang="en-US" b="1" dirty="0" err="1">
                <a:solidFill>
                  <a:srgbClr val="C00000"/>
                </a:solidFill>
              </a:rPr>
              <a:t>theo</a:t>
            </a:r>
            <a:r>
              <a:rPr lang="en-US" b="1" dirty="0">
                <a:solidFill>
                  <a:srgbClr val="C00000"/>
                </a:solidFill>
              </a:rPr>
              <a:t> </a:t>
            </a:r>
            <a:r>
              <a:rPr lang="en-US" b="1" dirty="0" err="1">
                <a:solidFill>
                  <a:srgbClr val="C00000"/>
                </a:solidFill>
              </a:rPr>
              <a:t>quy</a:t>
            </a:r>
            <a:r>
              <a:rPr lang="en-US" b="1" dirty="0">
                <a:solidFill>
                  <a:srgbClr val="C00000"/>
                </a:solidFill>
              </a:rPr>
              <a:t> </a:t>
            </a:r>
            <a:r>
              <a:rPr lang="en-US" b="1" dirty="0" err="1">
                <a:solidFill>
                  <a:srgbClr val="C00000"/>
                </a:solidFill>
              </a:rPr>
              <a:t>mô</a:t>
            </a:r>
            <a:r>
              <a:rPr lang="en-US" b="1" dirty="0">
                <a:solidFill>
                  <a:srgbClr val="C00000"/>
                </a:solidFill>
              </a:rPr>
              <a:t> GB</a:t>
            </a:r>
            <a:endParaRPr lang="en-US" dirty="0"/>
          </a:p>
        </p:txBody>
      </p:sp>
      <p:graphicFrame>
        <p:nvGraphicFramePr>
          <p:cNvPr id="4" name="Content Placeholder 3">
            <a:extLst>
              <a:ext uri="{FF2B5EF4-FFF2-40B4-BE49-F238E27FC236}">
                <a16:creationId xmlns:a16="http://schemas.microsoft.com/office/drawing/2014/main" id="{16464673-F57B-F747-8EA9-590240E938BF}"/>
              </a:ext>
            </a:extLst>
          </p:cNvPr>
          <p:cNvGraphicFramePr>
            <a:graphicFrameLocks noGrp="1"/>
          </p:cNvGraphicFramePr>
          <p:nvPr>
            <p:ph idx="1"/>
          </p:nvPr>
        </p:nvGraphicFramePr>
        <p:xfrm>
          <a:off x="38098" y="990600"/>
          <a:ext cx="9067803" cy="6351144"/>
        </p:xfrm>
        <a:graphic>
          <a:graphicData uri="http://schemas.openxmlformats.org/drawingml/2006/table">
            <a:tbl>
              <a:tblPr>
                <a:tableStyleId>{5C22544A-7EE6-4342-B048-85BDC9FD1C3A}</a:tableStyleId>
              </a:tblPr>
              <a:tblGrid>
                <a:gridCol w="247594">
                  <a:extLst>
                    <a:ext uri="{9D8B030D-6E8A-4147-A177-3AD203B41FA5}">
                      <a16:colId xmlns:a16="http://schemas.microsoft.com/office/drawing/2014/main" val="1996355796"/>
                    </a:ext>
                  </a:extLst>
                </a:gridCol>
                <a:gridCol w="1962206">
                  <a:extLst>
                    <a:ext uri="{9D8B030D-6E8A-4147-A177-3AD203B41FA5}">
                      <a16:colId xmlns:a16="http://schemas.microsoft.com/office/drawing/2014/main" val="578967653"/>
                    </a:ext>
                  </a:extLst>
                </a:gridCol>
                <a:gridCol w="609600">
                  <a:extLst>
                    <a:ext uri="{9D8B030D-6E8A-4147-A177-3AD203B41FA5}">
                      <a16:colId xmlns:a16="http://schemas.microsoft.com/office/drawing/2014/main" val="704176320"/>
                    </a:ext>
                  </a:extLst>
                </a:gridCol>
                <a:gridCol w="533400">
                  <a:extLst>
                    <a:ext uri="{9D8B030D-6E8A-4147-A177-3AD203B41FA5}">
                      <a16:colId xmlns:a16="http://schemas.microsoft.com/office/drawing/2014/main" val="3736668932"/>
                    </a:ext>
                  </a:extLst>
                </a:gridCol>
                <a:gridCol w="533400">
                  <a:extLst>
                    <a:ext uri="{9D8B030D-6E8A-4147-A177-3AD203B41FA5}">
                      <a16:colId xmlns:a16="http://schemas.microsoft.com/office/drawing/2014/main" val="1502878044"/>
                    </a:ext>
                  </a:extLst>
                </a:gridCol>
                <a:gridCol w="838200">
                  <a:extLst>
                    <a:ext uri="{9D8B030D-6E8A-4147-A177-3AD203B41FA5}">
                      <a16:colId xmlns:a16="http://schemas.microsoft.com/office/drawing/2014/main" val="123518391"/>
                    </a:ext>
                  </a:extLst>
                </a:gridCol>
                <a:gridCol w="690723">
                  <a:extLst>
                    <a:ext uri="{9D8B030D-6E8A-4147-A177-3AD203B41FA5}">
                      <a16:colId xmlns:a16="http://schemas.microsoft.com/office/drawing/2014/main" val="593777663"/>
                    </a:ext>
                  </a:extLst>
                </a:gridCol>
                <a:gridCol w="583044">
                  <a:extLst>
                    <a:ext uri="{9D8B030D-6E8A-4147-A177-3AD203B41FA5}">
                      <a16:colId xmlns:a16="http://schemas.microsoft.com/office/drawing/2014/main" val="2485345077"/>
                    </a:ext>
                  </a:extLst>
                </a:gridCol>
                <a:gridCol w="585707">
                  <a:extLst>
                    <a:ext uri="{9D8B030D-6E8A-4147-A177-3AD203B41FA5}">
                      <a16:colId xmlns:a16="http://schemas.microsoft.com/office/drawing/2014/main" val="1594555630"/>
                    </a:ext>
                  </a:extLst>
                </a:gridCol>
                <a:gridCol w="662914">
                  <a:extLst>
                    <a:ext uri="{9D8B030D-6E8A-4147-A177-3AD203B41FA5}">
                      <a16:colId xmlns:a16="http://schemas.microsoft.com/office/drawing/2014/main" val="2900991875"/>
                    </a:ext>
                  </a:extLst>
                </a:gridCol>
                <a:gridCol w="585707">
                  <a:extLst>
                    <a:ext uri="{9D8B030D-6E8A-4147-A177-3AD203B41FA5}">
                      <a16:colId xmlns:a16="http://schemas.microsoft.com/office/drawing/2014/main" val="4057852732"/>
                    </a:ext>
                  </a:extLst>
                </a:gridCol>
                <a:gridCol w="649601">
                  <a:extLst>
                    <a:ext uri="{9D8B030D-6E8A-4147-A177-3AD203B41FA5}">
                      <a16:colId xmlns:a16="http://schemas.microsoft.com/office/drawing/2014/main" val="2619951623"/>
                    </a:ext>
                  </a:extLst>
                </a:gridCol>
                <a:gridCol w="585707">
                  <a:extLst>
                    <a:ext uri="{9D8B030D-6E8A-4147-A177-3AD203B41FA5}">
                      <a16:colId xmlns:a16="http://schemas.microsoft.com/office/drawing/2014/main" val="1031047999"/>
                    </a:ext>
                  </a:extLst>
                </a:gridCol>
              </a:tblGrid>
              <a:tr h="169913">
                <a:tc>
                  <a:txBody>
                    <a:bodyPr/>
                    <a:lstStyle/>
                    <a:p>
                      <a:pPr algn="l" fontAlgn="t"/>
                      <a:r>
                        <a:rPr lang="en-US" sz="1200" u="none" strike="noStrike">
                          <a:effectLst/>
                        </a:rPr>
                        <a:t>TT</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ctr" fontAlgn="t"/>
                      <a:r>
                        <a:rPr lang="en-US" sz="1200" u="none" strike="noStrike">
                          <a:effectLst/>
                        </a:rPr>
                        <a:t>Nội dung</a:t>
                      </a:r>
                      <a:endParaRPr lang="en-US" sz="1200" b="1" i="0" u="none" strike="noStrike">
                        <a:solidFill>
                          <a:srgbClr val="000000"/>
                        </a:solidFill>
                        <a:effectLst/>
                        <a:latin typeface="Times New Roman" panose="02020603050405020304" pitchFamily="18" charset="0"/>
                      </a:endParaRPr>
                    </a:p>
                  </a:txBody>
                  <a:tcPr marL="0" marR="0" marT="0" marB="0"/>
                </a:tc>
                <a:tc gridSpan="11">
                  <a:txBody>
                    <a:bodyPr/>
                    <a:lstStyle/>
                    <a:p>
                      <a:pPr algn="ctr" fontAlgn="t"/>
                      <a:r>
                        <a:rPr lang="vi-VN" sz="1200" u="none" strike="noStrike">
                          <a:effectLst/>
                        </a:rPr>
                        <a:t>Nhu cầu Oxy y tế tại mỗi có cơ sở thu dung, điều trị COVID-19, theo quy mô GB</a:t>
                      </a:r>
                      <a:endParaRPr lang="vi-VN" sz="1200" b="1" i="0" u="none" strike="noStrike">
                        <a:solidFill>
                          <a:srgbClr val="000000"/>
                        </a:solidFill>
                        <a:effectLs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023806997"/>
                  </a:ext>
                </a:extLst>
              </a:tr>
              <a:tr h="302067">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ct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gridSpan="3">
                  <a:txBody>
                    <a:bodyPr/>
                    <a:lstStyle/>
                    <a:p>
                      <a:pPr algn="ctr" fontAlgn="t"/>
                      <a:r>
                        <a:rPr lang="en-US" sz="1600" u="none" strike="noStrike" dirty="0" err="1">
                          <a:effectLst/>
                          <a:highlight>
                            <a:srgbClr val="FFFF00"/>
                          </a:highlight>
                        </a:rPr>
                        <a:t>Tầng</a:t>
                      </a:r>
                      <a:r>
                        <a:rPr lang="en-US" sz="1600" u="none" strike="noStrike" dirty="0">
                          <a:effectLst/>
                          <a:highlight>
                            <a:srgbClr val="FFFF00"/>
                          </a:highlight>
                        </a:rPr>
                        <a:t> 1: 500 GB</a:t>
                      </a:r>
                      <a:endParaRPr lang="en-US" sz="1600" b="1" i="0" u="none" strike="noStrike" dirty="0">
                        <a:solidFill>
                          <a:srgbClr val="000000"/>
                        </a:solidFill>
                        <a:effectLst/>
                        <a:highlight>
                          <a:srgbClr val="FFFF00"/>
                        </a:highligh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gridSpan="4">
                  <a:txBody>
                    <a:bodyPr/>
                    <a:lstStyle/>
                    <a:p>
                      <a:pPr algn="ctr" fontAlgn="t"/>
                      <a:r>
                        <a:rPr lang="en-US" sz="1600" u="none" strike="noStrike" dirty="0" err="1">
                          <a:effectLst/>
                          <a:highlight>
                            <a:srgbClr val="FFFF00"/>
                          </a:highlight>
                        </a:rPr>
                        <a:t>Tầng</a:t>
                      </a:r>
                      <a:r>
                        <a:rPr lang="en-US" sz="1600" u="none" strike="noStrike" dirty="0">
                          <a:effectLst/>
                          <a:highlight>
                            <a:srgbClr val="FFFF00"/>
                          </a:highlight>
                        </a:rPr>
                        <a:t> 2: 300 GB</a:t>
                      </a:r>
                      <a:endParaRPr lang="en-US" sz="1600" b="1" i="0" u="none" strike="noStrike" dirty="0">
                        <a:solidFill>
                          <a:srgbClr val="000000"/>
                        </a:solidFill>
                        <a:effectLst/>
                        <a:highlight>
                          <a:srgbClr val="FFFF00"/>
                        </a:highlight>
                        <a:latin typeface="Times New Roman" panose="02020603050405020304" pitchFamily="18"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fontAlgn="t"/>
                      <a:r>
                        <a:rPr lang="en-US" sz="1600" u="none" strike="noStrike" dirty="0" err="1">
                          <a:effectLst/>
                          <a:highlight>
                            <a:srgbClr val="FFFF00"/>
                          </a:highlight>
                        </a:rPr>
                        <a:t>Tầng</a:t>
                      </a:r>
                      <a:r>
                        <a:rPr lang="en-US" sz="1600" u="none" strike="noStrike" dirty="0">
                          <a:effectLst/>
                          <a:highlight>
                            <a:srgbClr val="FFFF00"/>
                          </a:highlight>
                        </a:rPr>
                        <a:t> 3: 50 GB</a:t>
                      </a:r>
                      <a:endParaRPr lang="en-US" sz="1600" b="1" i="0" u="none" strike="noStrike" dirty="0">
                        <a:solidFill>
                          <a:srgbClr val="000000"/>
                        </a:solidFill>
                        <a:effectLst/>
                        <a:highlight>
                          <a:srgbClr val="FFFF00"/>
                        </a:highlight>
                        <a:latin typeface="Calibri" panose="020F0502020204030204" pitchFamily="34" charset="0"/>
                      </a:endParaRPr>
                    </a:p>
                  </a:txBody>
                  <a:tcPr marL="0" marR="0" marT="0" marB="0"/>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906363448"/>
                  </a:ext>
                </a:extLst>
              </a:tr>
              <a:tr h="463889">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NB </a:t>
                      </a:r>
                      <a:r>
                        <a:rPr lang="en-US" sz="1200" u="none" strike="noStrike" dirty="0" err="1">
                          <a:effectLst/>
                        </a:rPr>
                        <a:t>thở</a:t>
                      </a:r>
                      <a:r>
                        <a:rPr lang="en-US" sz="1200" u="none" strike="noStrike" dirty="0">
                          <a:effectLst/>
                        </a:rPr>
                        <a:t> oxy </a:t>
                      </a:r>
                      <a:r>
                        <a:rPr lang="en-US" sz="1200" u="none" strike="noStrike" dirty="0" err="1">
                          <a:effectLst/>
                        </a:rPr>
                        <a:t>gọng</a:t>
                      </a:r>
                      <a:r>
                        <a:rPr lang="en-US" sz="1200" u="none" strike="noStrike" dirty="0">
                          <a:effectLst/>
                        </a:rPr>
                        <a:t> </a:t>
                      </a:r>
                      <a:r>
                        <a:rPr lang="en-US" sz="1200" u="none" strike="noStrike" dirty="0" err="1">
                          <a:effectLst/>
                        </a:rPr>
                        <a:t>kính</a:t>
                      </a:r>
                      <a:endParaRPr lang="en-US" sz="1200" b="0" i="0" u="none" strike="noStrike" dirty="0">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NB thở oy qua mass</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NB </a:t>
                      </a:r>
                      <a:r>
                        <a:rPr lang="en-US" sz="1200" u="none" strike="noStrike" dirty="0" err="1">
                          <a:effectLst/>
                        </a:rPr>
                        <a:t>thở</a:t>
                      </a:r>
                      <a:r>
                        <a:rPr lang="en-US" sz="1200" u="none" strike="noStrike" dirty="0">
                          <a:effectLst/>
                        </a:rPr>
                        <a:t> oxy </a:t>
                      </a:r>
                      <a:r>
                        <a:rPr lang="en-US" sz="1200" u="none" strike="noStrike" dirty="0" err="1">
                          <a:effectLst/>
                        </a:rPr>
                        <a:t>gọng</a:t>
                      </a:r>
                      <a:r>
                        <a:rPr lang="en-US" sz="1200" u="none" strike="noStrike" dirty="0">
                          <a:effectLst/>
                        </a:rPr>
                        <a:t> </a:t>
                      </a:r>
                      <a:r>
                        <a:rPr lang="en-US" sz="1200" u="none" strike="noStrike" dirty="0" err="1">
                          <a:effectLst/>
                        </a:rPr>
                        <a:t>kính</a:t>
                      </a:r>
                      <a:endParaRPr lang="en-US" sz="1200" b="0" i="0" u="none" strike="noStrike" dirty="0">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NB thở oy qua mass</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NB thở oxy dòng cao HFNC</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Tổng số</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Thở máy không xâm nhập</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Rất nặng: Thở máy xâm nhập</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ECMO</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225469260"/>
                  </a:ext>
                </a:extLst>
              </a:tr>
              <a:tr h="194185">
                <a:tc>
                  <a:txBody>
                    <a:bodyPr/>
                    <a:lstStyle/>
                    <a:p>
                      <a:pPr algn="l" fontAlgn="t"/>
                      <a:r>
                        <a:rPr lang="en-US" sz="1200" u="none" strike="noStrike">
                          <a:effectLst/>
                        </a:rPr>
                        <a:t>1</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Tỷ lệ % trong tổng số ca mắc</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243990408"/>
                  </a:ext>
                </a:extLst>
              </a:tr>
              <a:tr h="194185">
                <a:tc>
                  <a:txBody>
                    <a:bodyPr/>
                    <a:lstStyle/>
                    <a:p>
                      <a:pPr algn="l" fontAlgn="t"/>
                      <a:r>
                        <a:rPr lang="en-US" sz="1200" u="none" strike="noStrike">
                          <a:effectLst/>
                        </a:rPr>
                        <a:t>2</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Tỷ lệ % trong mỗi tầng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2,5%</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2,5%</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5,4%</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28,6%</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3,6%</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100,0%</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27,9%</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71,2%</a:t>
                      </a:r>
                      <a:endParaRPr lang="en-US" sz="1200" b="0" i="0" u="none" strike="noStrike">
                        <a:solidFill>
                          <a:srgbClr val="000000"/>
                        </a:solidFill>
                        <a:effectLst/>
                        <a:latin typeface="Calibri" panose="020F0502020204030204" pitchFamily="34" charset="0"/>
                      </a:endParaRPr>
                    </a:p>
                  </a:txBody>
                  <a:tcPr marL="0" marR="0" marT="0" marB="0"/>
                </a:tc>
                <a:tc>
                  <a:txBody>
                    <a:bodyPr/>
                    <a:lstStyle/>
                    <a:p>
                      <a:pPr algn="r" fontAlgn="t"/>
                      <a:r>
                        <a:rPr lang="en-US" sz="1200" u="none" strike="noStrike">
                          <a:effectLst/>
                        </a:rPr>
                        <a:t>1,0%</a:t>
                      </a:r>
                      <a:endParaRPr lang="en-US" sz="1200" b="0" i="0" u="none" strike="noStrike">
                        <a:solidFill>
                          <a:srgbClr val="000000"/>
                        </a:solidFill>
                        <a:effectLst/>
                        <a:latin typeface="Calibri" panose="020F0502020204030204" pitchFamily="34" charset="0"/>
                      </a:endParaRPr>
                    </a:p>
                  </a:txBody>
                  <a:tcPr marL="0" marR="0" marT="0" marB="0"/>
                </a:tc>
                <a:extLst>
                  <a:ext uri="{0D108BD9-81ED-4DB2-BD59-A6C34878D82A}">
                    <a16:rowId xmlns:a16="http://schemas.microsoft.com/office/drawing/2014/main" val="696895361"/>
                  </a:ext>
                </a:extLst>
              </a:tr>
              <a:tr h="194185">
                <a:tc>
                  <a:txBody>
                    <a:bodyPr/>
                    <a:lstStyle/>
                    <a:p>
                      <a:pPr algn="l" fontAlgn="t"/>
                      <a:r>
                        <a:rPr lang="en-US" sz="1200" u="none" strike="noStrike">
                          <a:effectLst/>
                        </a:rPr>
                        <a:t>3</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Số</a:t>
                      </a:r>
                      <a:r>
                        <a:rPr lang="en-US" sz="1200" u="none" strike="noStrike" dirty="0">
                          <a:effectLst/>
                        </a:rPr>
                        <a:t> NB COVID-19 </a:t>
                      </a:r>
                      <a:r>
                        <a:rPr lang="en-US" sz="1200" u="none" strike="noStrike" dirty="0" err="1">
                          <a:effectLst/>
                        </a:rPr>
                        <a:t>trong</a:t>
                      </a:r>
                      <a:r>
                        <a:rPr lang="en-US" sz="1200" u="none" strike="noStrike" dirty="0">
                          <a:effectLst/>
                        </a:rPr>
                        <a:t> </a:t>
                      </a:r>
                      <a:r>
                        <a:rPr lang="en-US" sz="1200" u="none" strike="noStrike" dirty="0" err="1">
                          <a:effectLst/>
                        </a:rPr>
                        <a:t>mỗi</a:t>
                      </a:r>
                      <a:r>
                        <a:rPr lang="en-US" sz="1200" u="none" strike="noStrike" dirty="0">
                          <a:effectLst/>
                        </a:rPr>
                        <a:t> </a:t>
                      </a:r>
                      <a:r>
                        <a:rPr lang="en-US" sz="1200" u="none" strike="noStrike" dirty="0" err="1">
                          <a:effectLst/>
                        </a:rPr>
                        <a:t>tầng</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13</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13</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86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14,0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35,6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0,5</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911295944"/>
                  </a:ext>
                </a:extLst>
              </a:tr>
              <a:tr h="194185">
                <a:tc>
                  <a:txBody>
                    <a:bodyPr/>
                    <a:lstStyle/>
                    <a:p>
                      <a:pPr algn="l" fontAlgn="t"/>
                      <a:r>
                        <a:rPr lang="en-US" sz="1200" u="none" strike="noStrike">
                          <a:effectLst/>
                          <a:highlight>
                            <a:srgbClr val="FFFF00"/>
                          </a:highlight>
                        </a:rPr>
                        <a:t>4</a:t>
                      </a:r>
                      <a:endParaRPr lang="en-US" sz="1200" b="1" i="0" u="none" strike="noStrike">
                        <a:solidFill>
                          <a:srgbClr val="000000"/>
                        </a:solidFill>
                        <a:effectLst/>
                        <a:highlight>
                          <a:srgbClr val="FFFF00"/>
                        </a:highlight>
                        <a:latin typeface="Times New Roman" panose="02020603050405020304" pitchFamily="18" charset="0"/>
                      </a:endParaRPr>
                    </a:p>
                  </a:txBody>
                  <a:tcPr marL="0" marR="0" marT="0" marB="0"/>
                </a:tc>
                <a:tc>
                  <a:txBody>
                    <a:bodyPr/>
                    <a:lstStyle/>
                    <a:p>
                      <a:pPr algn="l" fontAlgn="t"/>
                      <a:r>
                        <a:rPr lang="en-US" sz="1200" u="none" strike="noStrike" dirty="0" err="1">
                          <a:effectLst/>
                          <a:highlight>
                            <a:srgbClr val="FFFF00"/>
                          </a:highlight>
                        </a:rPr>
                        <a:t>Số</a:t>
                      </a:r>
                      <a:r>
                        <a:rPr lang="en-US" sz="1200" u="none" strike="noStrike" dirty="0">
                          <a:effectLst/>
                          <a:highlight>
                            <a:srgbClr val="FFFF00"/>
                          </a:highlight>
                        </a:rPr>
                        <a:t> </a:t>
                      </a:r>
                      <a:r>
                        <a:rPr lang="en-US" sz="1200" u="none" strike="noStrike" dirty="0" err="1">
                          <a:effectLst/>
                          <a:highlight>
                            <a:srgbClr val="FFFF00"/>
                          </a:highlight>
                        </a:rPr>
                        <a:t>ổ</a:t>
                      </a:r>
                      <a:r>
                        <a:rPr lang="en-US" sz="1200" u="none" strike="noStrike" dirty="0">
                          <a:effectLst/>
                          <a:highlight>
                            <a:srgbClr val="FFFF00"/>
                          </a:highlight>
                        </a:rPr>
                        <a:t> Oxy y </a:t>
                      </a:r>
                      <a:r>
                        <a:rPr lang="en-US" sz="1200" u="none" strike="noStrike" dirty="0" err="1">
                          <a:effectLst/>
                          <a:highlight>
                            <a:srgbClr val="FFFF00"/>
                          </a:highlight>
                        </a:rPr>
                        <a:t>tế</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a:effectLst/>
                        </a:rPr>
                        <a:t>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highlight>
                            <a:srgbClr val="FFFF00"/>
                          </a:highlight>
                        </a:rPr>
                        <a:t>11</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highlight>
                            <a:srgbClr val="FFFF00"/>
                          </a:highlight>
                        </a:rPr>
                        <a:t>50</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a:effectLst/>
                        </a:rPr>
                        <a:t>14,0</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35,6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0,5</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599446393"/>
                  </a:ext>
                </a:extLst>
              </a:tr>
              <a:tr h="194185">
                <a:tc>
                  <a:txBody>
                    <a:bodyPr/>
                    <a:lstStyle/>
                    <a:p>
                      <a:pPr algn="l" fontAlgn="t"/>
                      <a:r>
                        <a:rPr lang="en-US" sz="1200" u="none" strike="noStrike">
                          <a:effectLst/>
                        </a:rPr>
                        <a:t>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Nhu cầu Oxy y tế (lít khí)</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90.000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22.500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67.500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10.575.360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349.920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5.559.840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4.665.600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21.859.740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3.866.940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17.942.400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50.400</a:t>
                      </a:r>
                      <a:endParaRPr lang="en-US" sz="1000" b="0" i="0" u="none" strike="noStrike" dirty="0">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138111252"/>
                  </a:ext>
                </a:extLst>
              </a:tr>
              <a:tr h="194185">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Quy</a:t>
                      </a:r>
                      <a:r>
                        <a:rPr lang="en-US" sz="1200" u="none" strike="noStrike" dirty="0">
                          <a:effectLst/>
                        </a:rPr>
                        <a:t> </a:t>
                      </a:r>
                      <a:r>
                        <a:rPr lang="en-US" sz="1200" u="none" strike="noStrike" dirty="0" err="1">
                          <a:effectLst/>
                        </a:rPr>
                        <a:t>đổi</a:t>
                      </a:r>
                      <a:r>
                        <a:rPr lang="en-US" sz="1200" u="none" strike="noStrike" dirty="0">
                          <a:effectLst/>
                        </a:rPr>
                        <a:t> ra </a:t>
                      </a:r>
                      <a:r>
                        <a:rPr lang="en-US" sz="1200" u="none" strike="noStrike" dirty="0" err="1">
                          <a:effectLst/>
                        </a:rPr>
                        <a:t>tấn</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0,09</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0,02</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0,07</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10,79</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0,36</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5,67</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4,76</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22,31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3,95</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18,31</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0,05</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060711097"/>
                  </a:ext>
                </a:extLst>
              </a:tr>
              <a:tr h="408380">
                <a:tc>
                  <a:txBody>
                    <a:bodyPr/>
                    <a:lstStyle/>
                    <a:p>
                      <a:pPr algn="l" fontAlgn="t"/>
                      <a:r>
                        <a:rPr lang="en-US" sz="1200" u="none" strike="noStrike">
                          <a:effectLst/>
                        </a:rPr>
                        <a:t>6</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Nhu</a:t>
                      </a:r>
                      <a:r>
                        <a:rPr lang="en-US" sz="1200" u="none" strike="noStrike" dirty="0">
                          <a:effectLst/>
                        </a:rPr>
                        <a:t> </a:t>
                      </a:r>
                      <a:r>
                        <a:rPr lang="en-US" sz="1200" u="none" strike="noStrike" dirty="0" err="1">
                          <a:effectLst/>
                        </a:rPr>
                        <a:t>cầu</a:t>
                      </a:r>
                      <a:r>
                        <a:rPr lang="en-US" sz="1200" u="none" strike="noStrike" dirty="0">
                          <a:effectLst/>
                        </a:rPr>
                        <a:t> Oxy y </a:t>
                      </a:r>
                      <a:r>
                        <a:rPr lang="en-US" sz="1200" u="none" strike="noStrike" dirty="0" err="1">
                          <a:effectLst/>
                        </a:rPr>
                        <a:t>tế</a:t>
                      </a:r>
                      <a:r>
                        <a:rPr lang="en-US" sz="1200" u="none" strike="noStrike" dirty="0">
                          <a:effectLst/>
                        </a:rPr>
                        <a:t> (</a:t>
                      </a:r>
                      <a:r>
                        <a:rPr lang="en-US" sz="1200" u="none" strike="noStrike" dirty="0" err="1">
                          <a:effectLst/>
                        </a:rPr>
                        <a:t>lít</a:t>
                      </a:r>
                      <a:r>
                        <a:rPr lang="en-US" sz="1200" u="none" strike="noStrike" dirty="0">
                          <a:effectLst/>
                        </a:rPr>
                        <a:t> </a:t>
                      </a:r>
                      <a:r>
                        <a:rPr lang="en-US" sz="1200" u="none" strike="noStrike" dirty="0" err="1">
                          <a:effectLst/>
                        </a:rPr>
                        <a:t>khí</a:t>
                      </a:r>
                      <a:r>
                        <a:rPr lang="en-US" sz="1200" u="none" strike="noStrike" dirty="0">
                          <a:effectLst/>
                        </a:rPr>
                        <a:t>) </a:t>
                      </a:r>
                      <a:r>
                        <a:rPr lang="en-US" sz="1200" u="none" strike="noStrike" dirty="0" err="1">
                          <a:effectLst/>
                        </a:rPr>
                        <a:t>trong</a:t>
                      </a:r>
                      <a:r>
                        <a:rPr lang="en-US" sz="1200" u="none" strike="noStrike" dirty="0">
                          <a:effectLst/>
                        </a:rPr>
                        <a:t> 1 </a:t>
                      </a:r>
                      <a:r>
                        <a:rPr lang="en-US" sz="1200" u="none" strike="noStrike" dirty="0" err="1">
                          <a:effectLst/>
                        </a:rPr>
                        <a:t>ngày</a:t>
                      </a:r>
                      <a:r>
                        <a:rPr lang="en-US" sz="1200" u="none" strike="noStrike" dirty="0">
                          <a:effectLst/>
                        </a:rPr>
                        <a:t> </a:t>
                      </a:r>
                      <a:r>
                        <a:rPr lang="en-US" sz="1200" u="none" strike="noStrike" dirty="0" err="1">
                          <a:effectLst/>
                        </a:rPr>
                        <a:t>theo</a:t>
                      </a:r>
                      <a:r>
                        <a:rPr lang="en-US" sz="1200" u="none" strike="noStrike" dirty="0">
                          <a:effectLst/>
                        </a:rPr>
                        <a:t> </a:t>
                      </a:r>
                      <a:r>
                        <a:rPr lang="en-US" sz="1200" u="none" strike="noStrike" dirty="0" err="1">
                          <a:effectLst/>
                        </a:rPr>
                        <a:t>số</a:t>
                      </a:r>
                      <a:r>
                        <a:rPr lang="en-US" sz="1200" u="none" strike="noStrike" dirty="0">
                          <a:effectLst/>
                        </a:rPr>
                        <a:t> ca </a:t>
                      </a:r>
                      <a:r>
                        <a:rPr lang="en-US" sz="1200" u="none" strike="noStrike" dirty="0" err="1">
                          <a:effectLst/>
                        </a:rPr>
                        <a:t>mắc</a:t>
                      </a:r>
                      <a:r>
                        <a:rPr lang="en-US" sz="1200" u="none" strike="noStrike" dirty="0">
                          <a:effectLst/>
                        </a:rPr>
                        <a:t> </a:t>
                      </a:r>
                      <a:r>
                        <a:rPr lang="en-US" sz="1200" u="none" strike="noStrike" dirty="0" err="1">
                          <a:effectLst/>
                        </a:rPr>
                        <a:t>tại</a:t>
                      </a:r>
                      <a:r>
                        <a:rPr lang="en-US" sz="1200" u="none" strike="noStrike" dirty="0">
                          <a:effectLst/>
                        </a:rPr>
                        <a:t> 1 </a:t>
                      </a:r>
                      <a:r>
                        <a:rPr lang="en-US" sz="1200" u="none" strike="noStrike" dirty="0" err="1">
                          <a:effectLst/>
                        </a:rPr>
                        <a:t>thời</a:t>
                      </a:r>
                      <a:r>
                        <a:rPr lang="en-US" sz="1200" u="none" strike="noStrike" dirty="0">
                          <a:effectLst/>
                        </a:rPr>
                        <a:t> </a:t>
                      </a:r>
                      <a:r>
                        <a:rPr lang="en-US" sz="1200" u="none" strike="noStrike" dirty="0" err="1">
                          <a:effectLst/>
                        </a:rPr>
                        <a:t>điểm</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90.000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22.500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67.500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2.903.040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116.640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1.853.280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a:effectLst/>
                        </a:rPr>
                        <a:t>933.120</a:t>
                      </a:r>
                      <a:endParaRPr lang="en-US" sz="10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3.122.820</a:t>
                      </a:r>
                      <a:endParaRPr lang="en-US" sz="10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552.420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2.563.200</a:t>
                      </a:r>
                      <a:endParaRPr lang="en-US" sz="10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000" u="none" strike="noStrike" dirty="0">
                          <a:effectLst/>
                        </a:rPr>
                        <a:t>7.200</a:t>
                      </a:r>
                      <a:endParaRPr lang="en-US" sz="1000" b="0" i="0" u="none" strike="noStrike" dirty="0">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478369823"/>
                  </a:ext>
                </a:extLst>
              </a:tr>
              <a:tr h="194185">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highlight>
                            <a:srgbClr val="FFFF00"/>
                          </a:highlight>
                        </a:rPr>
                        <a:t>Quy</a:t>
                      </a:r>
                      <a:r>
                        <a:rPr lang="en-US" sz="1200" u="none" strike="noStrike" dirty="0">
                          <a:effectLst/>
                          <a:highlight>
                            <a:srgbClr val="FFFF00"/>
                          </a:highlight>
                        </a:rPr>
                        <a:t> </a:t>
                      </a:r>
                      <a:r>
                        <a:rPr lang="en-US" sz="1200" u="none" strike="noStrike" dirty="0" err="1">
                          <a:effectLst/>
                          <a:highlight>
                            <a:srgbClr val="FFFF00"/>
                          </a:highlight>
                        </a:rPr>
                        <a:t>đổi</a:t>
                      </a:r>
                      <a:r>
                        <a:rPr lang="en-US" sz="1200" u="none" strike="noStrike" dirty="0">
                          <a:effectLst/>
                          <a:highlight>
                            <a:srgbClr val="FFFF00"/>
                          </a:highlight>
                        </a:rPr>
                        <a:t> ra </a:t>
                      </a:r>
                      <a:r>
                        <a:rPr lang="en-US" sz="1200" u="none" strike="noStrike" dirty="0" err="1">
                          <a:effectLst/>
                          <a:highlight>
                            <a:srgbClr val="FFFF00"/>
                          </a:highlight>
                        </a:rPr>
                        <a:t>tấn</a:t>
                      </a:r>
                      <a:endParaRPr lang="en-US" sz="1200" b="0"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0,09</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a:effectLst/>
                        </a:rPr>
                        <a:t>0,02</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0,07</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2,96</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b="0" u="none" strike="noStrike" dirty="0">
                          <a:effectLst/>
                        </a:rPr>
                        <a:t>0,12</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b="0" u="none" strike="noStrike" dirty="0">
                          <a:effectLst/>
                        </a:rPr>
                        <a:t>1,89</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0,95</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b="1" u="none" strike="noStrike" dirty="0">
                          <a:effectLst/>
                          <a:highlight>
                            <a:srgbClr val="FFFF00"/>
                          </a:highlight>
                        </a:rPr>
                        <a:t>3,19</a:t>
                      </a:r>
                      <a:endParaRPr lang="en-US" sz="1200" b="1" i="0" u="none" strike="noStrike" dirty="0">
                        <a:solidFill>
                          <a:srgbClr val="000000"/>
                        </a:solidFill>
                        <a:effectLst/>
                        <a:highlight>
                          <a:srgbClr val="FFFF00"/>
                        </a:highlight>
                        <a:latin typeface="Times New Roman" panose="02020603050405020304" pitchFamily="18" charset="0"/>
                      </a:endParaRPr>
                    </a:p>
                  </a:txBody>
                  <a:tcPr marL="0" marR="0" marT="0" marB="0"/>
                </a:tc>
                <a:tc>
                  <a:txBody>
                    <a:bodyPr/>
                    <a:lstStyle/>
                    <a:p>
                      <a:pPr algn="r" fontAlgn="t"/>
                      <a:r>
                        <a:rPr lang="en-US" sz="1200" u="none" strike="noStrike" dirty="0">
                          <a:effectLst/>
                        </a:rPr>
                        <a:t>0,56</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2,62</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0,01</a:t>
                      </a:r>
                      <a:endParaRPr lang="en-US" sz="1200" b="1"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314105004"/>
                  </a:ext>
                </a:extLst>
              </a:tr>
              <a:tr h="194185">
                <a:tc>
                  <a:txBody>
                    <a:bodyPr/>
                    <a:lstStyle/>
                    <a:p>
                      <a:pPr algn="l" fontAlgn="t"/>
                      <a:r>
                        <a:rPr lang="en-US" sz="1200" u="none" strike="noStrike">
                          <a:effectLst/>
                        </a:rPr>
                        <a:t>7</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Nhu</a:t>
                      </a:r>
                      <a:r>
                        <a:rPr lang="en-US" sz="1200" u="none" strike="noStrike" dirty="0">
                          <a:effectLst/>
                        </a:rPr>
                        <a:t> </a:t>
                      </a:r>
                      <a:r>
                        <a:rPr lang="en-US" sz="1200" u="none" strike="noStrike" dirty="0" err="1">
                          <a:effectLst/>
                        </a:rPr>
                        <a:t>cầu</a:t>
                      </a:r>
                      <a:r>
                        <a:rPr lang="en-US" sz="1200" u="none" strike="noStrike" dirty="0">
                          <a:effectLst/>
                        </a:rPr>
                        <a:t> </a:t>
                      </a:r>
                      <a:r>
                        <a:rPr lang="en-US" sz="1200" u="none" strike="noStrike" dirty="0" err="1">
                          <a:effectLst/>
                        </a:rPr>
                        <a:t>vỏ</a:t>
                      </a:r>
                      <a:r>
                        <a:rPr lang="en-US" sz="1200" u="none" strike="noStrike" dirty="0">
                          <a:effectLst/>
                        </a:rPr>
                        <a:t> </a:t>
                      </a:r>
                      <a:r>
                        <a:rPr lang="en-US" sz="1200" u="none" strike="noStrike" dirty="0" err="1">
                          <a:effectLst/>
                        </a:rPr>
                        <a:t>chứa</a:t>
                      </a:r>
                      <a:r>
                        <a:rPr lang="en-US" sz="1200" u="none" strike="noStrike" dirty="0">
                          <a:effectLst/>
                        </a:rPr>
                        <a:t> Oxy</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367176617"/>
                  </a:ext>
                </a:extLst>
              </a:tr>
              <a:tr h="194185">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Chai Oxy khí 8L (=1200 lít)</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1830963652"/>
                  </a:ext>
                </a:extLst>
              </a:tr>
              <a:tr h="194185">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Chai Oxy khí 10L (=1500 lít)</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30%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508996705"/>
                  </a:ext>
                </a:extLst>
              </a:tr>
              <a:tr h="194185">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Chai Oxy khí 40L (=6000 lít)</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439687818"/>
                  </a:ext>
                </a:extLst>
              </a:tr>
              <a:tr h="226550">
                <a:tc>
                  <a:txBody>
                    <a:bodyPr/>
                    <a:lstStyle/>
                    <a:p>
                      <a:pPr algn="l"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Bình Oxy lỏng 175L (150m3 khi)</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037518218"/>
                  </a:ext>
                </a:extLst>
              </a:tr>
              <a:tr h="22655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a:effectLst/>
                        </a:rPr>
                        <a:t>Bình Oxy lỏng 500L (450m3 khí)</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1"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25%</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540825805"/>
                  </a:ext>
                </a:extLst>
              </a:tr>
              <a:tr h="323644">
                <a:tc>
                  <a:txBody>
                    <a:bodyPr/>
                    <a:lstStyle/>
                    <a:p>
                      <a:pPr algn="l"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6m3 (6m3 x 1000 (</a:t>
                      </a:r>
                      <a:r>
                        <a:rPr lang="en-US" sz="1200" u="none" strike="noStrike" dirty="0" err="1">
                          <a:effectLst/>
                        </a:rPr>
                        <a:t>lít</a:t>
                      </a:r>
                      <a:r>
                        <a:rPr lang="en-US" sz="1200" u="none" strike="noStrike" dirty="0">
                          <a:effectLst/>
                        </a:rPr>
                        <a:t> </a:t>
                      </a:r>
                      <a:r>
                        <a:rPr lang="en-US" sz="1200" u="none" strike="noStrike" dirty="0" err="1">
                          <a:effectLst/>
                        </a:rPr>
                        <a:t>lỏng</a:t>
                      </a:r>
                      <a:r>
                        <a:rPr lang="en-US" sz="1200" u="none" strike="noStrike" dirty="0">
                          <a:effectLst/>
                        </a:rPr>
                        <a:t>)   x 858 (</a:t>
                      </a:r>
                      <a:r>
                        <a:rPr lang="en-US" sz="1200" u="none" strike="noStrike" dirty="0" err="1">
                          <a:effectLst/>
                        </a:rPr>
                        <a:t>lít</a:t>
                      </a:r>
                      <a:r>
                        <a:rPr lang="en-US" sz="1200" u="none" strike="noStrike" dirty="0">
                          <a:effectLst/>
                        </a:rPr>
                        <a:t> </a:t>
                      </a:r>
                      <a:r>
                        <a:rPr lang="en-US" sz="1200" u="none" strike="noStrike" dirty="0" err="1">
                          <a:effectLst/>
                        </a:rPr>
                        <a:t>khí</a:t>
                      </a:r>
                      <a:r>
                        <a:rPr lang="en-US" sz="1200" u="none" strike="noStrike" dirty="0">
                          <a:effectLst/>
                        </a:rPr>
                        <a:t>) = 5148000 </a:t>
                      </a:r>
                      <a:r>
                        <a:rPr lang="en-US" sz="1200" u="none" strike="noStrike" dirty="0" err="1">
                          <a:effectLst/>
                        </a:rPr>
                        <a:t>lít</a:t>
                      </a:r>
                      <a:r>
                        <a:rPr lang="en-US" sz="1200" u="none" strike="noStrike" dirty="0">
                          <a:effectLst/>
                        </a:rPr>
                        <a:t> </a:t>
                      </a:r>
                      <a:r>
                        <a:rPr lang="en-US" sz="1200" u="none" strike="noStrike" dirty="0" err="1">
                          <a:effectLst/>
                        </a:rPr>
                        <a:t>khí</a:t>
                      </a:r>
                      <a:r>
                        <a:rPr lang="en-US" sz="1200" u="none" strike="noStrike" dirty="0">
                          <a:effectLst/>
                        </a:rPr>
                        <a:t> )</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50%</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50%</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70%%</a:t>
                      </a:r>
                      <a:endParaRPr lang="en-US" sz="1200" b="1"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FF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766163373"/>
                  </a:ext>
                </a:extLst>
              </a:tr>
              <a:tr h="259542">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10m3 </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331561269"/>
                  </a:ext>
                </a:extLst>
              </a:tr>
              <a:tr h="22860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20m3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380464322"/>
                  </a:ext>
                </a:extLst>
              </a:tr>
              <a:tr h="228600">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just" fontAlgn="t"/>
                      <a:r>
                        <a:rPr lang="en-US" sz="1200" u="none" strike="noStrike" dirty="0" err="1">
                          <a:effectLst/>
                        </a:rPr>
                        <a:t>Bồn</a:t>
                      </a:r>
                      <a:r>
                        <a:rPr lang="en-US" sz="1200" u="none" strike="noStrike" dirty="0">
                          <a:effectLst/>
                        </a:rPr>
                        <a:t> Oxy </a:t>
                      </a:r>
                      <a:r>
                        <a:rPr lang="en-US" sz="1200" u="none" strike="noStrike" dirty="0" err="1">
                          <a:effectLst/>
                        </a:rPr>
                        <a:t>lỏng</a:t>
                      </a:r>
                      <a:r>
                        <a:rPr lang="en-US" sz="1200" u="none" strike="noStrike" dirty="0">
                          <a:effectLst/>
                        </a:rPr>
                        <a:t> 30m3</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10%</a:t>
                      </a:r>
                      <a:endParaRPr lang="en-US" sz="1200" b="1"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3508229659"/>
                  </a:ext>
                </a:extLst>
              </a:tr>
              <a:tr h="151033">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Quy đổi từ lít lỏng ra lít khí</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2453678027"/>
                  </a:ext>
                </a:extLst>
              </a:tr>
              <a:tr h="151033">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dirty="0" err="1">
                          <a:effectLst/>
                        </a:rPr>
                        <a:t>Quy</a:t>
                      </a:r>
                      <a:r>
                        <a:rPr lang="en-US" sz="1200" u="none" strike="noStrike" dirty="0">
                          <a:effectLst/>
                        </a:rPr>
                        <a:t> </a:t>
                      </a:r>
                      <a:r>
                        <a:rPr lang="en-US" sz="1200" u="none" strike="noStrike" dirty="0" err="1">
                          <a:effectLst/>
                        </a:rPr>
                        <a:t>đổi</a:t>
                      </a:r>
                      <a:r>
                        <a:rPr lang="en-US" sz="1200" u="none" strike="noStrike" dirty="0">
                          <a:effectLst/>
                        </a:rPr>
                        <a:t> </a:t>
                      </a:r>
                      <a:r>
                        <a:rPr lang="en-US" sz="1200" u="none" strike="noStrike" dirty="0" err="1">
                          <a:effectLst/>
                        </a:rPr>
                        <a:t>từ</a:t>
                      </a:r>
                      <a:r>
                        <a:rPr lang="en-US" sz="1200" u="none" strike="noStrike" dirty="0">
                          <a:effectLst/>
                        </a:rPr>
                        <a:t> m3 </a:t>
                      </a:r>
                      <a:r>
                        <a:rPr lang="en-US" sz="1200" u="none" strike="noStrike" dirty="0" err="1">
                          <a:effectLst/>
                        </a:rPr>
                        <a:t>của</a:t>
                      </a:r>
                      <a:r>
                        <a:rPr lang="en-US" sz="1200" u="none" strike="noStrike" dirty="0">
                          <a:effectLst/>
                        </a:rPr>
                        <a:t> </a:t>
                      </a:r>
                      <a:r>
                        <a:rPr lang="en-US" sz="1200" u="none" strike="noStrike" dirty="0" err="1">
                          <a:effectLst/>
                        </a:rPr>
                        <a:t>bồn</a:t>
                      </a:r>
                      <a:r>
                        <a:rPr lang="en-US" sz="1200" u="none" strike="noStrike" dirty="0">
                          <a:effectLst/>
                        </a:rPr>
                        <a:t> </a:t>
                      </a:r>
                      <a:r>
                        <a:rPr lang="en-US" sz="1200" u="none" strike="noStrike" dirty="0" err="1">
                          <a:effectLst/>
                        </a:rPr>
                        <a:t>chứa</a:t>
                      </a:r>
                      <a:r>
                        <a:rPr lang="en-US" sz="1200" u="none" strike="noStrike" dirty="0">
                          <a:effectLst/>
                        </a:rPr>
                        <a:t> ra </a:t>
                      </a:r>
                      <a:r>
                        <a:rPr lang="en-US" sz="1200" u="none" strike="noStrike" dirty="0" err="1">
                          <a:effectLst/>
                        </a:rPr>
                        <a:t>lít</a:t>
                      </a:r>
                      <a:r>
                        <a:rPr lang="en-US" sz="1200" u="none" strike="noStrike" dirty="0">
                          <a:effectLst/>
                        </a:rPr>
                        <a:t> </a:t>
                      </a:r>
                      <a:r>
                        <a:rPr lang="en-US" sz="1200" u="none" strike="noStrike" dirty="0" err="1">
                          <a:effectLst/>
                        </a:rPr>
                        <a:t>lỏng</a:t>
                      </a:r>
                      <a:endParaRPr lang="en-US" sz="1200" b="0" i="0" u="none" strike="noStrike" dirty="0">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587861804"/>
                  </a:ext>
                </a:extLst>
              </a:tr>
              <a:tr h="151033">
                <a:tc>
                  <a:txBody>
                    <a:bodyPr/>
                    <a:lstStyle/>
                    <a:p>
                      <a:pPr algn="l"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l" fontAlgn="t"/>
                      <a:r>
                        <a:rPr lang="en-US" sz="1200" u="none" strike="noStrike">
                          <a:effectLst/>
                        </a:rPr>
                        <a:t>Quy đổi từ m3 lỏng ra kg/tấn</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a:effectLst/>
                        </a:rPr>
                        <a:t> </a:t>
                      </a:r>
                      <a:endParaRPr lang="en-US" sz="1200" b="0" i="0" u="none" strike="noStrike">
                        <a:solidFill>
                          <a:srgbClr val="000000"/>
                        </a:solidFill>
                        <a:effectLst/>
                        <a:latin typeface="Times New Roman" panose="02020603050405020304" pitchFamily="18" charset="0"/>
                      </a:endParaRPr>
                    </a:p>
                  </a:txBody>
                  <a:tcPr marL="0" marR="0" marT="0" marB="0"/>
                </a:tc>
                <a:tc>
                  <a:txBody>
                    <a:bodyPr/>
                    <a:lstStyle/>
                    <a:p>
                      <a:pPr algn="r" fontAlgn="t"/>
                      <a:r>
                        <a:rPr lang="en-US" sz="1200" u="none" strike="noStrike" dirty="0">
                          <a:effectLst/>
                        </a:rPr>
                        <a:t> </a:t>
                      </a:r>
                      <a:endParaRPr lang="en-US" sz="1200" b="0" i="0" u="none" strike="noStrike" dirty="0">
                        <a:solidFill>
                          <a:srgbClr val="000000"/>
                        </a:solidFill>
                        <a:effectLst/>
                        <a:latin typeface="Times New Roman" panose="02020603050405020304" pitchFamily="18" charset="0"/>
                      </a:endParaRPr>
                    </a:p>
                  </a:txBody>
                  <a:tcPr marL="0" marR="0" marT="0" marB="0"/>
                </a:tc>
                <a:extLst>
                  <a:ext uri="{0D108BD9-81ED-4DB2-BD59-A6C34878D82A}">
                    <a16:rowId xmlns:a16="http://schemas.microsoft.com/office/drawing/2014/main" val="75801569"/>
                  </a:ext>
                </a:extLst>
              </a:tr>
            </a:tbl>
          </a:graphicData>
        </a:graphic>
      </p:graphicFrame>
    </p:spTree>
    <p:extLst>
      <p:ext uri="{BB962C8B-B14F-4D97-AF65-F5344CB8AC3E}">
        <p14:creationId xmlns:p14="http://schemas.microsoft.com/office/powerpoint/2010/main" val="3283184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194286" y="76200"/>
            <a:ext cx="4377714" cy="872067"/>
          </a:xfrm>
        </p:spPr>
        <p:txBody>
          <a:bodyPr/>
          <a:lstStyle/>
          <a:p>
            <a:r>
              <a:rPr lang="en-US" b="1" dirty="0" err="1">
                <a:solidFill>
                  <a:schemeClr val="accent6"/>
                </a:solidFill>
              </a:rPr>
              <a:t>Kết</a:t>
            </a:r>
            <a:r>
              <a:rPr lang="en-US" b="1" dirty="0">
                <a:solidFill>
                  <a:schemeClr val="accent6"/>
                </a:solidFill>
              </a:rPr>
              <a:t> </a:t>
            </a:r>
            <a:r>
              <a:rPr lang="en-US" b="1" dirty="0" err="1">
                <a:solidFill>
                  <a:schemeClr val="accent6"/>
                </a:solidFill>
              </a:rPr>
              <a:t>luận</a:t>
            </a:r>
            <a:endParaRPr lang="en-US" b="1" dirty="0">
              <a:solidFill>
                <a:schemeClr val="accent6"/>
              </a:solidFill>
            </a:endParaRPr>
          </a:p>
        </p:txBody>
      </p:sp>
      <p:sp>
        <p:nvSpPr>
          <p:cNvPr id="3" name="Content Placeholder 2">
            <a:extLst>
              <a:ext uri="{FF2B5EF4-FFF2-40B4-BE49-F238E27FC236}">
                <a16:creationId xmlns:a16="http://schemas.microsoft.com/office/drawing/2014/main" id="{6FE44AB4-9B6B-4725-BC02-FE706F78F922}"/>
              </a:ext>
            </a:extLst>
          </p:cNvPr>
          <p:cNvSpPr>
            <a:spLocks noGrp="1"/>
          </p:cNvSpPr>
          <p:nvPr>
            <p:ph idx="1"/>
          </p:nvPr>
        </p:nvSpPr>
        <p:spPr>
          <a:xfrm>
            <a:off x="381000" y="1166018"/>
            <a:ext cx="8568714" cy="5234781"/>
          </a:xfrm>
        </p:spPr>
        <p:txBody>
          <a:bodyPr/>
          <a:lstStyle/>
          <a:p>
            <a:pPr marL="457200" indent="-457200" algn="just">
              <a:lnSpc>
                <a:spcPct val="110000"/>
              </a:lnSpc>
              <a:buAutoNum type="arabicPeriod"/>
            </a:pPr>
            <a:r>
              <a:rPr lang="en-US" sz="2600" dirty="0" err="1">
                <a:cs typeface="Arial" panose="020B0604020202020204" pitchFamily="34" charset="0"/>
              </a:rPr>
              <a:t>Việc</a:t>
            </a:r>
            <a:r>
              <a:rPr lang="en-US" sz="2600" dirty="0">
                <a:cs typeface="Arial" panose="020B0604020202020204" pitchFamily="34" charset="0"/>
              </a:rPr>
              <a:t> </a:t>
            </a:r>
            <a:r>
              <a:rPr lang="en-US" sz="2600" dirty="0" err="1">
                <a:cs typeface="Arial" panose="020B0604020202020204" pitchFamily="34" charset="0"/>
              </a:rPr>
              <a:t>thiết</a:t>
            </a:r>
            <a:r>
              <a:rPr lang="en-US" sz="2600" dirty="0">
                <a:cs typeface="Arial" panose="020B0604020202020204" pitchFamily="34" charset="0"/>
              </a:rPr>
              <a:t> </a:t>
            </a:r>
            <a:r>
              <a:rPr lang="en-US" sz="2600" dirty="0" err="1">
                <a:cs typeface="Arial" panose="020B0604020202020204" pitchFamily="34" charset="0"/>
              </a:rPr>
              <a:t>lập</a:t>
            </a:r>
            <a:r>
              <a:rPr lang="en-US" sz="2600" dirty="0">
                <a:cs typeface="Arial" panose="020B0604020202020204" pitchFamily="34" charset="0"/>
              </a:rPr>
              <a:t>, </a:t>
            </a:r>
            <a:r>
              <a:rPr lang="en-US" sz="2600" dirty="0" err="1">
                <a:cs typeface="Arial" panose="020B0604020202020204" pitchFamily="34" charset="0"/>
              </a:rPr>
              <a:t>đầu</a:t>
            </a:r>
            <a:r>
              <a:rPr lang="en-US" sz="2600" dirty="0">
                <a:cs typeface="Arial" panose="020B0604020202020204" pitchFamily="34" charset="0"/>
              </a:rPr>
              <a:t> </a:t>
            </a:r>
            <a:r>
              <a:rPr lang="en-US" sz="2600" dirty="0" err="1">
                <a:cs typeface="Arial" panose="020B0604020202020204" pitchFamily="34" charset="0"/>
              </a:rPr>
              <a:t>tư</a:t>
            </a:r>
            <a:r>
              <a:rPr lang="en-US" sz="2600" dirty="0">
                <a:cs typeface="Arial" panose="020B0604020202020204" pitchFamily="34" charset="0"/>
              </a:rPr>
              <a:t>, </a:t>
            </a:r>
            <a:r>
              <a:rPr lang="en-US" sz="2600" dirty="0" err="1">
                <a:cs typeface="Arial" panose="020B0604020202020204" pitchFamily="34" charset="0"/>
              </a:rPr>
              <a:t>cải</a:t>
            </a:r>
            <a:r>
              <a:rPr lang="en-US" sz="2600" dirty="0">
                <a:cs typeface="Arial" panose="020B0604020202020204" pitchFamily="34" charset="0"/>
              </a:rPr>
              <a:t> </a:t>
            </a:r>
            <a:r>
              <a:rPr lang="en-US" sz="2600" dirty="0" err="1">
                <a:cs typeface="Arial" panose="020B0604020202020204" pitchFamily="34" charset="0"/>
              </a:rPr>
              <a:t>thiện</a:t>
            </a:r>
            <a:r>
              <a:rPr lang="en-US" sz="2600" dirty="0">
                <a:cs typeface="Arial" panose="020B0604020202020204" pitchFamily="34" charset="0"/>
              </a:rPr>
              <a:t> </a:t>
            </a:r>
            <a:r>
              <a:rPr lang="en-US" sz="2600" dirty="0" err="1">
                <a:cs typeface="Arial" panose="020B0604020202020204" pitchFamily="34" charset="0"/>
              </a:rPr>
              <a:t>hạ</a:t>
            </a:r>
            <a:r>
              <a:rPr lang="en-US" sz="2600" dirty="0">
                <a:cs typeface="Arial" panose="020B0604020202020204" pitchFamily="34" charset="0"/>
              </a:rPr>
              <a:t> </a:t>
            </a:r>
            <a:r>
              <a:rPr lang="en-US" sz="2600" dirty="0" err="1">
                <a:cs typeface="Arial" panose="020B0604020202020204" pitchFamily="34" charset="0"/>
              </a:rPr>
              <a:t>tầng</a:t>
            </a:r>
            <a:r>
              <a:rPr lang="en-US" sz="2600" dirty="0">
                <a:cs typeface="Arial" panose="020B0604020202020204" pitchFamily="34" charset="0"/>
              </a:rPr>
              <a:t> </a:t>
            </a:r>
            <a:r>
              <a:rPr lang="en-US" sz="2600" dirty="0" err="1">
                <a:cs typeface="Arial" panose="020B0604020202020204" pitchFamily="34" charset="0"/>
              </a:rPr>
              <a:t>kỹ</a:t>
            </a:r>
            <a:r>
              <a:rPr lang="en-US" sz="2600" dirty="0">
                <a:cs typeface="Arial" panose="020B0604020202020204" pitchFamily="34" charset="0"/>
              </a:rPr>
              <a:t> </a:t>
            </a:r>
            <a:r>
              <a:rPr lang="en-US" sz="2600" dirty="0" err="1">
                <a:cs typeface="Arial" panose="020B0604020202020204" pitchFamily="34" charset="0"/>
              </a:rPr>
              <a:t>thuật</a:t>
            </a:r>
            <a:r>
              <a:rPr lang="en-US" sz="2600" dirty="0">
                <a:cs typeface="Arial" panose="020B0604020202020204" pitchFamily="34" charset="0"/>
              </a:rPr>
              <a:t> Oxy y </a:t>
            </a:r>
            <a:r>
              <a:rPr lang="en-US" sz="2600" dirty="0" err="1">
                <a:cs typeface="Arial" panose="020B0604020202020204" pitchFamily="34" charset="0"/>
              </a:rPr>
              <a:t>tế</a:t>
            </a:r>
            <a:r>
              <a:rPr lang="en-US" sz="2600" dirty="0">
                <a:cs typeface="Arial" panose="020B0604020202020204" pitchFamily="34" charset="0"/>
              </a:rPr>
              <a:t>, </a:t>
            </a:r>
            <a:r>
              <a:rPr lang="en-US" sz="2600" dirty="0" err="1">
                <a:cs typeface="Arial" panose="020B0604020202020204" pitchFamily="34" charset="0"/>
              </a:rPr>
              <a:t>vỏ</a:t>
            </a:r>
            <a:r>
              <a:rPr lang="en-US" sz="2600" dirty="0">
                <a:cs typeface="Arial" panose="020B0604020202020204" pitchFamily="34" charset="0"/>
              </a:rPr>
              <a:t> </a:t>
            </a:r>
            <a:r>
              <a:rPr lang="en-US" sz="2600" dirty="0" err="1">
                <a:cs typeface="Arial" panose="020B0604020202020204" pitchFamily="34" charset="0"/>
              </a:rPr>
              <a:t>chứa</a:t>
            </a:r>
            <a:r>
              <a:rPr lang="en-US" sz="2600" dirty="0">
                <a:cs typeface="Arial" panose="020B0604020202020204" pitchFamily="34" charset="0"/>
              </a:rPr>
              <a:t>, </a:t>
            </a:r>
            <a:r>
              <a:rPr lang="en-US" sz="2600" dirty="0" err="1">
                <a:cs typeface="Arial" panose="020B0604020202020204" pitchFamily="34" charset="0"/>
              </a:rPr>
              <a:t>đảm</a:t>
            </a:r>
            <a:r>
              <a:rPr lang="en-US" sz="2600" dirty="0">
                <a:cs typeface="Arial" panose="020B0604020202020204" pitchFamily="34" charset="0"/>
              </a:rPr>
              <a:t> </a:t>
            </a:r>
            <a:r>
              <a:rPr lang="en-US" sz="2600" dirty="0" err="1">
                <a:cs typeface="Arial" panose="020B0604020202020204" pitchFamily="34" charset="0"/>
              </a:rPr>
              <a:t>bảo</a:t>
            </a:r>
            <a:r>
              <a:rPr lang="en-US" sz="2600" dirty="0">
                <a:cs typeface="Arial" panose="020B0604020202020204" pitchFamily="34" charset="0"/>
              </a:rPr>
              <a:t> oxy y </a:t>
            </a:r>
            <a:r>
              <a:rPr lang="en-US" sz="2600" dirty="0" err="1">
                <a:cs typeface="Arial" panose="020B0604020202020204" pitchFamily="34" charset="0"/>
              </a:rPr>
              <a:t>tế</a:t>
            </a:r>
            <a:r>
              <a:rPr lang="en-US" sz="2600" dirty="0">
                <a:cs typeface="Arial" panose="020B0604020202020204" pitchFamily="34" charset="0"/>
              </a:rPr>
              <a:t> </a:t>
            </a:r>
            <a:r>
              <a:rPr lang="en-US" sz="2600" dirty="0" err="1">
                <a:cs typeface="Arial" panose="020B0604020202020204" pitchFamily="34" charset="0"/>
              </a:rPr>
              <a:t>cho</a:t>
            </a:r>
            <a:r>
              <a:rPr lang="en-US" sz="2600" dirty="0">
                <a:cs typeface="Arial" panose="020B0604020202020204" pitchFamily="34" charset="0"/>
              </a:rPr>
              <a:t> </a:t>
            </a:r>
            <a:r>
              <a:rPr lang="en-US" sz="2600" dirty="0" err="1">
                <a:cs typeface="Arial" panose="020B0604020202020204" pitchFamily="34" charset="0"/>
              </a:rPr>
              <a:t>công</a:t>
            </a:r>
            <a:r>
              <a:rPr lang="en-US" sz="2600" dirty="0">
                <a:cs typeface="Arial" panose="020B0604020202020204" pitchFamily="34" charset="0"/>
              </a:rPr>
              <a:t> </a:t>
            </a:r>
            <a:r>
              <a:rPr lang="en-US" sz="2600" dirty="0" err="1">
                <a:cs typeface="Arial" panose="020B0604020202020204" pitchFamily="34" charset="0"/>
              </a:rPr>
              <a:t>tác</a:t>
            </a:r>
            <a:r>
              <a:rPr lang="en-US" sz="2600" dirty="0">
                <a:cs typeface="Arial" panose="020B0604020202020204" pitchFamily="34" charset="0"/>
              </a:rPr>
              <a:t> </a:t>
            </a:r>
            <a:r>
              <a:rPr lang="en-US" sz="2600" dirty="0" err="1">
                <a:cs typeface="Arial" panose="020B0604020202020204" pitchFamily="34" charset="0"/>
              </a:rPr>
              <a:t>cấp</a:t>
            </a:r>
            <a:r>
              <a:rPr lang="en-US" sz="2600" dirty="0">
                <a:cs typeface="Arial" panose="020B0604020202020204" pitchFamily="34" charset="0"/>
              </a:rPr>
              <a:t> </a:t>
            </a:r>
            <a:r>
              <a:rPr lang="en-US" sz="2600" dirty="0" err="1">
                <a:cs typeface="Arial" panose="020B0604020202020204" pitchFamily="34" charset="0"/>
              </a:rPr>
              <a:t>cứu</a:t>
            </a:r>
            <a:r>
              <a:rPr lang="en-US" sz="2600" dirty="0">
                <a:cs typeface="Arial" panose="020B0604020202020204" pitchFamily="34" charset="0"/>
              </a:rPr>
              <a:t>, </a:t>
            </a:r>
            <a:r>
              <a:rPr lang="en-US" sz="2600" dirty="0" err="1">
                <a:cs typeface="Arial" panose="020B0604020202020204" pitchFamily="34" charset="0"/>
              </a:rPr>
              <a:t>điều</a:t>
            </a:r>
            <a:r>
              <a:rPr lang="en-US" sz="2600" dirty="0">
                <a:cs typeface="Arial" panose="020B0604020202020204" pitchFamily="34" charset="0"/>
              </a:rPr>
              <a:t> </a:t>
            </a:r>
            <a:r>
              <a:rPr lang="en-US" sz="2600" dirty="0" err="1">
                <a:cs typeface="Arial" panose="020B0604020202020204" pitchFamily="34" charset="0"/>
              </a:rPr>
              <a:t>trị</a:t>
            </a:r>
            <a:r>
              <a:rPr lang="en-US" sz="2600" dirty="0">
                <a:cs typeface="Arial" panose="020B0604020202020204" pitchFamily="34" charset="0"/>
              </a:rPr>
              <a:t> COVID-19 </a:t>
            </a:r>
            <a:r>
              <a:rPr lang="en-US" sz="2600" dirty="0" err="1">
                <a:cs typeface="Arial" panose="020B0604020202020204" pitchFamily="34" charset="0"/>
              </a:rPr>
              <a:t>tại</a:t>
            </a:r>
            <a:r>
              <a:rPr lang="en-US" sz="2600" dirty="0">
                <a:cs typeface="Arial" panose="020B0604020202020204" pitchFamily="34" charset="0"/>
              </a:rPr>
              <a:t> </a:t>
            </a:r>
            <a:r>
              <a:rPr lang="en-US" sz="2600" dirty="0" err="1">
                <a:cs typeface="Arial" panose="020B0604020202020204" pitchFamily="34" charset="0"/>
              </a:rPr>
              <a:t>các</a:t>
            </a:r>
            <a:r>
              <a:rPr lang="en-US" sz="2600" dirty="0">
                <a:cs typeface="Arial" panose="020B0604020202020204" pitchFamily="34" charset="0"/>
              </a:rPr>
              <a:t> </a:t>
            </a:r>
            <a:r>
              <a:rPr lang="en-US" sz="2600" dirty="0" err="1">
                <a:cs typeface="Arial" panose="020B0604020202020204" pitchFamily="34" charset="0"/>
              </a:rPr>
              <a:t>địa</a:t>
            </a:r>
            <a:r>
              <a:rPr lang="en-US" sz="2600" dirty="0">
                <a:cs typeface="Arial" panose="020B0604020202020204" pitchFamily="34" charset="0"/>
              </a:rPr>
              <a:t> </a:t>
            </a:r>
            <a:r>
              <a:rPr lang="en-US" sz="2600" dirty="0" err="1">
                <a:cs typeface="Arial" panose="020B0604020202020204" pitchFamily="34" charset="0"/>
              </a:rPr>
              <a:t>phương</a:t>
            </a:r>
            <a:r>
              <a:rPr lang="en-US" sz="2600" dirty="0">
                <a:cs typeface="Arial" panose="020B0604020202020204" pitchFamily="34" charset="0"/>
              </a:rPr>
              <a:t> </a:t>
            </a:r>
            <a:r>
              <a:rPr lang="en-US" sz="2600" dirty="0" err="1">
                <a:cs typeface="Arial" panose="020B0604020202020204" pitchFamily="34" charset="0"/>
              </a:rPr>
              <a:t>là</a:t>
            </a:r>
            <a:r>
              <a:rPr lang="en-US" sz="2600" dirty="0">
                <a:cs typeface="Arial" panose="020B0604020202020204" pitchFamily="34" charset="0"/>
              </a:rPr>
              <a:t> </a:t>
            </a:r>
            <a:r>
              <a:rPr lang="en-US" sz="2600" dirty="0" err="1">
                <a:cs typeface="Arial" panose="020B0604020202020204" pitchFamily="34" charset="0"/>
              </a:rPr>
              <a:t>tối</a:t>
            </a:r>
            <a:r>
              <a:rPr lang="en-US" sz="2600" dirty="0">
                <a:cs typeface="Arial" panose="020B0604020202020204" pitchFamily="34" charset="0"/>
              </a:rPr>
              <a:t> </a:t>
            </a:r>
            <a:r>
              <a:rPr lang="en-US" sz="2600" dirty="0" err="1">
                <a:cs typeface="Arial" panose="020B0604020202020204" pitchFamily="34" charset="0"/>
              </a:rPr>
              <a:t>cần</a:t>
            </a:r>
            <a:r>
              <a:rPr lang="en-US" sz="2600" dirty="0">
                <a:cs typeface="Arial" panose="020B0604020202020204" pitchFamily="34" charset="0"/>
              </a:rPr>
              <a:t> </a:t>
            </a:r>
            <a:r>
              <a:rPr lang="en-US" sz="2600" dirty="0" err="1">
                <a:cs typeface="Arial" panose="020B0604020202020204" pitchFamily="34" charset="0"/>
              </a:rPr>
              <a:t>thiết</a:t>
            </a:r>
            <a:r>
              <a:rPr lang="en-US" sz="2600" dirty="0">
                <a:cs typeface="Arial" panose="020B0604020202020204" pitchFamily="34" charset="0"/>
              </a:rPr>
              <a:t>.</a:t>
            </a:r>
          </a:p>
          <a:p>
            <a:pPr marL="457200" indent="-457200" algn="just">
              <a:lnSpc>
                <a:spcPct val="110000"/>
              </a:lnSpc>
              <a:buAutoNum type="arabicPeriod"/>
            </a:pPr>
            <a:r>
              <a:rPr lang="en-US" sz="2600" dirty="0" err="1">
                <a:cs typeface="Arial" panose="020B0604020202020204" pitchFamily="34" charset="0"/>
              </a:rPr>
              <a:t>Xác</a:t>
            </a:r>
            <a:r>
              <a:rPr lang="en-US" sz="2600" dirty="0">
                <a:cs typeface="Arial" panose="020B0604020202020204" pitchFamily="34" charset="0"/>
              </a:rPr>
              <a:t> </a:t>
            </a:r>
            <a:r>
              <a:rPr lang="en-US" sz="2600" dirty="0" err="1">
                <a:cs typeface="Arial" panose="020B0604020202020204" pitchFamily="34" charset="0"/>
              </a:rPr>
              <a:t>định</a:t>
            </a:r>
            <a:r>
              <a:rPr lang="en-US" sz="2600" dirty="0">
                <a:cs typeface="Arial" panose="020B0604020202020204" pitchFamily="34" charset="0"/>
              </a:rPr>
              <a:t> </a:t>
            </a:r>
            <a:r>
              <a:rPr lang="en-US" sz="2600" dirty="0" err="1">
                <a:cs typeface="Arial" panose="020B0604020202020204" pitchFamily="34" charset="0"/>
              </a:rPr>
              <a:t>đầu</a:t>
            </a:r>
            <a:r>
              <a:rPr lang="en-US" sz="2600" dirty="0">
                <a:cs typeface="Arial" panose="020B0604020202020204" pitchFamily="34" charset="0"/>
              </a:rPr>
              <a:t> </a:t>
            </a:r>
            <a:r>
              <a:rPr lang="en-US" sz="2600" dirty="0" err="1">
                <a:cs typeface="Arial" panose="020B0604020202020204" pitchFamily="34" charset="0"/>
              </a:rPr>
              <a:t>tư</a:t>
            </a:r>
            <a:r>
              <a:rPr lang="en-US" sz="2600" dirty="0">
                <a:cs typeface="Arial" panose="020B0604020202020204" pitchFamily="34" charset="0"/>
              </a:rPr>
              <a:t> </a:t>
            </a:r>
            <a:r>
              <a:rPr lang="en-US" sz="2600" dirty="0" err="1">
                <a:cs typeface="Arial" panose="020B0604020202020204" pitchFamily="34" charset="0"/>
              </a:rPr>
              <a:t>cho</a:t>
            </a:r>
            <a:r>
              <a:rPr lang="en-US" sz="2600" dirty="0">
                <a:cs typeface="Arial" panose="020B0604020202020204" pitchFamily="34" charset="0"/>
              </a:rPr>
              <a:t> Oxy y </a:t>
            </a:r>
            <a:r>
              <a:rPr lang="en-US" sz="2600" dirty="0" err="1">
                <a:cs typeface="Arial" panose="020B0604020202020204" pitchFamily="34" charset="0"/>
              </a:rPr>
              <a:t>tế</a:t>
            </a:r>
            <a:r>
              <a:rPr lang="en-US" sz="2600" dirty="0">
                <a:cs typeface="Arial" panose="020B0604020202020204" pitchFamily="34" charset="0"/>
              </a:rPr>
              <a:t> </a:t>
            </a:r>
            <a:r>
              <a:rPr lang="en-US" sz="2600" dirty="0" err="1">
                <a:cs typeface="Arial" panose="020B0604020202020204" pitchFamily="34" charset="0"/>
              </a:rPr>
              <a:t>là</a:t>
            </a:r>
            <a:r>
              <a:rPr lang="en-US" sz="2600" dirty="0">
                <a:cs typeface="Arial" panose="020B0604020202020204" pitchFamily="34" charset="0"/>
              </a:rPr>
              <a:t> </a:t>
            </a:r>
            <a:r>
              <a:rPr lang="en-US" sz="2600" dirty="0" err="1">
                <a:cs typeface="Arial" panose="020B0604020202020204" pitchFamily="34" charset="0"/>
              </a:rPr>
              <a:t>đầu</a:t>
            </a:r>
            <a:r>
              <a:rPr lang="en-US" sz="2600" dirty="0">
                <a:cs typeface="Arial" panose="020B0604020202020204" pitchFamily="34" charset="0"/>
              </a:rPr>
              <a:t> </a:t>
            </a:r>
            <a:r>
              <a:rPr lang="en-US" sz="2600" dirty="0" err="1">
                <a:cs typeface="Arial" panose="020B0604020202020204" pitchFamily="34" charset="0"/>
              </a:rPr>
              <a:t>tư</a:t>
            </a:r>
            <a:r>
              <a:rPr lang="en-US" sz="2600" dirty="0">
                <a:cs typeface="Arial" panose="020B0604020202020204" pitchFamily="34" charset="0"/>
              </a:rPr>
              <a:t> </a:t>
            </a:r>
            <a:r>
              <a:rPr lang="en-US" sz="2600" dirty="0" err="1">
                <a:cs typeface="Arial" panose="020B0604020202020204" pitchFamily="34" charset="0"/>
              </a:rPr>
              <a:t>dài</a:t>
            </a:r>
            <a:r>
              <a:rPr lang="en-US" sz="2600" dirty="0">
                <a:cs typeface="Arial" panose="020B0604020202020204" pitchFamily="34" charset="0"/>
              </a:rPr>
              <a:t> </a:t>
            </a:r>
            <a:r>
              <a:rPr lang="en-US" sz="2600" dirty="0" err="1">
                <a:cs typeface="Arial" panose="020B0604020202020204" pitchFamily="34" charset="0"/>
              </a:rPr>
              <a:t>hạn</a:t>
            </a:r>
            <a:r>
              <a:rPr lang="en-US" sz="2600" dirty="0">
                <a:cs typeface="Arial" panose="020B0604020202020204" pitchFamily="34" charset="0"/>
              </a:rPr>
              <a:t>, </a:t>
            </a:r>
            <a:r>
              <a:rPr lang="en-US" sz="2600" dirty="0" err="1">
                <a:cs typeface="Arial" panose="020B0604020202020204" pitchFamily="34" charset="0"/>
              </a:rPr>
              <a:t>có</a:t>
            </a:r>
            <a:r>
              <a:rPr lang="en-US" sz="2600" dirty="0">
                <a:cs typeface="Arial" panose="020B0604020202020204" pitchFamily="34" charset="0"/>
              </a:rPr>
              <a:t> </a:t>
            </a:r>
            <a:r>
              <a:rPr lang="en-US" sz="2600" dirty="0" err="1">
                <a:cs typeface="Arial" panose="020B0604020202020204" pitchFamily="34" charset="0"/>
              </a:rPr>
              <a:t>hiệu</a:t>
            </a:r>
            <a:r>
              <a:rPr lang="en-US" sz="2600" dirty="0">
                <a:cs typeface="Arial" panose="020B0604020202020204" pitchFamily="34" charset="0"/>
              </a:rPr>
              <a:t> </a:t>
            </a:r>
            <a:r>
              <a:rPr lang="en-US" sz="2600" dirty="0" err="1">
                <a:cs typeface="Arial" panose="020B0604020202020204" pitchFamily="34" charset="0"/>
              </a:rPr>
              <a:t>quả</a:t>
            </a:r>
            <a:r>
              <a:rPr lang="en-US" sz="2600" dirty="0">
                <a:cs typeface="Arial" panose="020B0604020202020204" pitchFamily="34" charset="0"/>
              </a:rPr>
              <a:t> </a:t>
            </a:r>
            <a:r>
              <a:rPr lang="en-US" sz="2600" dirty="0" err="1">
                <a:cs typeface="Arial" panose="020B0604020202020204" pitchFamily="34" charset="0"/>
              </a:rPr>
              <a:t>cho</a:t>
            </a:r>
            <a:r>
              <a:rPr lang="en-US" sz="2600" dirty="0">
                <a:cs typeface="Arial" panose="020B0604020202020204" pitchFamily="34" charset="0"/>
              </a:rPr>
              <a:t> COVID-19 </a:t>
            </a:r>
            <a:r>
              <a:rPr lang="en-US" sz="2600" dirty="0" err="1">
                <a:cs typeface="Arial" panose="020B0604020202020204" pitchFamily="34" charset="0"/>
              </a:rPr>
              <a:t>và</a:t>
            </a:r>
            <a:r>
              <a:rPr lang="en-US" sz="2600" dirty="0">
                <a:cs typeface="Arial" panose="020B0604020202020204" pitchFamily="34" charset="0"/>
              </a:rPr>
              <a:t> </a:t>
            </a:r>
            <a:r>
              <a:rPr lang="en-US" sz="2600" dirty="0" err="1">
                <a:cs typeface="Arial" panose="020B0604020202020204" pitchFamily="34" charset="0"/>
              </a:rPr>
              <a:t>cấp</a:t>
            </a:r>
            <a:r>
              <a:rPr lang="en-US" sz="2600" dirty="0">
                <a:cs typeface="Arial" panose="020B0604020202020204" pitchFamily="34" charset="0"/>
              </a:rPr>
              <a:t> </a:t>
            </a:r>
            <a:r>
              <a:rPr lang="en-US" sz="2600" dirty="0" err="1">
                <a:cs typeface="Arial" panose="020B0604020202020204" pitchFamily="34" charset="0"/>
              </a:rPr>
              <a:t>cứu</a:t>
            </a:r>
            <a:r>
              <a:rPr lang="en-US" sz="2600" dirty="0">
                <a:cs typeface="Arial" panose="020B0604020202020204" pitchFamily="34" charset="0"/>
              </a:rPr>
              <a:t>, </a:t>
            </a:r>
            <a:r>
              <a:rPr lang="en-US" sz="2600" dirty="0" err="1">
                <a:cs typeface="Arial" panose="020B0604020202020204" pitchFamily="34" charset="0"/>
              </a:rPr>
              <a:t>điều</a:t>
            </a:r>
            <a:r>
              <a:rPr lang="en-US" sz="2600" dirty="0">
                <a:cs typeface="Arial" panose="020B0604020202020204" pitchFamily="34" charset="0"/>
              </a:rPr>
              <a:t> </a:t>
            </a:r>
            <a:r>
              <a:rPr lang="en-US" sz="2600" dirty="0" err="1">
                <a:cs typeface="Arial" panose="020B0604020202020204" pitchFamily="34" charset="0"/>
              </a:rPr>
              <a:t>trị</a:t>
            </a:r>
            <a:r>
              <a:rPr lang="en-US" sz="2600" dirty="0">
                <a:cs typeface="Arial" panose="020B0604020202020204" pitchFamily="34" charset="0"/>
              </a:rPr>
              <a:t> </a:t>
            </a:r>
            <a:r>
              <a:rPr lang="en-US" sz="2600" dirty="0" err="1">
                <a:cs typeface="Arial" panose="020B0604020202020204" pitchFamily="34" charset="0"/>
              </a:rPr>
              <a:t>các</a:t>
            </a:r>
            <a:r>
              <a:rPr lang="en-US" sz="2600" dirty="0">
                <a:cs typeface="Arial" panose="020B0604020202020204" pitchFamily="34" charset="0"/>
              </a:rPr>
              <a:t> </a:t>
            </a:r>
            <a:r>
              <a:rPr lang="en-US" sz="2600" dirty="0" err="1">
                <a:cs typeface="Arial" panose="020B0604020202020204" pitchFamily="34" charset="0"/>
              </a:rPr>
              <a:t>bệnh</a:t>
            </a:r>
            <a:r>
              <a:rPr lang="en-US" sz="2600" dirty="0">
                <a:cs typeface="Arial" panose="020B0604020202020204" pitchFamily="34" charset="0"/>
              </a:rPr>
              <a:t>, </a:t>
            </a:r>
            <a:r>
              <a:rPr lang="en-US" sz="2600" dirty="0" err="1">
                <a:cs typeface="Arial" panose="020B0604020202020204" pitchFamily="34" charset="0"/>
              </a:rPr>
              <a:t>vấn</a:t>
            </a:r>
            <a:r>
              <a:rPr lang="en-US" sz="2600" dirty="0">
                <a:cs typeface="Arial" panose="020B0604020202020204" pitchFamily="34" charset="0"/>
              </a:rPr>
              <a:t> </a:t>
            </a:r>
            <a:r>
              <a:rPr lang="en-US" sz="2600" dirty="0" err="1">
                <a:cs typeface="Arial" panose="020B0604020202020204" pitchFamily="34" charset="0"/>
              </a:rPr>
              <a:t>đề</a:t>
            </a:r>
            <a:r>
              <a:rPr lang="en-US" sz="2600" dirty="0">
                <a:cs typeface="Arial" panose="020B0604020202020204" pitchFamily="34" charset="0"/>
              </a:rPr>
              <a:t> </a:t>
            </a:r>
            <a:r>
              <a:rPr lang="en-US" sz="2600" dirty="0" err="1">
                <a:cs typeface="Arial" panose="020B0604020202020204" pitchFamily="34" charset="0"/>
              </a:rPr>
              <a:t>sức</a:t>
            </a:r>
            <a:r>
              <a:rPr lang="en-US" sz="2600" dirty="0">
                <a:cs typeface="Arial" panose="020B0604020202020204" pitchFamily="34" charset="0"/>
              </a:rPr>
              <a:t> </a:t>
            </a:r>
            <a:r>
              <a:rPr lang="en-US" sz="2600" dirty="0" err="1">
                <a:cs typeface="Arial" panose="020B0604020202020204" pitchFamily="34" charset="0"/>
              </a:rPr>
              <a:t>khoẻ</a:t>
            </a:r>
            <a:r>
              <a:rPr lang="en-US" sz="2600" dirty="0">
                <a:cs typeface="Arial" panose="020B0604020202020204" pitchFamily="34" charset="0"/>
              </a:rPr>
              <a:t>.</a:t>
            </a:r>
          </a:p>
          <a:p>
            <a:pPr marL="457200" indent="-457200" algn="just">
              <a:lnSpc>
                <a:spcPct val="110000"/>
              </a:lnSpc>
              <a:buAutoNum type="arabicPeriod"/>
            </a:pPr>
            <a:r>
              <a:rPr lang="en-US" sz="2600" dirty="0" err="1">
                <a:cs typeface="Arial" panose="020B0604020202020204" pitchFamily="34" charset="0"/>
              </a:rPr>
              <a:t>Quản</a:t>
            </a:r>
            <a:r>
              <a:rPr lang="en-US" sz="2600" dirty="0">
                <a:cs typeface="Arial" panose="020B0604020202020204" pitchFamily="34" charset="0"/>
              </a:rPr>
              <a:t> </a:t>
            </a:r>
            <a:r>
              <a:rPr lang="en-US" sz="2600" dirty="0" err="1">
                <a:cs typeface="Arial" panose="020B0604020202020204" pitchFamily="34" charset="0"/>
              </a:rPr>
              <a:t>lý</a:t>
            </a:r>
            <a:r>
              <a:rPr lang="en-US" sz="2600" dirty="0">
                <a:cs typeface="Arial" panose="020B0604020202020204" pitchFamily="34" charset="0"/>
              </a:rPr>
              <a:t>, </a:t>
            </a:r>
            <a:r>
              <a:rPr lang="en-US" sz="2600" dirty="0" err="1">
                <a:cs typeface="Arial" panose="020B0604020202020204" pitchFamily="34" charset="0"/>
              </a:rPr>
              <a:t>điều</a:t>
            </a:r>
            <a:r>
              <a:rPr lang="en-US" sz="2600" dirty="0">
                <a:cs typeface="Arial" panose="020B0604020202020204" pitchFamily="34" charset="0"/>
              </a:rPr>
              <a:t> </a:t>
            </a:r>
            <a:r>
              <a:rPr lang="en-US" sz="2600" dirty="0" err="1">
                <a:cs typeface="Arial" panose="020B0604020202020204" pitchFamily="34" charset="0"/>
              </a:rPr>
              <a:t>phối</a:t>
            </a:r>
            <a:r>
              <a:rPr lang="en-US" sz="2600" dirty="0">
                <a:cs typeface="Arial" panose="020B0604020202020204" pitchFamily="34" charset="0"/>
              </a:rPr>
              <a:t> </a:t>
            </a:r>
            <a:r>
              <a:rPr lang="en-US" sz="2600" dirty="0" err="1">
                <a:cs typeface="Arial" panose="020B0604020202020204" pitchFamily="34" charset="0"/>
              </a:rPr>
              <a:t>hiệu</a:t>
            </a:r>
            <a:r>
              <a:rPr lang="en-US" sz="2600" dirty="0">
                <a:cs typeface="Arial" panose="020B0604020202020204" pitchFamily="34" charset="0"/>
              </a:rPr>
              <a:t> </a:t>
            </a:r>
            <a:r>
              <a:rPr lang="en-US" sz="2600" dirty="0" err="1">
                <a:cs typeface="Arial" panose="020B0604020202020204" pitchFamily="34" charset="0"/>
              </a:rPr>
              <a:t>quả</a:t>
            </a:r>
            <a:r>
              <a:rPr lang="en-US" sz="2600" dirty="0">
                <a:cs typeface="Arial" panose="020B0604020202020204" pitchFamily="34" charset="0"/>
              </a:rPr>
              <a:t> </a:t>
            </a:r>
            <a:r>
              <a:rPr lang="en-US" sz="2600" dirty="0" err="1">
                <a:cs typeface="Arial" panose="020B0604020202020204" pitchFamily="34" charset="0"/>
              </a:rPr>
              <a:t>giữa</a:t>
            </a:r>
            <a:r>
              <a:rPr lang="en-US" sz="2600" dirty="0">
                <a:cs typeface="Arial" panose="020B0604020202020204" pitchFamily="34" charset="0"/>
              </a:rPr>
              <a:t> </a:t>
            </a:r>
            <a:r>
              <a:rPr lang="en-US" sz="2600" dirty="0" err="1">
                <a:cs typeface="Arial" panose="020B0604020202020204" pitchFamily="34" charset="0"/>
              </a:rPr>
              <a:t>sản</a:t>
            </a:r>
            <a:r>
              <a:rPr lang="en-US" sz="2600" dirty="0">
                <a:cs typeface="Arial" panose="020B0604020202020204" pitchFamily="34" charset="0"/>
              </a:rPr>
              <a:t> </a:t>
            </a:r>
            <a:r>
              <a:rPr lang="en-US" sz="2600" dirty="0" err="1">
                <a:cs typeface="Arial" panose="020B0604020202020204" pitchFamily="34" charset="0"/>
              </a:rPr>
              <a:t>xuất</a:t>
            </a:r>
            <a:r>
              <a:rPr lang="en-US" sz="2600" dirty="0">
                <a:cs typeface="Arial" panose="020B0604020202020204" pitchFamily="34" charset="0"/>
              </a:rPr>
              <a:t>, </a:t>
            </a:r>
            <a:r>
              <a:rPr lang="en-US" sz="2600" dirty="0" err="1">
                <a:cs typeface="Arial" panose="020B0604020202020204" pitchFamily="34" charset="0"/>
              </a:rPr>
              <a:t>cung</a:t>
            </a:r>
            <a:r>
              <a:rPr lang="en-US" sz="2600" dirty="0">
                <a:cs typeface="Arial" panose="020B0604020202020204" pitchFamily="34" charset="0"/>
              </a:rPr>
              <a:t> </a:t>
            </a:r>
            <a:r>
              <a:rPr lang="en-US" sz="2600" dirty="0" err="1">
                <a:cs typeface="Arial" panose="020B0604020202020204" pitchFamily="34" charset="0"/>
              </a:rPr>
              <a:t>ứng</a:t>
            </a:r>
            <a:r>
              <a:rPr lang="en-US" sz="2600" dirty="0">
                <a:cs typeface="Arial" panose="020B0604020202020204" pitchFamily="34" charset="0"/>
              </a:rPr>
              <a:t> </a:t>
            </a:r>
            <a:r>
              <a:rPr lang="en-US" sz="2600" dirty="0" err="1">
                <a:cs typeface="Arial" panose="020B0604020202020204" pitchFamily="34" charset="0"/>
              </a:rPr>
              <a:t>và</a:t>
            </a:r>
            <a:r>
              <a:rPr lang="en-US" sz="2600" dirty="0">
                <a:cs typeface="Arial" panose="020B0604020202020204" pitchFamily="34" charset="0"/>
              </a:rPr>
              <a:t> </a:t>
            </a:r>
            <a:r>
              <a:rPr lang="en-US" sz="2600" dirty="0" err="1">
                <a:cs typeface="Arial" panose="020B0604020202020204" pitchFamily="34" charset="0"/>
              </a:rPr>
              <a:t>sử</a:t>
            </a:r>
            <a:r>
              <a:rPr lang="en-US" sz="2600" dirty="0">
                <a:cs typeface="Arial" panose="020B0604020202020204" pitchFamily="34" charset="0"/>
              </a:rPr>
              <a:t> dung Oxy y </a:t>
            </a:r>
            <a:r>
              <a:rPr lang="en-US" sz="2600" dirty="0" err="1">
                <a:cs typeface="Arial" panose="020B0604020202020204" pitchFamily="34" charset="0"/>
              </a:rPr>
              <a:t>tế</a:t>
            </a:r>
            <a:r>
              <a:rPr lang="en-US" sz="2600" dirty="0">
                <a:cs typeface="Arial" panose="020B0604020202020204" pitchFamily="34" charset="0"/>
              </a:rPr>
              <a:t>.</a:t>
            </a:r>
          </a:p>
          <a:p>
            <a:pPr marL="457200" indent="-457200" algn="just">
              <a:lnSpc>
                <a:spcPct val="110000"/>
              </a:lnSpc>
              <a:buAutoNum type="arabicPeriod"/>
            </a:pPr>
            <a:r>
              <a:rPr lang="en-US" sz="2600" dirty="0" err="1">
                <a:cs typeface="Arial" panose="020B0604020202020204" pitchFamily="34" charset="0"/>
              </a:rPr>
              <a:t>Đồng</a:t>
            </a:r>
            <a:r>
              <a:rPr lang="en-US" sz="2600" dirty="0">
                <a:cs typeface="Arial" panose="020B0604020202020204" pitchFamily="34" charset="0"/>
              </a:rPr>
              <a:t> </a:t>
            </a:r>
            <a:r>
              <a:rPr lang="en-US" sz="2600" dirty="0" err="1">
                <a:cs typeface="Arial" panose="020B0604020202020204" pitchFamily="34" charset="0"/>
              </a:rPr>
              <a:t>thời</a:t>
            </a:r>
            <a:r>
              <a:rPr lang="en-US" sz="2600" dirty="0">
                <a:cs typeface="Arial" panose="020B0604020202020204" pitchFamily="34" charset="0"/>
              </a:rPr>
              <a:t> </a:t>
            </a:r>
            <a:r>
              <a:rPr lang="en-US" sz="2600" dirty="0" err="1">
                <a:cs typeface="Arial" panose="020B0604020202020204" pitchFamily="34" charset="0"/>
              </a:rPr>
              <a:t>luôn</a:t>
            </a:r>
            <a:r>
              <a:rPr lang="en-US" sz="2600" dirty="0">
                <a:cs typeface="Arial" panose="020B0604020202020204" pitchFamily="34" charset="0"/>
              </a:rPr>
              <a:t> </a:t>
            </a:r>
            <a:r>
              <a:rPr lang="en-US" sz="2600" dirty="0" err="1">
                <a:cs typeface="Arial" panose="020B0604020202020204" pitchFamily="34" charset="0"/>
              </a:rPr>
              <a:t>đào</a:t>
            </a:r>
            <a:r>
              <a:rPr lang="en-US" sz="2600" dirty="0">
                <a:cs typeface="Arial" panose="020B0604020202020204" pitchFamily="34" charset="0"/>
              </a:rPr>
              <a:t> </a:t>
            </a:r>
            <a:r>
              <a:rPr lang="en-US" sz="2600" dirty="0" err="1">
                <a:cs typeface="Arial" panose="020B0604020202020204" pitchFamily="34" charset="0"/>
              </a:rPr>
              <a:t>tạo</a:t>
            </a:r>
            <a:r>
              <a:rPr lang="en-US" sz="2600" dirty="0">
                <a:cs typeface="Arial" panose="020B0604020202020204" pitchFamily="34" charset="0"/>
              </a:rPr>
              <a:t> </a:t>
            </a:r>
            <a:r>
              <a:rPr lang="en-US" sz="2600" dirty="0" err="1">
                <a:cs typeface="Arial" panose="020B0604020202020204" pitchFamily="34" charset="0"/>
              </a:rPr>
              <a:t>nhân</a:t>
            </a:r>
            <a:r>
              <a:rPr lang="en-US" sz="2600" dirty="0">
                <a:cs typeface="Arial" panose="020B0604020202020204" pitchFamily="34" charset="0"/>
              </a:rPr>
              <a:t> </a:t>
            </a:r>
            <a:r>
              <a:rPr lang="en-US" sz="2600" dirty="0" err="1">
                <a:cs typeface="Arial" panose="020B0604020202020204" pitchFamily="34" charset="0"/>
              </a:rPr>
              <a:t>viên</a:t>
            </a:r>
            <a:r>
              <a:rPr lang="en-US" sz="2600" dirty="0">
                <a:cs typeface="Arial" panose="020B0604020202020204" pitchFamily="34" charset="0"/>
              </a:rPr>
              <a:t> y </a:t>
            </a:r>
            <a:r>
              <a:rPr lang="en-US" sz="2600" dirty="0" err="1">
                <a:cs typeface="Arial" panose="020B0604020202020204" pitchFamily="34" charset="0"/>
              </a:rPr>
              <a:t>tế</a:t>
            </a:r>
            <a:r>
              <a:rPr lang="en-US" sz="2600" dirty="0">
                <a:cs typeface="Arial" panose="020B0604020202020204" pitchFamily="34" charset="0"/>
              </a:rPr>
              <a:t> </a:t>
            </a:r>
            <a:r>
              <a:rPr lang="en-US" sz="2600" dirty="0" err="1">
                <a:cs typeface="Arial" panose="020B0604020202020204" pitchFamily="34" charset="0"/>
              </a:rPr>
              <a:t>các</a:t>
            </a:r>
            <a:r>
              <a:rPr lang="en-US" sz="2600" dirty="0">
                <a:cs typeface="Arial" panose="020B0604020202020204" pitchFamily="34" charset="0"/>
              </a:rPr>
              <a:t> </a:t>
            </a:r>
            <a:r>
              <a:rPr lang="en-US" sz="2600" dirty="0" err="1">
                <a:cs typeface="Arial" panose="020B0604020202020204" pitchFamily="34" charset="0"/>
              </a:rPr>
              <a:t>tuyến</a:t>
            </a:r>
            <a:r>
              <a:rPr lang="en-US" sz="2600" dirty="0">
                <a:cs typeface="Arial" panose="020B0604020202020204" pitchFamily="34" charset="0"/>
              </a:rPr>
              <a:t> </a:t>
            </a:r>
            <a:r>
              <a:rPr lang="en-US" sz="2600" dirty="0" err="1">
                <a:cs typeface="Arial" panose="020B0604020202020204" pitchFamily="34" charset="0"/>
              </a:rPr>
              <a:t>để</a:t>
            </a:r>
            <a:r>
              <a:rPr lang="en-US" sz="2600" dirty="0">
                <a:cs typeface="Arial" panose="020B0604020202020204" pitchFamily="34" charset="0"/>
              </a:rPr>
              <a:t> </a:t>
            </a:r>
            <a:r>
              <a:rPr lang="en-US" sz="2600" dirty="0" err="1">
                <a:cs typeface="Arial" panose="020B0604020202020204" pitchFamily="34" charset="0"/>
              </a:rPr>
              <a:t>thực</a:t>
            </a:r>
            <a:r>
              <a:rPr lang="en-US" sz="2600" dirty="0">
                <a:cs typeface="Arial" panose="020B0604020202020204" pitchFamily="34" charset="0"/>
              </a:rPr>
              <a:t> </a:t>
            </a:r>
            <a:r>
              <a:rPr lang="en-US" sz="2600" dirty="0" err="1">
                <a:cs typeface="Arial" panose="020B0604020202020204" pitchFamily="34" charset="0"/>
              </a:rPr>
              <a:t>hiện</a:t>
            </a:r>
            <a:r>
              <a:rPr lang="en-US" sz="2600" dirty="0">
                <a:cs typeface="Arial" panose="020B0604020202020204" pitchFamily="34" charset="0"/>
              </a:rPr>
              <a:t> </a:t>
            </a:r>
            <a:r>
              <a:rPr lang="en-US" sz="2600" dirty="0" err="1">
                <a:cs typeface="Arial" panose="020B0604020202020204" pitchFamily="34" charset="0"/>
              </a:rPr>
              <a:t>kỹ</a:t>
            </a:r>
            <a:r>
              <a:rPr lang="en-US" sz="2600" dirty="0">
                <a:cs typeface="Arial" panose="020B0604020202020204" pitchFamily="34" charset="0"/>
              </a:rPr>
              <a:t> </a:t>
            </a:r>
            <a:r>
              <a:rPr lang="en-US" sz="2600" dirty="0" err="1">
                <a:cs typeface="Arial" panose="020B0604020202020204" pitchFamily="34" charset="0"/>
              </a:rPr>
              <a:t>thuật</a:t>
            </a:r>
            <a:r>
              <a:rPr lang="en-US" sz="2600" dirty="0">
                <a:cs typeface="Arial" panose="020B0604020202020204" pitchFamily="34" charset="0"/>
              </a:rPr>
              <a:t> </a:t>
            </a:r>
            <a:r>
              <a:rPr lang="en-US" sz="2600" dirty="0" err="1">
                <a:cs typeface="Arial" panose="020B0604020202020204" pitchFamily="34" charset="0"/>
              </a:rPr>
              <a:t>cấp</a:t>
            </a:r>
            <a:r>
              <a:rPr lang="en-US" sz="2600" dirty="0">
                <a:cs typeface="Arial" panose="020B0604020202020204" pitchFamily="34" charset="0"/>
              </a:rPr>
              <a:t> </a:t>
            </a:r>
            <a:r>
              <a:rPr lang="en-US" sz="2600" dirty="0" err="1">
                <a:cs typeface="Arial" panose="020B0604020202020204" pitchFamily="34" charset="0"/>
              </a:rPr>
              <a:t>cứu</a:t>
            </a:r>
            <a:r>
              <a:rPr lang="en-US" sz="2600" dirty="0">
                <a:cs typeface="Arial" panose="020B0604020202020204" pitchFamily="34" charset="0"/>
              </a:rPr>
              <a:t>, HSTC </a:t>
            </a:r>
            <a:r>
              <a:rPr lang="en-US" sz="2600" dirty="0" err="1">
                <a:cs typeface="Arial" panose="020B0604020202020204" pitchFamily="34" charset="0"/>
              </a:rPr>
              <a:t>cơ</a:t>
            </a:r>
            <a:r>
              <a:rPr lang="en-US" sz="2600" dirty="0">
                <a:cs typeface="Arial" panose="020B0604020202020204" pitchFamily="34" charset="0"/>
              </a:rPr>
              <a:t> </a:t>
            </a:r>
            <a:r>
              <a:rPr lang="en-US" sz="2600" dirty="0" err="1">
                <a:cs typeface="Arial" panose="020B0604020202020204" pitchFamily="34" charset="0"/>
              </a:rPr>
              <a:t>bản</a:t>
            </a:r>
            <a:r>
              <a:rPr lang="en-US" sz="2600" dirty="0">
                <a:cs typeface="Arial" panose="020B0604020202020204" pitchFamily="34" charset="0"/>
              </a:rPr>
              <a:t> </a:t>
            </a:r>
            <a:r>
              <a:rPr lang="en-US" sz="2600" dirty="0" err="1">
                <a:cs typeface="Arial" panose="020B0604020202020204" pitchFamily="34" charset="0"/>
              </a:rPr>
              <a:t>và</a:t>
            </a:r>
            <a:r>
              <a:rPr lang="en-US" sz="2600" dirty="0">
                <a:cs typeface="Arial" panose="020B0604020202020204" pitchFamily="34" charset="0"/>
              </a:rPr>
              <a:t> </a:t>
            </a:r>
            <a:r>
              <a:rPr lang="en-US" sz="2600" dirty="0" err="1">
                <a:cs typeface="Arial" panose="020B0604020202020204" pitchFamily="34" charset="0"/>
              </a:rPr>
              <a:t>nâng</a:t>
            </a:r>
            <a:r>
              <a:rPr lang="en-US" sz="2600" dirty="0">
                <a:cs typeface="Arial" panose="020B0604020202020204" pitchFamily="34" charset="0"/>
              </a:rPr>
              <a:t> </a:t>
            </a:r>
            <a:r>
              <a:rPr lang="en-US" sz="2600" dirty="0" err="1">
                <a:cs typeface="Arial" panose="020B0604020202020204" pitchFamily="34" charset="0"/>
              </a:rPr>
              <a:t>cao</a:t>
            </a:r>
            <a:r>
              <a:rPr lang="en-US" sz="2600" dirty="0">
                <a:cs typeface="Arial" panose="020B0604020202020204" pitchFamily="34" charset="0"/>
              </a:rPr>
              <a:t> </a:t>
            </a:r>
            <a:r>
              <a:rPr lang="en-US" sz="2600" dirty="0" err="1">
                <a:cs typeface="Arial" panose="020B0604020202020204" pitchFamily="34" charset="0"/>
              </a:rPr>
              <a:t>theo</a:t>
            </a:r>
            <a:r>
              <a:rPr lang="en-US" sz="2600" dirty="0">
                <a:cs typeface="Arial" panose="020B0604020202020204" pitchFamily="34" charset="0"/>
              </a:rPr>
              <a:t> </a:t>
            </a:r>
            <a:r>
              <a:rPr lang="en-US" sz="2600" dirty="0" err="1">
                <a:cs typeface="Arial" panose="020B0604020202020204" pitchFamily="34" charset="0"/>
              </a:rPr>
              <a:t>phân</a:t>
            </a:r>
            <a:r>
              <a:rPr lang="en-US" sz="2600" dirty="0">
                <a:cs typeface="Arial" panose="020B0604020202020204" pitchFamily="34" charset="0"/>
              </a:rPr>
              <a:t> tang </a:t>
            </a:r>
            <a:r>
              <a:rPr lang="en-US" sz="2600" dirty="0" err="1">
                <a:cs typeface="Arial" panose="020B0604020202020204" pitchFamily="34" charset="0"/>
              </a:rPr>
              <a:t>điều</a:t>
            </a:r>
            <a:r>
              <a:rPr lang="en-US" sz="2600" dirty="0">
                <a:cs typeface="Arial" panose="020B0604020202020204" pitchFamily="34" charset="0"/>
              </a:rPr>
              <a:t> </a:t>
            </a:r>
            <a:r>
              <a:rPr lang="en-US" sz="2600" dirty="0" err="1">
                <a:cs typeface="Arial" panose="020B0604020202020204" pitchFamily="34" charset="0"/>
              </a:rPr>
              <a:t>trị</a:t>
            </a:r>
            <a:r>
              <a:rPr lang="en-US" sz="2600">
                <a:cs typeface="Arial" panose="020B0604020202020204" pitchFamily="34" charset="0"/>
              </a:rPr>
              <a:t>.</a:t>
            </a:r>
            <a:endParaRPr lang="en-US" sz="2600" dirty="0">
              <a:cs typeface="Arial" panose="020B0604020202020204" pitchFamily="34" charset="0"/>
            </a:endParaRPr>
          </a:p>
          <a:p>
            <a:pPr marL="457200" indent="-457200" algn="just">
              <a:lnSpc>
                <a:spcPct val="110000"/>
              </a:lnSpc>
              <a:buAutoNum type="arabicPeriod"/>
            </a:pPr>
            <a:endParaRPr lang="en-US" sz="2600" dirty="0">
              <a:cs typeface="Arial" panose="020B0604020202020204" pitchFamily="34" charset="0"/>
            </a:endParaRPr>
          </a:p>
          <a:p>
            <a:pPr marL="400050" indent="-400050" algn="just">
              <a:lnSpc>
                <a:spcPct val="110000"/>
              </a:lnSpc>
              <a:buAutoNum type="arabicPeriod"/>
            </a:pPr>
            <a:endParaRPr lang="en-US" sz="2600" dirty="0">
              <a:cs typeface="Arial" panose="020B0604020202020204" pitchFamily="34" charset="0"/>
            </a:endParaRPr>
          </a:p>
          <a:p>
            <a:pPr marL="400050" indent="-400050" algn="just">
              <a:lnSpc>
                <a:spcPct val="110000"/>
              </a:lnSpc>
              <a:buAutoNum type="arabicPeriod"/>
            </a:pPr>
            <a:endParaRPr lang="vi-VN" sz="2600" dirty="0">
              <a:cs typeface="Arial" panose="020B0604020202020204" pitchFamily="34" charset="0"/>
            </a:endParaRPr>
          </a:p>
          <a:p>
            <a:pPr marL="0" indent="0">
              <a:lnSpc>
                <a:spcPct val="110000"/>
              </a:lnSpc>
              <a:buNone/>
            </a:pPr>
            <a:endParaRPr lang="en-US" sz="2600" dirty="0">
              <a:effectLst/>
              <a:ea typeface="MS Mincho" panose="02020609040205080304" pitchFamily="49" charset="-128"/>
              <a:cs typeface="Arial" panose="020B0604020202020204" pitchFamily="34" charset="0"/>
            </a:endParaRPr>
          </a:p>
          <a:p>
            <a:pPr marL="457200" lvl="1" indent="0">
              <a:lnSpc>
                <a:spcPct val="110000"/>
              </a:lnSpc>
              <a:buNone/>
            </a:pPr>
            <a:endParaRPr lang="en-US" sz="2600" dirty="0">
              <a:effectLst/>
              <a:ea typeface="MS Mincho" panose="02020609040205080304" pitchFamily="49" charset="-128"/>
              <a:cs typeface="Arial" panose="020B0604020202020204" pitchFamily="34" charset="0"/>
            </a:endParaRPr>
          </a:p>
          <a:p>
            <a:pPr marL="0" indent="0">
              <a:lnSpc>
                <a:spcPct val="110000"/>
              </a:lnSpc>
              <a:buNone/>
            </a:pPr>
            <a:endParaRPr lang="en-US" sz="2600" dirty="0">
              <a:cs typeface="Arial" panose="020B0604020202020204" pitchFamily="34" charset="0"/>
            </a:endParaRPr>
          </a:p>
        </p:txBody>
      </p:sp>
      <p:pic>
        <p:nvPicPr>
          <p:cNvPr id="4" name="Picture 3" descr="A picture containing text, room, gambling house&#10;&#10;Description automatically generated">
            <a:extLst>
              <a:ext uri="{FF2B5EF4-FFF2-40B4-BE49-F238E27FC236}">
                <a16:creationId xmlns:a16="http://schemas.microsoft.com/office/drawing/2014/main" id="{79F12ECD-E98F-4192-BDD8-5EF489A5FE8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71486" y="76200"/>
            <a:ext cx="678228" cy="678228"/>
          </a:xfrm>
          <a:prstGeom prst="rect">
            <a:avLst/>
          </a:prstGeom>
        </p:spPr>
      </p:pic>
      <p:sp>
        <p:nvSpPr>
          <p:cNvPr id="7" name="Slide Number Placeholder 6">
            <a:extLst>
              <a:ext uri="{FF2B5EF4-FFF2-40B4-BE49-F238E27FC236}">
                <a16:creationId xmlns:a16="http://schemas.microsoft.com/office/drawing/2014/main" id="{A1689B63-5E8A-4371-B2B4-7B0C569038E5}"/>
              </a:ext>
            </a:extLst>
          </p:cNvPr>
          <p:cNvSpPr>
            <a:spLocks noGrp="1"/>
          </p:cNvSpPr>
          <p:nvPr>
            <p:ph type="sldNum" sz="quarter" idx="12"/>
          </p:nvPr>
        </p:nvSpPr>
        <p:spPr/>
        <p:txBody>
          <a:bodyPr/>
          <a:lstStyle/>
          <a:p>
            <a:pPr>
              <a:defRPr/>
            </a:pPr>
            <a:fld id="{141EE1FA-2627-418F-8C92-CC8E26F9190A}" type="slidenum">
              <a:rPr lang="en-US" smtClean="0"/>
              <a:pPr>
                <a:defRPr/>
              </a:pPr>
              <a:t>32</a:t>
            </a:fld>
            <a:endParaRPr lang="en-US"/>
          </a:p>
        </p:txBody>
      </p:sp>
    </p:spTree>
    <p:extLst>
      <p:ext uri="{BB962C8B-B14F-4D97-AF65-F5344CB8AC3E}">
        <p14:creationId xmlns:p14="http://schemas.microsoft.com/office/powerpoint/2010/main" val="3416531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2DF61-A247-4CD1-95A8-991D8E4066B9}"/>
              </a:ext>
            </a:extLst>
          </p:cNvPr>
          <p:cNvSpPr>
            <a:spLocks noGrp="1"/>
          </p:cNvSpPr>
          <p:nvPr>
            <p:ph type="title"/>
          </p:nvPr>
        </p:nvSpPr>
        <p:spPr>
          <a:xfrm>
            <a:off x="457200" y="0"/>
            <a:ext cx="8229600" cy="934784"/>
          </a:xfrm>
        </p:spPr>
        <p:txBody>
          <a:bodyPr wrap="square" anchor="ctr">
            <a:normAutofit/>
          </a:bodyPr>
          <a:lstStyle/>
          <a:p>
            <a:pPr algn="ctr"/>
            <a:r>
              <a:rPr lang="en-US" altLang="en-US" sz="3600" b="1" i="1">
                <a:solidFill>
                  <a:schemeClr val="accent1">
                    <a:lumMod val="75000"/>
                  </a:schemeClr>
                </a:solidFill>
              </a:rPr>
              <a:t>XIN TRÂN TRỌNG CẢM ƠN!</a:t>
            </a:r>
            <a:endParaRPr lang="en-US" sz="3600" b="1">
              <a:solidFill>
                <a:schemeClr val="accent1">
                  <a:lumMod val="75000"/>
                </a:schemeClr>
              </a:solidFill>
            </a:endParaRPr>
          </a:p>
        </p:txBody>
      </p:sp>
      <p:pic>
        <p:nvPicPr>
          <p:cNvPr id="11" name="Picture 10">
            <a:extLst>
              <a:ext uri="{FF2B5EF4-FFF2-40B4-BE49-F238E27FC236}">
                <a16:creationId xmlns:a16="http://schemas.microsoft.com/office/drawing/2014/main" id="{97927F70-E4DF-47B3-B107-5C4A4DCF26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934783"/>
            <a:ext cx="4648200" cy="2843605"/>
          </a:xfrm>
          <a:prstGeom prst="rect">
            <a:avLst/>
          </a:prstGeom>
        </p:spPr>
      </p:pic>
      <p:pic>
        <p:nvPicPr>
          <p:cNvPr id="19" name="Content Placeholder 18" descr="A picture containing text, person, indoor, preparing&#10;&#10;Description automatically generated">
            <a:extLst>
              <a:ext uri="{FF2B5EF4-FFF2-40B4-BE49-F238E27FC236}">
                <a16:creationId xmlns:a16="http://schemas.microsoft.com/office/drawing/2014/main" id="{01B5FBC6-6132-4D76-BB4C-A32FED540599}"/>
              </a:ext>
            </a:extLst>
          </p:cNvPr>
          <p:cNvPicPr>
            <a:picLocks noGrp="1" noChangeAspect="1"/>
          </p:cNvPicPr>
          <p:nvPr>
            <p:ph sz="half" idx="1"/>
          </p:nvPr>
        </p:nvPicPr>
        <p:blipFill>
          <a:blip r:embed="rId3" cstate="print">
            <a:extLst>
              <a:ext uri="{28A0092B-C50C-407E-A947-70E740481C1C}">
                <a14:useLocalDpi xmlns:a14="http://schemas.microsoft.com/office/drawing/2010/main" val="0"/>
              </a:ext>
            </a:extLst>
          </a:blip>
          <a:stretch>
            <a:fillRect/>
          </a:stretch>
        </p:blipFill>
        <p:spPr>
          <a:xfrm>
            <a:off x="609600" y="3881284"/>
            <a:ext cx="3276600" cy="2457450"/>
          </a:xfrm>
        </p:spPr>
      </p:pic>
      <p:pic>
        <p:nvPicPr>
          <p:cNvPr id="23" name="Picture 22" descr="A picture containing text, table, indoor, person&#10;&#10;Description automatically generated">
            <a:extLst>
              <a:ext uri="{FF2B5EF4-FFF2-40B4-BE49-F238E27FC236}">
                <a16:creationId xmlns:a16="http://schemas.microsoft.com/office/drawing/2014/main" id="{B6A8D7F8-173C-4D99-A187-ED34A5F844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99725" y="934783"/>
            <a:ext cx="4268075" cy="2843605"/>
          </a:xfrm>
          <a:prstGeom prst="rect">
            <a:avLst/>
          </a:prstGeom>
        </p:spPr>
      </p:pic>
      <p:pic>
        <p:nvPicPr>
          <p:cNvPr id="4" name="Picture 3">
            <a:extLst>
              <a:ext uri="{FF2B5EF4-FFF2-40B4-BE49-F238E27FC236}">
                <a16:creationId xmlns:a16="http://schemas.microsoft.com/office/drawing/2014/main" id="{7FDAAF3C-518E-4363-9FB5-686EF9B9CB5A}"/>
              </a:ext>
            </a:extLst>
          </p:cNvPr>
          <p:cNvPicPr>
            <a:picLocks noChangeAspect="1"/>
          </p:cNvPicPr>
          <p:nvPr/>
        </p:nvPicPr>
        <p:blipFill rotWithShape="1">
          <a:blip r:embed="rId5">
            <a:extLst>
              <a:ext uri="{28A0092B-C50C-407E-A947-70E740481C1C}">
                <a14:useLocalDpi xmlns:a14="http://schemas.microsoft.com/office/drawing/2010/main" val="0"/>
              </a:ext>
            </a:extLst>
          </a:blip>
          <a:srcRect l="8871" t="22399" r="12379" b="23851"/>
          <a:stretch/>
        </p:blipFill>
        <p:spPr>
          <a:xfrm>
            <a:off x="4060722" y="3886200"/>
            <a:ext cx="5007078" cy="2563147"/>
          </a:xfrm>
          <a:prstGeom prst="rect">
            <a:avLst/>
          </a:prstGeom>
        </p:spPr>
      </p:pic>
    </p:spTree>
    <p:extLst>
      <p:ext uri="{BB962C8B-B14F-4D97-AF65-F5344CB8AC3E}">
        <p14:creationId xmlns:p14="http://schemas.microsoft.com/office/powerpoint/2010/main" val="1433365410"/>
      </p:ext>
    </p:extLst>
  </p:cSld>
  <p:clrMapOvr>
    <a:masterClrMapping/>
  </p:clrMapOvr>
</p:sld>
</file>

<file path=ppt/theme/theme1.xml><?xml version="1.0" encoding="utf-8"?>
<a:theme xmlns:a="http://schemas.openxmlformats.org/drawingml/2006/main" name="Office Theme">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6256</TotalTime>
  <Words>4395</Words>
  <Application>Microsoft Macintosh PowerPoint</Application>
  <PresentationFormat>On-screen Show (4:3)</PresentationFormat>
  <Paragraphs>939</Paragraphs>
  <Slides>33</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Times New Roman</vt:lpstr>
      <vt:lpstr>Wingdings</vt:lpstr>
      <vt:lpstr>Office Theme</vt:lpstr>
      <vt:lpstr>BẢO ĐẢM OXY Y TẾ  ĐÁP ỨNG CÔNG TÁC CẤP CỨU, ĐIỀU TRỊ  COVID-19</vt:lpstr>
      <vt:lpstr>Nội dung trình bày</vt:lpstr>
      <vt:lpstr>Các nhóm giải pháp trong điều trị nhằm  giảm tỷ lệ tử vong do Covid-19</vt:lpstr>
      <vt:lpstr>I. Vai trò của oxy y tế</vt:lpstr>
      <vt:lpstr>I. Vai trò của oxy y tế</vt:lpstr>
      <vt:lpstr>I. Vai trò của Oxy y tế</vt:lpstr>
      <vt:lpstr>I. Vai trò của Oxy y tế</vt:lpstr>
      <vt:lpstr>II. Văn bản chỉ đạo</vt:lpstr>
      <vt:lpstr>II. Văn bản chỉ đạo</vt:lpstr>
      <vt:lpstr>II. Văn bản chỉ đạo</vt:lpstr>
      <vt:lpstr>II. Văn bản chỉ đạo</vt:lpstr>
      <vt:lpstr>II. Văn bản chỉ đạo</vt:lpstr>
      <vt:lpstr>III. Triển khai bảo đảm oxy trong cơ sở KCB</vt:lpstr>
      <vt:lpstr>Thiết lập cơ sở thu dung, điều trị COVID-19</vt:lpstr>
      <vt:lpstr>PowerPoint Presentation</vt:lpstr>
      <vt:lpstr>III. Triển khai bảo đảm oxy trong cơ sở KCB</vt:lpstr>
      <vt:lpstr>Bảo đảm hạ tầng kỹ thuật Oxy y tế</vt:lpstr>
      <vt:lpstr>PowerPoint Presentation</vt:lpstr>
      <vt:lpstr>III. Triển khai bảo đảm oxy trong cơ sở KCB</vt:lpstr>
      <vt:lpstr>IV. Hướng dẫn ước tính nhu cầu Oxy y tế</vt:lpstr>
      <vt:lpstr>Tỷ lệ và tính số BN có nhu cầu Oxy y tế tại 3 tầng</vt:lpstr>
      <vt:lpstr>Ước tính nhu cầu Oxy y tế theo liệu pháp Oxy</vt:lpstr>
      <vt:lpstr>Ước tính nhu cầu Oxy y tế theo số ca mắc </vt:lpstr>
      <vt:lpstr>Ước tính nhu cầu Oxy y tế trong ngày</vt:lpstr>
      <vt:lpstr>Ước tính nhu cầu Oxy y tế theo số ca mắc </vt:lpstr>
      <vt:lpstr>Ước tính ổ Oxy y tế tại 3 tầng</vt:lpstr>
      <vt:lpstr>Ước tính nhu cầu oxy trong tình huống 1000 ca mắc</vt:lpstr>
      <vt:lpstr>Ước tính nhu cầu oxy tình huống 1000 ca </vt:lpstr>
      <vt:lpstr>Ước tính nhu cầu oxy trong 1 ngày, 1000 ca</vt:lpstr>
      <vt:lpstr>Bảng tổng hợp ước tính nhu cầu oxy 1000 ca</vt:lpstr>
      <vt:lpstr>Bảng ước tính nhu cầu oxy theo quy mô GB</vt:lpstr>
      <vt:lpstr>Kết luận</vt:lpstr>
      <vt:lpstr>XIN TRÂN TRỌNG CẢM ƠN!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Aardvark</dc:title>
  <dc:creator>BIWS</dc:creator>
  <cp:lastModifiedBy>Microsoft Office User</cp:lastModifiedBy>
  <cp:revision>409</cp:revision>
  <cp:lastPrinted>2021-08-28T05:36:22Z</cp:lastPrinted>
  <dcterms:created xsi:type="dcterms:W3CDTF">2010-05-26T09:54:24Z</dcterms:created>
  <dcterms:modified xsi:type="dcterms:W3CDTF">2021-09-12T12:04:18Z</dcterms:modified>
</cp:coreProperties>
</file>