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435" r:id="rId1"/>
  </p:sldMasterIdLst>
  <p:handoutMasterIdLst>
    <p:handoutMasterId r:id="rId19"/>
  </p:handoutMasterIdLst>
  <p:sldIdLst>
    <p:sldId id="256" r:id="rId2"/>
    <p:sldId id="264" r:id="rId3"/>
    <p:sldId id="360" r:id="rId4"/>
    <p:sldId id="442" r:id="rId5"/>
    <p:sldId id="447" r:id="rId6"/>
    <p:sldId id="445" r:id="rId7"/>
    <p:sldId id="344" r:id="rId8"/>
    <p:sldId id="386" r:id="rId9"/>
    <p:sldId id="427" r:id="rId10"/>
    <p:sldId id="428" r:id="rId11"/>
    <p:sldId id="444" r:id="rId12"/>
    <p:sldId id="440" r:id="rId13"/>
    <p:sldId id="438" r:id="rId14"/>
    <p:sldId id="439" r:id="rId15"/>
    <p:sldId id="446" r:id="rId16"/>
    <p:sldId id="441" r:id="rId17"/>
    <p:sldId id="422" r:id="rId18"/>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27" autoAdjust="0"/>
    <p:restoredTop sz="94660"/>
  </p:normalViewPr>
  <p:slideViewPr>
    <p:cSldViewPr>
      <p:cViewPr>
        <p:scale>
          <a:sx n="76" d="100"/>
          <a:sy n="76" d="100"/>
        </p:scale>
        <p:origin x="-1182" y="2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6411"/>
          </a:xfrm>
          <a:prstGeom prst="rect">
            <a:avLst/>
          </a:prstGeom>
        </p:spPr>
        <p:txBody>
          <a:bodyPr vert="horz" lIns="93177" tIns="46589" rIns="93177" bIns="46589" rtlCol="0"/>
          <a:lstStyle>
            <a:lvl1pPr algn="r">
              <a:defRPr sz="1200"/>
            </a:lvl1pPr>
          </a:lstStyle>
          <a:p>
            <a:fld id="{E73B1BBD-658A-4E17-8FB1-F8A0D1E001E8}" type="datetimeFigureOut">
              <a:rPr lang="en-US" smtClean="0"/>
              <a:pPr/>
              <a:t>16/12/2018</a:t>
            </a:fld>
            <a:endParaRPr lang="en-US"/>
          </a:p>
        </p:txBody>
      </p:sp>
      <p:sp>
        <p:nvSpPr>
          <p:cNvPr id="4" name="Footer Placeholder 3"/>
          <p:cNvSpPr>
            <a:spLocks noGrp="1"/>
          </p:cNvSpPr>
          <p:nvPr>
            <p:ph type="ftr" sz="quarter" idx="2"/>
          </p:nvPr>
        </p:nvSpPr>
        <p:spPr>
          <a:xfrm>
            <a:off x="0" y="9430091"/>
            <a:ext cx="2945659" cy="496411"/>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30091"/>
            <a:ext cx="2945659" cy="496411"/>
          </a:xfrm>
          <a:prstGeom prst="rect">
            <a:avLst/>
          </a:prstGeom>
        </p:spPr>
        <p:txBody>
          <a:bodyPr vert="horz" lIns="93177" tIns="46589" rIns="93177" bIns="46589" rtlCol="0" anchor="b"/>
          <a:lstStyle>
            <a:lvl1pPr algn="r">
              <a:defRPr sz="1200"/>
            </a:lvl1pPr>
          </a:lstStyle>
          <a:p>
            <a:fld id="{A5AC36A4-77A8-4A2C-9F3E-2457A4EE9B8C}" type="slidenum">
              <a:rPr lang="en-US" smtClean="0"/>
              <a:pPr/>
              <a:t>‹#›</a:t>
            </a:fld>
            <a:endParaRPr lang="en-US"/>
          </a:p>
        </p:txBody>
      </p:sp>
    </p:spTree>
    <p:extLst>
      <p:ext uri="{BB962C8B-B14F-4D97-AF65-F5344CB8AC3E}">
        <p14:creationId xmlns:p14="http://schemas.microsoft.com/office/powerpoint/2010/main" val="28900391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p>
            <a:fld id="{227DC4A6-DC79-474E-BC48-89DECA95FD56}" type="datetimeFigureOut">
              <a:rPr lang="en-US" smtClean="0"/>
              <a:pPr/>
              <a:t>16/12/2018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a:t>‹#›</a:t>
            </a:fld>
            <a:endParaRPr kumimoji="0" lang="en-US" dirty="0">
              <a:solidFill>
                <a:schemeClr val="tx2"/>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227DC4A6-DC79-474E-BC48-89DECA95FD56}" type="datetimeFigureOut">
              <a:rPr lang="en-US" smtClean="0"/>
              <a:pPr/>
              <a:t>16/12/2018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4D8F53-A0BA-4854-ADD4-F871FC28699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US" smtClean="0"/>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p>
            <a:fld id="{227DC4A6-DC79-474E-BC48-89DECA95FD56}" type="datetimeFigureOut">
              <a:rPr lang="en-US" smtClean="0"/>
              <a:pPr/>
              <a:t>16/12/2018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5CE407-6216-4202-80E4-A30DC2F709B2}"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US" smtClean="0"/>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7DC4A6-DC79-474E-BC48-89DECA95FD56}" type="datetimeFigureOut">
              <a:rPr lang="en-US" smtClean="0"/>
              <a:pPr/>
              <a:t>16/12/2018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4D8F53-A0BA-4854-ADD4-F871FC28699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US" smtClean="0"/>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227DC4A6-DC79-474E-BC48-89DECA95FD56}" type="datetimeFigureOut">
              <a:rPr lang="en-US" smtClean="0"/>
              <a:pPr/>
              <a:t>16/12/2018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4D8F53-A0BA-4854-ADD4-F871FC28699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227DC4A6-DC79-474E-BC48-89DECA95FD56}" type="datetimeFigureOut">
              <a:rPr lang="en-US" smtClean="0"/>
              <a:pPr/>
              <a:t>16/12/2018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4D8F53-A0BA-4854-ADD4-F871FC28699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227DC4A6-DC79-474E-BC48-89DECA95FD56}" type="datetimeFigureOut">
              <a:rPr lang="en-US" smtClean="0"/>
              <a:pPr/>
              <a:t>16/12/2018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4D8F53-A0BA-4854-ADD4-F871FC28699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7DC4A6-DC79-474E-BC48-89DECA95FD56}" type="datetimeFigureOut">
              <a:rPr lang="en-US" smtClean="0"/>
              <a:pPr/>
              <a:t>16/12/2018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4D8F53-A0BA-4854-ADD4-F871FC28699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US" smtClean="0"/>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7DC4A6-DC79-474E-BC48-89DECA95FD56}" type="datetimeFigureOut">
              <a:rPr lang="en-US" smtClean="0"/>
              <a:pPr/>
              <a:t>16/12/2018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US" smtClean="0"/>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7DC4A6-DC79-474E-BC48-89DECA95FD56}" type="datetimeFigureOut">
              <a:rPr lang="en-US" smtClean="0"/>
              <a:pPr/>
              <a:t>16/12/2018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4D8F53-A0BA-4854-ADD4-F871FC286999}"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227DC4A6-DC79-474E-BC48-89DECA95FD56}" type="datetimeFigureOut">
              <a:rPr lang="en-US" smtClean="0"/>
              <a:pPr/>
              <a:t>16/12/2018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4D8F53-A0BA-4854-ADD4-F871FC286999}"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227DC4A6-DC79-474E-BC48-89DECA95FD56}" type="datetimeFigureOut">
              <a:rPr lang="en-US" smtClean="0"/>
              <a:pPr/>
              <a:t>16/12/2018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4D8F53-A0BA-4854-ADD4-F871FC28699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US" smtClean="0"/>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27DC4A6-DC79-474E-BC48-89DECA95FD56}" type="datetimeFigureOut">
              <a:rPr lang="en-US" smtClean="0"/>
              <a:pPr/>
              <a:t>16/12/2018</a:t>
            </a:fld>
            <a:endParaRPr lang="en-US"/>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F54D8F53-A0BA-4854-ADD4-F871FC28699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4436" r:id="rId1"/>
    <p:sldLayoutId id="2147484437" r:id="rId2"/>
    <p:sldLayoutId id="2147484438" r:id="rId3"/>
    <p:sldLayoutId id="2147484439" r:id="rId4"/>
    <p:sldLayoutId id="2147484440" r:id="rId5"/>
    <p:sldLayoutId id="2147484441" r:id="rId6"/>
    <p:sldLayoutId id="2147484442" r:id="rId7"/>
    <p:sldLayoutId id="2147484443" r:id="rId8"/>
    <p:sldLayoutId id="2147484444" r:id="rId9"/>
    <p:sldLayoutId id="2147484445" r:id="rId10"/>
    <p:sldLayoutId id="2147484446" r:id="rId11"/>
    <p:sldLayoutId id="2147484447"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1676400"/>
            <a:ext cx="6705600" cy="2209800"/>
          </a:xfrm>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2400" b="1" cap="none" dirty="0"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t>NGHỊ ĐỊNH </a:t>
            </a:r>
            <a:r>
              <a:rPr lang="en-US" sz="2400" b="1" cap="none" dirty="0" err="1"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t>SỐ</a:t>
            </a:r>
            <a:r>
              <a:rPr lang="en-US" sz="2400" b="1" cap="none" dirty="0"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t> 146/2018/</a:t>
            </a:r>
            <a:r>
              <a:rPr lang="en-US" sz="2400" b="1" cap="none" dirty="0" err="1"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t>NĐ</a:t>
            </a:r>
            <a:r>
              <a:rPr lang="en-US" sz="2400" b="1" cap="none" dirty="0"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t>-CP </a:t>
            </a:r>
            <a:br>
              <a:rPr lang="en-US" sz="2400" b="1" cap="none" dirty="0"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br>
            <a:r>
              <a:rPr lang="en-US" sz="2400" b="1" cap="none" dirty="0"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t>NGÀY 17/10/2018 </a:t>
            </a:r>
            <a:r>
              <a:rPr lang="en-US" sz="2400" b="1" dirty="0"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t>CỦA CHÍNH PHỦ</a:t>
            </a:r>
            <a:r>
              <a:rPr lang="en-US" sz="2400" b="1" cap="none" dirty="0"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t> </a:t>
            </a:r>
            <a:br>
              <a:rPr lang="en-US" sz="2400" b="1" cap="none" dirty="0"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br>
            <a:r>
              <a:rPr lang="en-US" sz="2400" b="1" cap="none" dirty="0"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t>QUY ĐỊNH CHI TIẾTVÀ HƯỚNG DẪN </a:t>
            </a:r>
            <a:br>
              <a:rPr lang="en-US" sz="2400" b="1" cap="none" dirty="0"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br>
            <a:r>
              <a:rPr lang="en-US" sz="2400" b="1" cap="none" dirty="0" smtClean="0">
                <a:ln w="11430"/>
                <a:solidFill>
                  <a:srgbClr val="FF0000"/>
                </a:solidFill>
                <a:effectLst>
                  <a:outerShdw blurRad="50800" dist="39000" dir="5460000" algn="tl">
                    <a:srgbClr val="000000">
                      <a:alpha val="38000"/>
                    </a:srgbClr>
                  </a:outerShdw>
                </a:effectLst>
                <a:latin typeface="Arial" pitchFamily="34" charset="0"/>
                <a:cs typeface="Arial" pitchFamily="34" charset="0"/>
              </a:rPr>
              <a:t>BIỆN PHÁP THI HÀNH MỘT SỐ ĐIỀU CỦA LUẬT BẢO HIỂM Y TẾ</a:t>
            </a:r>
            <a:endParaRPr lang="en-US" sz="2400" b="1" cap="none" dirty="0">
              <a:ln w="11430"/>
              <a:solidFill>
                <a:srgbClr val="FF0000"/>
              </a:solidFill>
              <a:effectLst>
                <a:outerShdw blurRad="50800" dist="39000" dir="5460000" algn="tl">
                  <a:srgbClr val="000000">
                    <a:alpha val="38000"/>
                  </a:srgbClr>
                </a:outerShdw>
              </a:effectLst>
              <a:latin typeface="Arial" pitchFamily="34" charset="0"/>
              <a:cs typeface="Arial" pitchFamily="34" charset="0"/>
            </a:endParaRPr>
          </a:p>
        </p:txBody>
      </p:sp>
      <p:sp>
        <p:nvSpPr>
          <p:cNvPr id="3" name="Subtitle 2"/>
          <p:cNvSpPr>
            <a:spLocks noGrp="1"/>
          </p:cNvSpPr>
          <p:nvPr>
            <p:ph type="subTitle" idx="1"/>
          </p:nvPr>
        </p:nvSpPr>
        <p:spPr>
          <a:xfrm>
            <a:off x="5029200" y="5486400"/>
            <a:ext cx="3276600" cy="838200"/>
          </a:xfrm>
        </p:spPr>
        <p:txBody>
          <a:bodyPr>
            <a:normAutofit/>
            <a:scene3d>
              <a:camera prst="orthographicFront"/>
              <a:lightRig rig="glow" dir="tl">
                <a:rot lat="0" lon="0" rev="5400000"/>
              </a:lightRig>
            </a:scene3d>
            <a:sp3d contourW="12700">
              <a:bevelT w="25400" h="25400"/>
              <a:contourClr>
                <a:schemeClr val="accent6">
                  <a:shade val="73000"/>
                </a:schemeClr>
              </a:contourClr>
            </a:sp3d>
          </a:bodyPr>
          <a:lstStyle/>
          <a:p>
            <a:r>
              <a:rPr lang="en-US" sz="2000" b="1" spc="0" dirty="0" smtClean="0">
                <a:ln w="11430"/>
                <a:solidFill>
                  <a:srgbClr val="0000FF"/>
                </a:solidFill>
                <a:effectLst>
                  <a:outerShdw blurRad="80000" dist="40000" dir="5040000" algn="tl">
                    <a:srgbClr val="000000">
                      <a:alpha val="30000"/>
                    </a:srgbClr>
                  </a:outerShdw>
                </a:effectLst>
                <a:latin typeface="Arial" pitchFamily="34" charset="0"/>
                <a:cs typeface="Arial" pitchFamily="34" charset="0"/>
              </a:rPr>
              <a:t>VỤ BẢO HIỂM Y TẾ</a:t>
            </a:r>
          </a:p>
          <a:p>
            <a:r>
              <a:rPr lang="en-US" sz="1800" b="1" i="1" spc="0" dirty="0">
                <a:ln w="11430"/>
                <a:solidFill>
                  <a:srgbClr val="0000FF"/>
                </a:solidFill>
                <a:effectLst>
                  <a:outerShdw blurRad="80000" dist="40000" dir="5040000" algn="tl">
                    <a:srgbClr val="000000">
                      <a:alpha val="30000"/>
                    </a:srgbClr>
                  </a:outerShdw>
                </a:effectLst>
                <a:latin typeface="Arial" pitchFamily="34" charset="0"/>
                <a:cs typeface="Arial" pitchFamily="34" charset="0"/>
              </a:rPr>
              <a:t> </a:t>
            </a:r>
            <a:r>
              <a:rPr lang="en-US" sz="1800" b="1" i="1" spc="0" dirty="0" smtClean="0">
                <a:ln w="11430"/>
                <a:solidFill>
                  <a:srgbClr val="0000FF"/>
                </a:solidFill>
                <a:effectLst>
                  <a:outerShdw blurRad="80000" dist="40000" dir="5040000" algn="tl">
                    <a:srgbClr val="000000">
                      <a:alpha val="30000"/>
                    </a:srgbClr>
                  </a:outerShdw>
                </a:effectLst>
                <a:latin typeface="Arial" pitchFamily="34" charset="0"/>
                <a:cs typeface="Arial" pitchFamily="34" charset="0"/>
              </a:rPr>
              <a:t>Tháng</a:t>
            </a:r>
            <a:r>
              <a:rPr lang="en-US" sz="1800" b="1" i="1" spc="0" dirty="0">
                <a:ln w="11430"/>
                <a:solidFill>
                  <a:srgbClr val="0000FF"/>
                </a:solidFill>
                <a:effectLst>
                  <a:outerShdw blurRad="80000" dist="40000" dir="5040000" algn="tl">
                    <a:srgbClr val="000000">
                      <a:alpha val="30000"/>
                    </a:srgbClr>
                  </a:outerShdw>
                </a:effectLst>
                <a:latin typeface="Arial" pitchFamily="34" charset="0"/>
                <a:cs typeface="Arial" pitchFamily="34" charset="0"/>
              </a:rPr>
              <a:t> </a:t>
            </a:r>
            <a:r>
              <a:rPr lang="en-US" sz="1800" b="1" i="1" spc="0" dirty="0" smtClean="0">
                <a:ln w="11430"/>
                <a:solidFill>
                  <a:srgbClr val="0000FF"/>
                </a:solidFill>
                <a:effectLst>
                  <a:outerShdw blurRad="80000" dist="40000" dir="5040000" algn="tl">
                    <a:srgbClr val="000000">
                      <a:alpha val="30000"/>
                    </a:srgbClr>
                  </a:outerShdw>
                </a:effectLst>
                <a:latin typeface="Arial" pitchFamily="34" charset="0"/>
                <a:cs typeface="Arial" pitchFamily="34" charset="0"/>
              </a:rPr>
              <a:t>12 năm 2018</a:t>
            </a:r>
            <a:endParaRPr lang="en-US" sz="1800" b="1" i="1" spc="0" dirty="0">
              <a:ln w="11430"/>
              <a:solidFill>
                <a:srgbClr val="0000FF"/>
              </a:solidFill>
              <a:effectLst>
                <a:outerShdw blurRad="80000" dist="40000" dir="5040000" algn="tl">
                  <a:srgbClr val="000000">
                    <a:alpha val="30000"/>
                  </a:srgbClr>
                </a:outerShdw>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76225" y="228601"/>
            <a:ext cx="8591550" cy="609600"/>
          </a:xfrm>
        </p:spPr>
        <p:txBody>
          <a:bodyPr>
            <a:normAutofit/>
          </a:bodyPr>
          <a:lstStyle/>
          <a:p>
            <a:pPr algn="ctr"/>
            <a:r>
              <a:rPr lang="en-US" sz="2800" b="1" dirty="0" err="1" smtClean="0">
                <a:solidFill>
                  <a:srgbClr val="FF0000"/>
                </a:solidFill>
                <a:latin typeface="Arial" pitchFamily="34" charset="0"/>
                <a:cs typeface="Arial" pitchFamily="34" charset="0"/>
              </a:rPr>
              <a:t>Cấu</a:t>
            </a:r>
            <a:r>
              <a:rPr lang="en-US" sz="2800" b="1" dirty="0" smtClean="0">
                <a:solidFill>
                  <a:srgbClr val="FF0000"/>
                </a:solidFill>
                <a:latin typeface="Arial" pitchFamily="34" charset="0"/>
                <a:cs typeface="Arial" pitchFamily="34" charset="0"/>
              </a:rPr>
              <a:t> </a:t>
            </a:r>
            <a:r>
              <a:rPr lang="en-US" sz="2800" b="1" dirty="0" err="1" smtClean="0">
                <a:solidFill>
                  <a:srgbClr val="FF0000"/>
                </a:solidFill>
                <a:latin typeface="Arial" pitchFamily="34" charset="0"/>
                <a:cs typeface="Arial" pitchFamily="34" charset="0"/>
              </a:rPr>
              <a:t>trúc</a:t>
            </a:r>
            <a:r>
              <a:rPr lang="en-US" sz="2800" b="1" dirty="0" smtClean="0">
                <a:solidFill>
                  <a:srgbClr val="FF0000"/>
                </a:solidFill>
                <a:latin typeface="Arial" pitchFamily="34" charset="0"/>
                <a:cs typeface="Arial" pitchFamily="34" charset="0"/>
              </a:rPr>
              <a:t> </a:t>
            </a:r>
            <a:r>
              <a:rPr lang="en-US" sz="2800" b="1" dirty="0" err="1" smtClean="0">
                <a:solidFill>
                  <a:srgbClr val="FF0000"/>
                </a:solidFill>
                <a:latin typeface="Arial" pitchFamily="34" charset="0"/>
                <a:cs typeface="Arial" pitchFamily="34" charset="0"/>
              </a:rPr>
              <a:t>dự</a:t>
            </a:r>
            <a:r>
              <a:rPr lang="en-US" sz="2800" b="1" dirty="0" smtClean="0">
                <a:solidFill>
                  <a:srgbClr val="FF0000"/>
                </a:solidFill>
                <a:latin typeface="Arial" pitchFamily="34" charset="0"/>
                <a:cs typeface="Arial" pitchFamily="34" charset="0"/>
              </a:rPr>
              <a:t> </a:t>
            </a:r>
            <a:r>
              <a:rPr lang="en-US" sz="2800" b="1" dirty="0" err="1" smtClean="0">
                <a:solidFill>
                  <a:srgbClr val="FF0000"/>
                </a:solidFill>
                <a:latin typeface="Arial" pitchFamily="34" charset="0"/>
                <a:cs typeface="Arial" pitchFamily="34" charset="0"/>
              </a:rPr>
              <a:t>thảo</a:t>
            </a:r>
            <a:r>
              <a:rPr lang="en-US" sz="2800" b="1" dirty="0" smtClean="0">
                <a:solidFill>
                  <a:srgbClr val="FF0000"/>
                </a:solidFill>
                <a:latin typeface="Arial" pitchFamily="34" charset="0"/>
                <a:cs typeface="Arial" pitchFamily="34" charset="0"/>
              </a:rPr>
              <a:t> </a:t>
            </a:r>
            <a:r>
              <a:rPr lang="en-US" sz="2800" b="1" dirty="0" err="1" smtClean="0">
                <a:solidFill>
                  <a:srgbClr val="FF0000"/>
                </a:solidFill>
                <a:latin typeface="Arial" pitchFamily="34" charset="0"/>
                <a:cs typeface="Arial" pitchFamily="34" charset="0"/>
              </a:rPr>
              <a:t>Nghị</a:t>
            </a:r>
            <a:r>
              <a:rPr lang="en-US" sz="2800" b="1" dirty="0" smtClean="0">
                <a:solidFill>
                  <a:srgbClr val="FF0000"/>
                </a:solidFill>
                <a:latin typeface="Arial" pitchFamily="34" charset="0"/>
                <a:cs typeface="Arial" pitchFamily="34" charset="0"/>
              </a:rPr>
              <a:t> </a:t>
            </a:r>
            <a:r>
              <a:rPr lang="en-US" sz="2800" b="1" dirty="0" err="1" smtClean="0">
                <a:solidFill>
                  <a:srgbClr val="FF0000"/>
                </a:solidFill>
                <a:latin typeface="Arial" pitchFamily="34" charset="0"/>
                <a:cs typeface="Arial" pitchFamily="34" charset="0"/>
              </a:rPr>
              <a:t>định</a:t>
            </a:r>
            <a:endParaRPr lang="en-US" sz="2800" b="1" dirty="0">
              <a:solidFill>
                <a:srgbClr val="FF0000"/>
              </a:solidFill>
              <a:latin typeface="Arial" pitchFamily="34" charset="0"/>
              <a:cs typeface="Arial" pitchFamily="34" charset="0"/>
            </a:endParaRPr>
          </a:p>
        </p:txBody>
      </p:sp>
      <p:sp>
        <p:nvSpPr>
          <p:cNvPr id="3" name="Content Placeholder 2"/>
          <p:cNvSpPr>
            <a:spLocks noGrp="1"/>
          </p:cNvSpPr>
          <p:nvPr>
            <p:ph idx="1"/>
          </p:nvPr>
        </p:nvSpPr>
        <p:spPr>
          <a:xfrm>
            <a:off x="381000" y="1600201"/>
            <a:ext cx="8534400" cy="4343400"/>
          </a:xfrm>
        </p:spPr>
        <p:txBody>
          <a:bodyPr>
            <a:normAutofit fontScale="92500" lnSpcReduction="10000"/>
          </a:bodyPr>
          <a:lstStyle/>
          <a:p>
            <a:pPr marL="0" indent="0" algn="just">
              <a:buNone/>
            </a:pPr>
            <a:r>
              <a:rPr lang="en-US" sz="2400" b="1" i="1" dirty="0" err="1" smtClean="0">
                <a:solidFill>
                  <a:srgbClr val="C00000"/>
                </a:solidFill>
                <a:latin typeface="Arial" pitchFamily="34" charset="0"/>
                <a:cs typeface="Arial" pitchFamily="34" charset="0"/>
              </a:rPr>
              <a:t>Nghị</a:t>
            </a:r>
            <a:r>
              <a:rPr lang="en-US" sz="2400" b="1" i="1" dirty="0" smtClean="0">
                <a:solidFill>
                  <a:srgbClr val="C00000"/>
                </a:solidFill>
                <a:latin typeface="Arial" pitchFamily="34" charset="0"/>
                <a:cs typeface="Arial" pitchFamily="34" charset="0"/>
              </a:rPr>
              <a:t> </a:t>
            </a:r>
            <a:r>
              <a:rPr lang="en-US" sz="2400" b="1" i="1" dirty="0" err="1" smtClean="0">
                <a:solidFill>
                  <a:srgbClr val="C00000"/>
                </a:solidFill>
                <a:latin typeface="Arial" pitchFamily="34" charset="0"/>
                <a:cs typeface="Arial" pitchFamily="34" charset="0"/>
              </a:rPr>
              <a:t>định</a:t>
            </a:r>
            <a:r>
              <a:rPr lang="en-US" sz="2400" b="1" i="1" dirty="0" smtClean="0">
                <a:solidFill>
                  <a:srgbClr val="C00000"/>
                </a:solidFill>
                <a:latin typeface="Arial" pitchFamily="34" charset="0"/>
                <a:cs typeface="Arial" pitchFamily="34" charset="0"/>
              </a:rPr>
              <a:t> </a:t>
            </a:r>
            <a:r>
              <a:rPr lang="en-US" sz="2400" b="1" i="1" dirty="0" err="1">
                <a:solidFill>
                  <a:srgbClr val="C00000"/>
                </a:solidFill>
                <a:latin typeface="Arial" pitchFamily="34" charset="0"/>
                <a:cs typeface="Arial" pitchFamily="34" charset="0"/>
              </a:rPr>
              <a:t>gồm</a:t>
            </a:r>
            <a:r>
              <a:rPr lang="en-US" sz="2400" b="1" i="1" dirty="0">
                <a:solidFill>
                  <a:srgbClr val="C00000"/>
                </a:solidFill>
                <a:latin typeface="Arial" pitchFamily="34" charset="0"/>
                <a:cs typeface="Arial" pitchFamily="34" charset="0"/>
              </a:rPr>
              <a:t> 10 </a:t>
            </a:r>
            <a:r>
              <a:rPr lang="en-US" sz="2400" b="1" i="1" dirty="0" err="1">
                <a:solidFill>
                  <a:srgbClr val="C00000"/>
                </a:solidFill>
                <a:latin typeface="Arial" pitchFamily="34" charset="0"/>
                <a:cs typeface="Arial" pitchFamily="34" charset="0"/>
              </a:rPr>
              <a:t>chương</a:t>
            </a:r>
            <a:r>
              <a:rPr lang="en-US" sz="2400" b="1" i="1" dirty="0">
                <a:solidFill>
                  <a:srgbClr val="C00000"/>
                </a:solidFill>
                <a:latin typeface="Arial" pitchFamily="34" charset="0"/>
                <a:cs typeface="Arial" pitchFamily="34" charset="0"/>
              </a:rPr>
              <a:t> </a:t>
            </a:r>
            <a:r>
              <a:rPr lang="en-US" sz="2400" b="1" i="1" dirty="0" err="1">
                <a:solidFill>
                  <a:srgbClr val="C00000"/>
                </a:solidFill>
                <a:latin typeface="Arial" pitchFamily="34" charset="0"/>
                <a:cs typeface="Arial" pitchFamily="34" charset="0"/>
              </a:rPr>
              <a:t>và</a:t>
            </a:r>
            <a:r>
              <a:rPr lang="en-US" sz="2400" b="1" i="1" dirty="0">
                <a:solidFill>
                  <a:srgbClr val="C00000"/>
                </a:solidFill>
                <a:latin typeface="Arial" pitchFamily="34" charset="0"/>
                <a:cs typeface="Arial" pitchFamily="34" charset="0"/>
              </a:rPr>
              <a:t> </a:t>
            </a:r>
            <a:r>
              <a:rPr lang="en-US" sz="2400" b="1" i="1" dirty="0" smtClean="0">
                <a:solidFill>
                  <a:srgbClr val="C00000"/>
                </a:solidFill>
                <a:latin typeface="Arial" pitchFamily="34" charset="0"/>
                <a:cs typeface="Arial" pitchFamily="34" charset="0"/>
              </a:rPr>
              <a:t>43 </a:t>
            </a:r>
            <a:r>
              <a:rPr lang="en-US" sz="2400" b="1" i="1" dirty="0" err="1">
                <a:solidFill>
                  <a:srgbClr val="C00000"/>
                </a:solidFill>
                <a:latin typeface="Arial" pitchFamily="34" charset="0"/>
                <a:cs typeface="Arial" pitchFamily="34" charset="0"/>
              </a:rPr>
              <a:t>điều</a:t>
            </a:r>
            <a:r>
              <a:rPr lang="en-US" sz="2400" b="1" i="1" dirty="0">
                <a:solidFill>
                  <a:srgbClr val="C00000"/>
                </a:solidFill>
                <a:latin typeface="Arial" pitchFamily="34" charset="0"/>
                <a:cs typeface="Arial" pitchFamily="34" charset="0"/>
              </a:rPr>
              <a:t>, </a:t>
            </a:r>
            <a:r>
              <a:rPr lang="en-US" sz="2400" b="1" i="1" dirty="0" err="1">
                <a:solidFill>
                  <a:srgbClr val="C00000"/>
                </a:solidFill>
                <a:latin typeface="Arial" pitchFamily="34" charset="0"/>
                <a:cs typeface="Arial" pitchFamily="34" charset="0"/>
              </a:rPr>
              <a:t>cụ</a:t>
            </a:r>
            <a:r>
              <a:rPr lang="en-US" sz="2400" b="1" i="1" dirty="0">
                <a:solidFill>
                  <a:srgbClr val="C00000"/>
                </a:solidFill>
                <a:latin typeface="Arial" pitchFamily="34" charset="0"/>
                <a:cs typeface="Arial" pitchFamily="34" charset="0"/>
              </a:rPr>
              <a:t> </a:t>
            </a:r>
            <a:r>
              <a:rPr lang="en-US" sz="2400" b="1" i="1" dirty="0" err="1">
                <a:solidFill>
                  <a:srgbClr val="C00000"/>
                </a:solidFill>
                <a:latin typeface="Arial" pitchFamily="34" charset="0"/>
                <a:cs typeface="Arial" pitchFamily="34" charset="0"/>
              </a:rPr>
              <a:t>thể</a:t>
            </a:r>
            <a:endParaRPr lang="en-US" sz="2400" b="1" i="1" dirty="0">
              <a:solidFill>
                <a:srgbClr val="C00000"/>
              </a:solidFill>
              <a:latin typeface="Arial" pitchFamily="34" charset="0"/>
              <a:cs typeface="Arial" pitchFamily="34" charset="0"/>
            </a:endParaRPr>
          </a:p>
          <a:p>
            <a:pPr algn="just">
              <a:spcBef>
                <a:spcPts val="800"/>
              </a:spcBef>
            </a:pPr>
            <a:r>
              <a:rPr lang="en-US" sz="1800" b="1" dirty="0" err="1" smtClean="0">
                <a:solidFill>
                  <a:srgbClr val="0070C0"/>
                </a:solidFill>
                <a:latin typeface="Arial" pitchFamily="34" charset="0"/>
                <a:cs typeface="Arial" pitchFamily="34" charset="0"/>
              </a:rPr>
              <a:t>Chương</a:t>
            </a:r>
            <a:r>
              <a:rPr lang="en-US" sz="1800" b="1" dirty="0" smtClean="0">
                <a:solidFill>
                  <a:srgbClr val="0070C0"/>
                </a:solidFill>
                <a:latin typeface="Arial" pitchFamily="34" charset="0"/>
                <a:cs typeface="Arial" pitchFamily="34" charset="0"/>
              </a:rPr>
              <a:t> </a:t>
            </a:r>
            <a:r>
              <a:rPr lang="en-US" sz="1800" b="1" dirty="0">
                <a:solidFill>
                  <a:srgbClr val="0070C0"/>
                </a:solidFill>
                <a:latin typeface="Arial" pitchFamily="34" charset="0"/>
                <a:cs typeface="Arial" pitchFamily="34" charset="0"/>
              </a:rPr>
              <a:t>I.</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Đối</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tượng</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tham</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gia</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BHYT</a:t>
            </a:r>
            <a:r>
              <a:rPr lang="en-US" sz="1800" dirty="0">
                <a:solidFill>
                  <a:schemeClr val="tx1"/>
                </a:solidFill>
                <a:latin typeface="Arial" pitchFamily="34" charset="0"/>
                <a:cs typeface="Arial" pitchFamily="34" charset="0"/>
              </a:rPr>
              <a:t> </a:t>
            </a:r>
            <a:r>
              <a:rPr lang="en-US" sz="1800" dirty="0" smtClean="0">
                <a:solidFill>
                  <a:schemeClr val="tx1"/>
                </a:solidFill>
                <a:latin typeface="Arial" pitchFamily="34" charset="0"/>
                <a:cs typeface="Arial" pitchFamily="34" charset="0"/>
              </a:rPr>
              <a:t>(6 </a:t>
            </a:r>
            <a:r>
              <a:rPr lang="en-US" sz="1800" dirty="0" err="1">
                <a:solidFill>
                  <a:schemeClr val="tx1"/>
                </a:solidFill>
                <a:latin typeface="Arial" pitchFamily="34" charset="0"/>
                <a:cs typeface="Arial" pitchFamily="34" charset="0"/>
              </a:rPr>
              <a:t>Điều</a:t>
            </a:r>
            <a:r>
              <a:rPr lang="en-US" sz="1800" dirty="0">
                <a:solidFill>
                  <a:schemeClr val="tx1"/>
                </a:solidFill>
                <a:latin typeface="Arial" pitchFamily="34" charset="0"/>
                <a:cs typeface="Arial" pitchFamily="34" charset="0"/>
              </a:rPr>
              <a:t>) </a:t>
            </a:r>
          </a:p>
          <a:p>
            <a:pPr algn="just">
              <a:spcBef>
                <a:spcPts val="800"/>
              </a:spcBef>
            </a:pPr>
            <a:r>
              <a:rPr lang="en-US" sz="1800" b="1" dirty="0" err="1">
                <a:solidFill>
                  <a:srgbClr val="0070C0"/>
                </a:solidFill>
                <a:latin typeface="Arial" pitchFamily="34" charset="0"/>
                <a:cs typeface="Arial" pitchFamily="34" charset="0"/>
              </a:rPr>
              <a:t>Chương</a:t>
            </a:r>
            <a:r>
              <a:rPr lang="en-US" sz="1800" b="1" dirty="0">
                <a:solidFill>
                  <a:srgbClr val="0070C0"/>
                </a:solidFill>
                <a:latin typeface="Arial" pitchFamily="34" charset="0"/>
                <a:cs typeface="Arial" pitchFamily="34" charset="0"/>
              </a:rPr>
              <a:t> II</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Mức</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đóng</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mức</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hỗ</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trợ</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từ</a:t>
            </a:r>
            <a:r>
              <a:rPr lang="en-US" sz="1800" dirty="0">
                <a:solidFill>
                  <a:schemeClr val="tx1"/>
                </a:solidFill>
                <a:latin typeface="Arial" pitchFamily="34" charset="0"/>
                <a:cs typeface="Arial" pitchFamily="34" charset="0"/>
              </a:rPr>
              <a:t> NSNN, </a:t>
            </a:r>
            <a:r>
              <a:rPr lang="en-US" sz="1800" dirty="0" err="1">
                <a:solidFill>
                  <a:schemeClr val="tx1"/>
                </a:solidFill>
                <a:latin typeface="Arial" pitchFamily="34" charset="0"/>
                <a:cs typeface="Arial" pitchFamily="34" charset="0"/>
              </a:rPr>
              <a:t>phương</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thức</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đóng</a:t>
            </a:r>
            <a:r>
              <a:rPr lang="en-US" sz="1800" dirty="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BHYT</a:t>
            </a:r>
            <a:r>
              <a:rPr lang="en-US" sz="1800" dirty="0" smtClean="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của</a:t>
            </a:r>
            <a:r>
              <a:rPr lang="en-US" sz="1800" dirty="0" smtClean="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một</a:t>
            </a:r>
            <a:r>
              <a:rPr lang="en-US" sz="1800" dirty="0" smtClean="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số</a:t>
            </a:r>
            <a:r>
              <a:rPr lang="en-US" sz="1800" dirty="0" smtClean="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đối</a:t>
            </a:r>
            <a:r>
              <a:rPr lang="en-US" sz="1800" dirty="0" smtClean="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tượng</a:t>
            </a:r>
            <a:r>
              <a:rPr lang="en-US" sz="1800" dirty="0" smtClean="0">
                <a:solidFill>
                  <a:schemeClr val="tx1"/>
                </a:solidFill>
                <a:latin typeface="Arial" pitchFamily="34" charset="0"/>
                <a:cs typeface="Arial" pitchFamily="34" charset="0"/>
              </a:rPr>
              <a:t> (4 </a:t>
            </a:r>
            <a:r>
              <a:rPr lang="en-US" sz="1800" dirty="0" err="1">
                <a:solidFill>
                  <a:schemeClr val="tx1"/>
                </a:solidFill>
                <a:latin typeface="Arial" pitchFamily="34" charset="0"/>
                <a:cs typeface="Arial" pitchFamily="34" charset="0"/>
              </a:rPr>
              <a:t>Điều</a:t>
            </a:r>
            <a:r>
              <a:rPr lang="en-US" sz="1800" dirty="0">
                <a:solidFill>
                  <a:schemeClr val="tx1"/>
                </a:solidFill>
                <a:latin typeface="Arial" pitchFamily="34" charset="0"/>
                <a:cs typeface="Arial" pitchFamily="34" charset="0"/>
              </a:rPr>
              <a:t>)</a:t>
            </a:r>
          </a:p>
          <a:p>
            <a:pPr algn="just">
              <a:spcBef>
                <a:spcPts val="800"/>
              </a:spcBef>
            </a:pPr>
            <a:r>
              <a:rPr lang="en-US" sz="1800" b="1" dirty="0" err="1">
                <a:solidFill>
                  <a:srgbClr val="0070C0"/>
                </a:solidFill>
                <a:latin typeface="Arial" pitchFamily="34" charset="0"/>
                <a:cs typeface="Arial" pitchFamily="34" charset="0"/>
              </a:rPr>
              <a:t>Chương</a:t>
            </a:r>
            <a:r>
              <a:rPr lang="en-US" sz="1800" b="1" dirty="0">
                <a:solidFill>
                  <a:srgbClr val="0070C0"/>
                </a:solidFill>
                <a:latin typeface="Arial" pitchFamily="34" charset="0"/>
                <a:cs typeface="Arial" pitchFamily="34" charset="0"/>
              </a:rPr>
              <a:t> III. </a:t>
            </a:r>
            <a:r>
              <a:rPr lang="en-US" sz="1800" dirty="0" err="1" smtClean="0">
                <a:solidFill>
                  <a:schemeClr val="tx1"/>
                </a:solidFill>
                <a:latin typeface="Arial" pitchFamily="34" charset="0"/>
                <a:cs typeface="Arial" pitchFamily="34" charset="0"/>
              </a:rPr>
              <a:t>Thẻ</a:t>
            </a:r>
            <a:r>
              <a:rPr lang="en-US" sz="1800" dirty="0" smtClean="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BHYT</a:t>
            </a:r>
            <a:r>
              <a:rPr lang="en-US" sz="1800" dirty="0" smtClean="0">
                <a:solidFill>
                  <a:schemeClr val="tx1"/>
                </a:solidFill>
                <a:latin typeface="Arial" pitchFamily="34" charset="0"/>
                <a:cs typeface="Arial" pitchFamily="34" charset="0"/>
              </a:rPr>
              <a:t> </a:t>
            </a:r>
            <a:r>
              <a:rPr lang="en-US" sz="1800" dirty="0">
                <a:solidFill>
                  <a:schemeClr val="tx1"/>
                </a:solidFill>
                <a:latin typeface="Arial" pitchFamily="34" charset="0"/>
                <a:cs typeface="Arial" pitchFamily="34" charset="0"/>
              </a:rPr>
              <a:t>(3 </a:t>
            </a:r>
            <a:r>
              <a:rPr lang="en-US" sz="1800" dirty="0" err="1">
                <a:solidFill>
                  <a:schemeClr val="tx1"/>
                </a:solidFill>
                <a:latin typeface="Arial" pitchFamily="34" charset="0"/>
                <a:cs typeface="Arial" pitchFamily="34" charset="0"/>
              </a:rPr>
              <a:t>Điều</a:t>
            </a:r>
            <a:r>
              <a:rPr lang="en-US" sz="1800" dirty="0">
                <a:solidFill>
                  <a:schemeClr val="tx1"/>
                </a:solidFill>
                <a:latin typeface="Arial" pitchFamily="34" charset="0"/>
                <a:cs typeface="Arial" pitchFamily="34" charset="0"/>
              </a:rPr>
              <a:t>)</a:t>
            </a:r>
          </a:p>
          <a:p>
            <a:pPr algn="just">
              <a:spcBef>
                <a:spcPts val="800"/>
              </a:spcBef>
            </a:pPr>
            <a:r>
              <a:rPr lang="en-US" sz="1800" b="1" dirty="0" err="1">
                <a:solidFill>
                  <a:srgbClr val="0070C0"/>
                </a:solidFill>
                <a:latin typeface="Arial" pitchFamily="34" charset="0"/>
                <a:cs typeface="Arial" pitchFamily="34" charset="0"/>
              </a:rPr>
              <a:t>Chương</a:t>
            </a:r>
            <a:r>
              <a:rPr lang="en-US" sz="1800" b="1" dirty="0">
                <a:solidFill>
                  <a:srgbClr val="0070C0"/>
                </a:solidFill>
                <a:latin typeface="Arial" pitchFamily="34" charset="0"/>
                <a:cs typeface="Arial" pitchFamily="34" charset="0"/>
              </a:rPr>
              <a:t> IV. </a:t>
            </a:r>
            <a:r>
              <a:rPr lang="en-US" sz="1800" dirty="0" err="1">
                <a:solidFill>
                  <a:schemeClr val="tx1"/>
                </a:solidFill>
                <a:latin typeface="Arial" pitchFamily="34" charset="0"/>
                <a:cs typeface="Arial" pitchFamily="34" charset="0"/>
              </a:rPr>
              <a:t>Mức</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hưởng</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thủ</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tục</a:t>
            </a:r>
            <a:r>
              <a:rPr lang="en-US" sz="1800" dirty="0">
                <a:solidFill>
                  <a:schemeClr val="tx1"/>
                </a:solidFill>
                <a:latin typeface="Arial" pitchFamily="34" charset="0"/>
                <a:cs typeface="Arial" pitchFamily="34" charset="0"/>
              </a:rPr>
              <a:t> KCB </a:t>
            </a:r>
            <a:r>
              <a:rPr lang="en-US" sz="1800" dirty="0" err="1">
                <a:solidFill>
                  <a:schemeClr val="tx1"/>
                </a:solidFill>
                <a:latin typeface="Arial" pitchFamily="34" charset="0"/>
                <a:cs typeface="Arial" pitchFamily="34" charset="0"/>
              </a:rPr>
              <a:t>và</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giám</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định</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BHYT</a:t>
            </a:r>
            <a:r>
              <a:rPr lang="en-US" sz="1800" dirty="0">
                <a:solidFill>
                  <a:schemeClr val="tx1"/>
                </a:solidFill>
                <a:latin typeface="Arial" pitchFamily="34" charset="0"/>
                <a:cs typeface="Arial" pitchFamily="34" charset="0"/>
              </a:rPr>
              <a:t> </a:t>
            </a:r>
            <a:r>
              <a:rPr lang="en-US" sz="1800" dirty="0" smtClean="0">
                <a:solidFill>
                  <a:schemeClr val="tx1"/>
                </a:solidFill>
                <a:latin typeface="Arial" pitchFamily="34" charset="0"/>
                <a:cs typeface="Arial" pitchFamily="34" charset="0"/>
              </a:rPr>
              <a:t>(2 </a:t>
            </a:r>
            <a:r>
              <a:rPr lang="en-US" sz="1800" dirty="0" err="1">
                <a:solidFill>
                  <a:schemeClr val="tx1"/>
                </a:solidFill>
                <a:latin typeface="Arial" pitchFamily="34" charset="0"/>
                <a:cs typeface="Arial" pitchFamily="34" charset="0"/>
              </a:rPr>
              <a:t>Điều</a:t>
            </a:r>
            <a:r>
              <a:rPr lang="en-US" sz="1800" dirty="0">
                <a:solidFill>
                  <a:schemeClr val="tx1"/>
                </a:solidFill>
                <a:latin typeface="Arial" pitchFamily="34" charset="0"/>
                <a:cs typeface="Arial" pitchFamily="34" charset="0"/>
              </a:rPr>
              <a:t>)</a:t>
            </a:r>
          </a:p>
          <a:p>
            <a:pPr algn="just">
              <a:spcBef>
                <a:spcPts val="800"/>
              </a:spcBef>
            </a:pPr>
            <a:r>
              <a:rPr lang="en-US" sz="1800" b="1" dirty="0" err="1">
                <a:solidFill>
                  <a:srgbClr val="0070C0"/>
                </a:solidFill>
                <a:latin typeface="Arial" pitchFamily="34" charset="0"/>
                <a:cs typeface="Arial" pitchFamily="34" charset="0"/>
              </a:rPr>
              <a:t>Chương</a:t>
            </a:r>
            <a:r>
              <a:rPr lang="en-US" sz="1800" b="1" dirty="0">
                <a:solidFill>
                  <a:srgbClr val="0070C0"/>
                </a:solidFill>
                <a:latin typeface="Arial" pitchFamily="34" charset="0"/>
                <a:cs typeface="Arial" pitchFamily="34" charset="0"/>
              </a:rPr>
              <a:t> V.</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Hợp</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đồng</a:t>
            </a:r>
            <a:r>
              <a:rPr lang="en-US" sz="1800" dirty="0">
                <a:solidFill>
                  <a:schemeClr val="tx1"/>
                </a:solidFill>
                <a:latin typeface="Arial" pitchFamily="34" charset="0"/>
                <a:cs typeface="Arial" pitchFamily="34" charset="0"/>
              </a:rPr>
              <a:t> KCB </a:t>
            </a:r>
            <a:r>
              <a:rPr lang="en-US" sz="1800" dirty="0" err="1">
                <a:solidFill>
                  <a:schemeClr val="tx1"/>
                </a:solidFill>
                <a:latin typeface="Arial" pitchFamily="34" charset="0"/>
                <a:cs typeface="Arial" pitchFamily="34" charset="0"/>
              </a:rPr>
              <a:t>BHYT</a:t>
            </a:r>
            <a:r>
              <a:rPr lang="en-US" sz="1800" dirty="0">
                <a:solidFill>
                  <a:schemeClr val="tx1"/>
                </a:solidFill>
                <a:latin typeface="Arial" pitchFamily="34" charset="0"/>
                <a:cs typeface="Arial" pitchFamily="34" charset="0"/>
              </a:rPr>
              <a:t> </a:t>
            </a:r>
            <a:r>
              <a:rPr lang="en-US" sz="1800" dirty="0" smtClean="0">
                <a:solidFill>
                  <a:schemeClr val="tx1"/>
                </a:solidFill>
                <a:latin typeface="Arial" pitchFamily="34" charset="0"/>
                <a:cs typeface="Arial" pitchFamily="34" charset="0"/>
              </a:rPr>
              <a:t>(8 </a:t>
            </a:r>
            <a:r>
              <a:rPr lang="en-US" sz="1800" dirty="0" err="1">
                <a:solidFill>
                  <a:schemeClr val="tx1"/>
                </a:solidFill>
                <a:latin typeface="Arial" pitchFamily="34" charset="0"/>
                <a:cs typeface="Arial" pitchFamily="34" charset="0"/>
              </a:rPr>
              <a:t>Điều</a:t>
            </a:r>
            <a:r>
              <a:rPr lang="en-US" sz="1800" dirty="0">
                <a:solidFill>
                  <a:schemeClr val="tx1"/>
                </a:solidFill>
                <a:latin typeface="Arial" pitchFamily="34" charset="0"/>
                <a:cs typeface="Arial" pitchFamily="34" charset="0"/>
              </a:rPr>
              <a:t>)</a:t>
            </a:r>
          </a:p>
          <a:p>
            <a:pPr algn="just">
              <a:spcBef>
                <a:spcPts val="800"/>
              </a:spcBef>
            </a:pPr>
            <a:r>
              <a:rPr lang="en-US" sz="1800" b="1" dirty="0" err="1">
                <a:solidFill>
                  <a:srgbClr val="0070C0"/>
                </a:solidFill>
                <a:latin typeface="Arial" pitchFamily="34" charset="0"/>
                <a:cs typeface="Arial" pitchFamily="34" charset="0"/>
              </a:rPr>
              <a:t>Chương</a:t>
            </a:r>
            <a:r>
              <a:rPr lang="en-US" sz="1800" b="1" dirty="0">
                <a:solidFill>
                  <a:srgbClr val="0070C0"/>
                </a:solidFill>
                <a:latin typeface="Arial" pitchFamily="34" charset="0"/>
                <a:cs typeface="Arial" pitchFamily="34" charset="0"/>
              </a:rPr>
              <a:t> VI. </a:t>
            </a:r>
            <a:r>
              <a:rPr lang="en-US" sz="1800" dirty="0" err="1">
                <a:solidFill>
                  <a:schemeClr val="tx1"/>
                </a:solidFill>
                <a:latin typeface="Arial" pitchFamily="34" charset="0"/>
                <a:cs typeface="Arial" pitchFamily="34" charset="0"/>
              </a:rPr>
              <a:t>Thanh</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toán</a:t>
            </a:r>
            <a:r>
              <a:rPr lang="en-US" sz="1800" dirty="0">
                <a:solidFill>
                  <a:schemeClr val="tx1"/>
                </a:solidFill>
                <a:latin typeface="Arial" pitchFamily="34" charset="0"/>
                <a:cs typeface="Arial" pitchFamily="34" charset="0"/>
              </a:rPr>
              <a:t> chi </a:t>
            </a:r>
            <a:r>
              <a:rPr lang="en-US" sz="1800" dirty="0" err="1">
                <a:solidFill>
                  <a:schemeClr val="tx1"/>
                </a:solidFill>
                <a:latin typeface="Arial" pitchFamily="34" charset="0"/>
                <a:cs typeface="Arial" pitchFamily="34" charset="0"/>
              </a:rPr>
              <a:t>phí</a:t>
            </a:r>
            <a:r>
              <a:rPr lang="en-US" sz="1800" dirty="0">
                <a:solidFill>
                  <a:schemeClr val="tx1"/>
                </a:solidFill>
                <a:latin typeface="Arial" pitchFamily="34" charset="0"/>
                <a:cs typeface="Arial" pitchFamily="34" charset="0"/>
              </a:rPr>
              <a:t> KCB </a:t>
            </a:r>
            <a:r>
              <a:rPr lang="en-US" sz="1800" dirty="0" err="1">
                <a:solidFill>
                  <a:schemeClr val="tx1"/>
                </a:solidFill>
                <a:latin typeface="Arial" pitchFamily="34" charset="0"/>
                <a:cs typeface="Arial" pitchFamily="34" charset="0"/>
              </a:rPr>
              <a:t>giữa</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cơ</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quan</a:t>
            </a:r>
            <a:r>
              <a:rPr lang="en-US" sz="1800" dirty="0">
                <a:solidFill>
                  <a:schemeClr val="tx1"/>
                </a:solidFill>
                <a:latin typeface="Arial" pitchFamily="34" charset="0"/>
                <a:cs typeface="Arial" pitchFamily="34" charset="0"/>
              </a:rPr>
              <a:t> BHXH </a:t>
            </a:r>
            <a:r>
              <a:rPr lang="en-US" sz="1800" dirty="0" err="1">
                <a:solidFill>
                  <a:schemeClr val="tx1"/>
                </a:solidFill>
                <a:latin typeface="Arial" pitchFamily="34" charset="0"/>
                <a:cs typeface="Arial" pitchFamily="34" charset="0"/>
              </a:rPr>
              <a:t>và</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cơ</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sở</a:t>
            </a:r>
            <a:r>
              <a:rPr lang="en-US" sz="1800" dirty="0">
                <a:solidFill>
                  <a:schemeClr val="tx1"/>
                </a:solidFill>
                <a:latin typeface="Arial" pitchFamily="34" charset="0"/>
                <a:cs typeface="Arial" pitchFamily="34" charset="0"/>
              </a:rPr>
              <a:t> KCB </a:t>
            </a:r>
            <a:r>
              <a:rPr lang="en-US" sz="1800" dirty="0" smtClean="0">
                <a:solidFill>
                  <a:schemeClr val="tx1"/>
                </a:solidFill>
                <a:latin typeface="Arial" pitchFamily="34" charset="0"/>
                <a:cs typeface="Arial" pitchFamily="34" charset="0"/>
              </a:rPr>
              <a:t>(4 </a:t>
            </a:r>
            <a:r>
              <a:rPr lang="en-US" sz="1800" dirty="0" err="1">
                <a:solidFill>
                  <a:schemeClr val="tx1"/>
                </a:solidFill>
                <a:latin typeface="Arial" pitchFamily="34" charset="0"/>
                <a:cs typeface="Arial" pitchFamily="34" charset="0"/>
              </a:rPr>
              <a:t>Điều</a:t>
            </a:r>
            <a:r>
              <a:rPr lang="en-US" sz="1800" dirty="0">
                <a:solidFill>
                  <a:schemeClr val="tx1"/>
                </a:solidFill>
                <a:latin typeface="Arial" pitchFamily="34" charset="0"/>
                <a:cs typeface="Arial" pitchFamily="34" charset="0"/>
              </a:rPr>
              <a:t>)</a:t>
            </a:r>
          </a:p>
          <a:p>
            <a:pPr algn="just">
              <a:spcBef>
                <a:spcPts val="800"/>
              </a:spcBef>
            </a:pPr>
            <a:r>
              <a:rPr lang="en-US" sz="1800" b="1" dirty="0" err="1">
                <a:solidFill>
                  <a:srgbClr val="0070C0"/>
                </a:solidFill>
                <a:latin typeface="Arial" pitchFamily="34" charset="0"/>
                <a:cs typeface="Arial" pitchFamily="34" charset="0"/>
              </a:rPr>
              <a:t>Chương</a:t>
            </a:r>
            <a:r>
              <a:rPr lang="en-US" sz="1800" b="1" dirty="0">
                <a:solidFill>
                  <a:srgbClr val="0070C0"/>
                </a:solidFill>
                <a:latin typeface="Arial" pitchFamily="34" charset="0"/>
                <a:cs typeface="Arial" pitchFamily="34" charset="0"/>
              </a:rPr>
              <a:t> VII. </a:t>
            </a:r>
            <a:r>
              <a:rPr lang="en-US" sz="1800" dirty="0" err="1">
                <a:solidFill>
                  <a:schemeClr val="tx1"/>
                </a:solidFill>
                <a:latin typeface="Arial" pitchFamily="34" charset="0"/>
                <a:cs typeface="Arial" pitchFamily="34" charset="0"/>
              </a:rPr>
              <a:t>Thanh</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toán</a:t>
            </a:r>
            <a:r>
              <a:rPr lang="en-US" sz="1800" dirty="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trực</a:t>
            </a:r>
            <a:r>
              <a:rPr lang="en-US" sz="1800" dirty="0" smtClean="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tiếp</a:t>
            </a:r>
            <a:r>
              <a:rPr lang="en-US" sz="1800" dirty="0" smtClean="0">
                <a:solidFill>
                  <a:schemeClr val="tx1"/>
                </a:solidFill>
                <a:latin typeface="Arial" pitchFamily="34" charset="0"/>
                <a:cs typeface="Arial" pitchFamily="34" charset="0"/>
              </a:rPr>
              <a:t> chi </a:t>
            </a:r>
            <a:r>
              <a:rPr lang="en-US" sz="1800" dirty="0" err="1">
                <a:solidFill>
                  <a:schemeClr val="tx1"/>
                </a:solidFill>
                <a:latin typeface="Arial" pitchFamily="34" charset="0"/>
                <a:cs typeface="Arial" pitchFamily="34" charset="0"/>
              </a:rPr>
              <a:t>phí</a:t>
            </a:r>
            <a:r>
              <a:rPr lang="en-US" sz="1800" dirty="0">
                <a:solidFill>
                  <a:schemeClr val="tx1"/>
                </a:solidFill>
                <a:latin typeface="Arial" pitchFamily="34" charset="0"/>
                <a:cs typeface="Arial" pitchFamily="34" charset="0"/>
              </a:rPr>
              <a:t> KCB </a:t>
            </a:r>
            <a:r>
              <a:rPr lang="en-US" sz="1800" dirty="0" err="1">
                <a:solidFill>
                  <a:schemeClr val="tx1"/>
                </a:solidFill>
                <a:latin typeface="Arial" pitchFamily="34" charset="0"/>
                <a:cs typeface="Arial" pitchFamily="34" charset="0"/>
              </a:rPr>
              <a:t>giữa</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cơ</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quan</a:t>
            </a:r>
            <a:r>
              <a:rPr lang="en-US" sz="1800" dirty="0">
                <a:solidFill>
                  <a:schemeClr val="tx1"/>
                </a:solidFill>
                <a:latin typeface="Arial" pitchFamily="34" charset="0"/>
                <a:cs typeface="Arial" pitchFamily="34" charset="0"/>
              </a:rPr>
              <a:t> BHXH </a:t>
            </a:r>
            <a:r>
              <a:rPr lang="en-US" sz="1800" dirty="0" err="1">
                <a:solidFill>
                  <a:schemeClr val="tx1"/>
                </a:solidFill>
                <a:latin typeface="Arial" pitchFamily="34" charset="0"/>
                <a:cs typeface="Arial" pitchFamily="34" charset="0"/>
              </a:rPr>
              <a:t>và</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người</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tham</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gia</a:t>
            </a:r>
            <a:r>
              <a:rPr lang="en-US" sz="1800" dirty="0">
                <a:solidFill>
                  <a:schemeClr val="tx1"/>
                </a:solidFill>
                <a:latin typeface="Arial" pitchFamily="34" charset="0"/>
                <a:cs typeface="Arial" pitchFamily="34" charset="0"/>
              </a:rPr>
              <a:t> BHYT (3 </a:t>
            </a:r>
            <a:r>
              <a:rPr lang="en-US" sz="1800" dirty="0" err="1">
                <a:solidFill>
                  <a:schemeClr val="tx1"/>
                </a:solidFill>
                <a:latin typeface="Arial" pitchFamily="34" charset="0"/>
                <a:cs typeface="Arial" pitchFamily="34" charset="0"/>
              </a:rPr>
              <a:t>Điều</a:t>
            </a:r>
            <a:r>
              <a:rPr lang="en-US" sz="1800" dirty="0">
                <a:solidFill>
                  <a:schemeClr val="tx1"/>
                </a:solidFill>
                <a:latin typeface="Arial" pitchFamily="34" charset="0"/>
                <a:cs typeface="Arial" pitchFamily="34" charset="0"/>
              </a:rPr>
              <a:t>)</a:t>
            </a:r>
          </a:p>
          <a:p>
            <a:pPr algn="just">
              <a:spcBef>
                <a:spcPts val="800"/>
              </a:spcBef>
            </a:pPr>
            <a:r>
              <a:rPr lang="en-US" sz="1800" b="1" dirty="0" err="1">
                <a:solidFill>
                  <a:srgbClr val="0070C0"/>
                </a:solidFill>
                <a:latin typeface="Arial" pitchFamily="34" charset="0"/>
                <a:cs typeface="Arial" pitchFamily="34" charset="0"/>
              </a:rPr>
              <a:t>Chương</a:t>
            </a:r>
            <a:r>
              <a:rPr lang="en-US" sz="1800" b="1" dirty="0">
                <a:solidFill>
                  <a:srgbClr val="0070C0"/>
                </a:solidFill>
                <a:latin typeface="Arial" pitchFamily="34" charset="0"/>
                <a:cs typeface="Arial" pitchFamily="34" charset="0"/>
              </a:rPr>
              <a:t> VIII. </a:t>
            </a:r>
            <a:r>
              <a:rPr lang="en-US" sz="1800" dirty="0" err="1">
                <a:solidFill>
                  <a:schemeClr val="tx1"/>
                </a:solidFill>
                <a:latin typeface="Arial" pitchFamily="34" charset="0"/>
                <a:cs typeface="Arial" pitchFamily="34" charset="0"/>
              </a:rPr>
              <a:t>Quản</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lý</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và</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sử</a:t>
            </a:r>
            <a:r>
              <a:rPr lang="en-US" sz="1800" dirty="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dụng</a:t>
            </a:r>
            <a:r>
              <a:rPr lang="en-US" sz="1800" dirty="0" smtClean="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quỹ</a:t>
            </a:r>
            <a:r>
              <a:rPr lang="en-US" sz="1800" dirty="0">
                <a:solidFill>
                  <a:schemeClr val="tx1"/>
                </a:solidFill>
                <a:latin typeface="Arial" pitchFamily="34" charset="0"/>
                <a:cs typeface="Arial" pitchFamily="34" charset="0"/>
              </a:rPr>
              <a:t> BHYT ( </a:t>
            </a:r>
            <a:r>
              <a:rPr lang="en-US" sz="1800" dirty="0" smtClean="0">
                <a:solidFill>
                  <a:schemeClr val="tx1"/>
                </a:solidFill>
                <a:latin typeface="Arial" pitchFamily="34" charset="0"/>
                <a:cs typeface="Arial" pitchFamily="34" charset="0"/>
              </a:rPr>
              <a:t>6 </a:t>
            </a:r>
            <a:r>
              <a:rPr lang="en-US" sz="1800" dirty="0" err="1">
                <a:solidFill>
                  <a:schemeClr val="tx1"/>
                </a:solidFill>
                <a:latin typeface="Arial" pitchFamily="34" charset="0"/>
                <a:cs typeface="Arial" pitchFamily="34" charset="0"/>
              </a:rPr>
              <a:t>Điều</a:t>
            </a:r>
            <a:r>
              <a:rPr lang="en-US" sz="1800" dirty="0">
                <a:solidFill>
                  <a:schemeClr val="tx1"/>
                </a:solidFill>
                <a:latin typeface="Arial" pitchFamily="34" charset="0"/>
                <a:cs typeface="Arial" pitchFamily="34" charset="0"/>
              </a:rPr>
              <a:t>)</a:t>
            </a:r>
          </a:p>
          <a:p>
            <a:pPr algn="just">
              <a:spcBef>
                <a:spcPts val="800"/>
              </a:spcBef>
            </a:pPr>
            <a:r>
              <a:rPr lang="en-US" sz="1800" b="1" dirty="0" err="1">
                <a:solidFill>
                  <a:srgbClr val="0070C0"/>
                </a:solidFill>
                <a:latin typeface="Arial" pitchFamily="34" charset="0"/>
                <a:cs typeface="Arial" pitchFamily="34" charset="0"/>
              </a:rPr>
              <a:t>Chương</a:t>
            </a:r>
            <a:r>
              <a:rPr lang="en-US" sz="1800" b="1" dirty="0">
                <a:solidFill>
                  <a:srgbClr val="0070C0"/>
                </a:solidFill>
                <a:latin typeface="Arial" pitchFamily="34" charset="0"/>
                <a:cs typeface="Arial" pitchFamily="34" charset="0"/>
              </a:rPr>
              <a:t> IX. </a:t>
            </a:r>
            <a:r>
              <a:rPr lang="en-US" sz="1800" dirty="0" err="1" smtClean="0">
                <a:solidFill>
                  <a:schemeClr val="tx1"/>
                </a:solidFill>
                <a:latin typeface="Arial" pitchFamily="34" charset="0"/>
                <a:cs typeface="Arial" pitchFamily="34" charset="0"/>
              </a:rPr>
              <a:t>Ứng</a:t>
            </a:r>
            <a:r>
              <a:rPr lang="en-US" sz="1800" dirty="0" smtClean="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dụng</a:t>
            </a:r>
            <a:r>
              <a:rPr lang="en-US" sz="1800" dirty="0" smtClean="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CNTT</a:t>
            </a:r>
            <a:r>
              <a:rPr lang="en-US" sz="1800" dirty="0" smtClean="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trong</a:t>
            </a:r>
            <a:r>
              <a:rPr lang="en-US" sz="1800" dirty="0" smtClean="0">
                <a:solidFill>
                  <a:schemeClr val="tx1"/>
                </a:solidFill>
                <a:latin typeface="Arial" pitchFamily="34" charset="0"/>
                <a:cs typeface="Arial" pitchFamily="34" charset="0"/>
              </a:rPr>
              <a:t> </a:t>
            </a:r>
            <a:r>
              <a:rPr lang="en-US" sz="1800" dirty="0" err="1" smtClean="0">
                <a:solidFill>
                  <a:schemeClr val="tx1"/>
                </a:solidFill>
                <a:latin typeface="Arial" pitchFamily="34" charset="0"/>
                <a:cs typeface="Arial" pitchFamily="34" charset="0"/>
              </a:rPr>
              <a:t>quản</a:t>
            </a:r>
            <a:r>
              <a:rPr lang="en-US" sz="1800" dirty="0" smtClean="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lý</a:t>
            </a:r>
            <a:r>
              <a:rPr lang="en-US" sz="1800" dirty="0">
                <a:solidFill>
                  <a:schemeClr val="tx1"/>
                </a:solidFill>
                <a:latin typeface="Arial" pitchFamily="34" charset="0"/>
                <a:cs typeface="Arial" pitchFamily="34" charset="0"/>
              </a:rPr>
              <a:t> </a:t>
            </a:r>
            <a:r>
              <a:rPr lang="en-US" sz="1800" dirty="0" smtClean="0">
                <a:solidFill>
                  <a:schemeClr val="tx1"/>
                </a:solidFill>
                <a:latin typeface="Arial" pitchFamily="34" charset="0"/>
                <a:cs typeface="Arial" pitchFamily="34" charset="0"/>
              </a:rPr>
              <a:t>KCB </a:t>
            </a:r>
            <a:r>
              <a:rPr lang="en-US" sz="1800" dirty="0" err="1" smtClean="0">
                <a:solidFill>
                  <a:schemeClr val="tx1"/>
                </a:solidFill>
                <a:latin typeface="Arial" pitchFamily="34" charset="0"/>
                <a:cs typeface="Arial" pitchFamily="34" charset="0"/>
              </a:rPr>
              <a:t>BHYT</a:t>
            </a:r>
            <a:r>
              <a:rPr lang="en-US" sz="1800" dirty="0" smtClean="0">
                <a:solidFill>
                  <a:schemeClr val="tx1"/>
                </a:solidFill>
                <a:latin typeface="Arial" pitchFamily="34" charset="0"/>
                <a:cs typeface="Arial" pitchFamily="34" charset="0"/>
              </a:rPr>
              <a:t> (2 </a:t>
            </a:r>
            <a:r>
              <a:rPr lang="en-US" sz="1800" dirty="0" err="1">
                <a:solidFill>
                  <a:schemeClr val="tx1"/>
                </a:solidFill>
                <a:latin typeface="Arial" pitchFamily="34" charset="0"/>
                <a:cs typeface="Arial" pitchFamily="34" charset="0"/>
              </a:rPr>
              <a:t>Điều</a:t>
            </a:r>
            <a:r>
              <a:rPr lang="en-US" sz="1800" dirty="0">
                <a:solidFill>
                  <a:schemeClr val="tx1"/>
                </a:solidFill>
                <a:latin typeface="Arial" pitchFamily="34" charset="0"/>
                <a:cs typeface="Arial" pitchFamily="34" charset="0"/>
              </a:rPr>
              <a:t>)</a:t>
            </a:r>
          </a:p>
          <a:p>
            <a:pPr algn="just">
              <a:spcBef>
                <a:spcPts val="800"/>
              </a:spcBef>
            </a:pPr>
            <a:r>
              <a:rPr lang="en-US" sz="1800" b="1" dirty="0" err="1">
                <a:solidFill>
                  <a:srgbClr val="0070C0"/>
                </a:solidFill>
                <a:latin typeface="Arial" pitchFamily="34" charset="0"/>
                <a:cs typeface="Arial" pitchFamily="34" charset="0"/>
              </a:rPr>
              <a:t>Chương</a:t>
            </a:r>
            <a:r>
              <a:rPr lang="en-US" sz="1800" b="1" dirty="0">
                <a:solidFill>
                  <a:srgbClr val="0070C0"/>
                </a:solidFill>
                <a:latin typeface="Arial" pitchFamily="34" charset="0"/>
                <a:cs typeface="Arial" pitchFamily="34" charset="0"/>
              </a:rPr>
              <a:t> X.</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Điều</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khoản</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thi</a:t>
            </a:r>
            <a:r>
              <a:rPr lang="en-US" sz="1800" dirty="0">
                <a:solidFill>
                  <a:schemeClr val="tx1"/>
                </a:solidFill>
                <a:latin typeface="Arial" pitchFamily="34" charset="0"/>
                <a:cs typeface="Arial" pitchFamily="34" charset="0"/>
              </a:rPr>
              <a:t> </a:t>
            </a:r>
            <a:r>
              <a:rPr lang="en-US" sz="1800" dirty="0" err="1">
                <a:solidFill>
                  <a:schemeClr val="tx1"/>
                </a:solidFill>
                <a:latin typeface="Arial" pitchFamily="34" charset="0"/>
                <a:cs typeface="Arial" pitchFamily="34" charset="0"/>
              </a:rPr>
              <a:t>hành</a:t>
            </a:r>
            <a:r>
              <a:rPr lang="en-US" sz="1800" dirty="0">
                <a:solidFill>
                  <a:schemeClr val="tx1"/>
                </a:solidFill>
                <a:latin typeface="Arial" pitchFamily="34" charset="0"/>
                <a:cs typeface="Arial" pitchFamily="34" charset="0"/>
              </a:rPr>
              <a:t> </a:t>
            </a:r>
            <a:r>
              <a:rPr lang="en-US" sz="1800" dirty="0" smtClean="0">
                <a:solidFill>
                  <a:schemeClr val="tx1"/>
                </a:solidFill>
                <a:latin typeface="Arial" pitchFamily="34" charset="0"/>
                <a:cs typeface="Arial" pitchFamily="34" charset="0"/>
              </a:rPr>
              <a:t>(5 </a:t>
            </a:r>
            <a:r>
              <a:rPr lang="en-US" sz="1800" dirty="0" err="1" smtClean="0">
                <a:solidFill>
                  <a:schemeClr val="tx1"/>
                </a:solidFill>
                <a:latin typeface="Arial" pitchFamily="34" charset="0"/>
                <a:cs typeface="Arial" pitchFamily="34" charset="0"/>
              </a:rPr>
              <a:t>Điều</a:t>
            </a:r>
            <a:r>
              <a:rPr lang="en-US" sz="1800" dirty="0">
                <a:solidFill>
                  <a:schemeClr val="tx1"/>
                </a:solidFill>
                <a:latin typeface="Arial" pitchFamily="34" charset="0"/>
                <a:cs typeface="Arial" pitchFamily="34" charset="0"/>
              </a:rPr>
              <a:t>).</a:t>
            </a:r>
          </a:p>
          <a:p>
            <a:endParaRPr lang="en-US" dirty="0"/>
          </a:p>
        </p:txBody>
      </p:sp>
    </p:spTree>
    <p:extLst>
      <p:ext uri="{BB962C8B-B14F-4D97-AF65-F5344CB8AC3E}">
        <p14:creationId xmlns:p14="http://schemas.microsoft.com/office/powerpoint/2010/main" val="14867806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74320" y="228600"/>
            <a:ext cx="8595360" cy="6007608"/>
          </a:xfrm>
        </p:spPr>
        <p:txBody>
          <a:bodyPr/>
          <a:lstStyle/>
          <a:p>
            <a:pPr algn="ctr">
              <a:buNone/>
            </a:pPr>
            <a:endParaRPr lang="nl-NL" sz="2400" b="1" dirty="0" smtClean="0">
              <a:latin typeface="Arial"/>
              <a:cs typeface="Arial"/>
            </a:endParaRPr>
          </a:p>
          <a:p>
            <a:pPr algn="ctr">
              <a:buNone/>
            </a:pPr>
            <a:endParaRPr lang="nl-NL" sz="2400" b="1" dirty="0" smtClean="0">
              <a:latin typeface="Arial"/>
              <a:cs typeface="Arial"/>
            </a:endParaRPr>
          </a:p>
          <a:p>
            <a:pPr algn="ctr">
              <a:buNone/>
            </a:pPr>
            <a:endParaRPr lang="nl-NL" sz="2400" b="1" dirty="0" smtClean="0">
              <a:latin typeface="Arial"/>
              <a:cs typeface="Arial"/>
            </a:endParaRPr>
          </a:p>
          <a:p>
            <a:pPr algn="ctr">
              <a:buNone/>
            </a:pPr>
            <a:endParaRPr lang="nl-NL" sz="2400" b="1" dirty="0" smtClean="0">
              <a:latin typeface="Arial"/>
              <a:cs typeface="Arial"/>
            </a:endParaRPr>
          </a:p>
          <a:p>
            <a:pPr algn="ctr">
              <a:spcBef>
                <a:spcPts val="1200"/>
              </a:spcBef>
              <a:buNone/>
            </a:pPr>
            <a:r>
              <a:rPr lang="nl-NL" sz="2400" b="1" dirty="0" smtClean="0">
                <a:solidFill>
                  <a:srgbClr val="7030A0"/>
                </a:solidFill>
                <a:latin typeface="Arial"/>
                <a:cs typeface="Arial"/>
              </a:rPr>
              <a:t>Chương VI</a:t>
            </a:r>
          </a:p>
          <a:p>
            <a:pPr algn="ctr">
              <a:spcBef>
                <a:spcPts val="1200"/>
              </a:spcBef>
              <a:buNone/>
            </a:pPr>
            <a:r>
              <a:rPr lang="nl-NL" sz="2400" b="1" dirty="0" smtClean="0">
                <a:solidFill>
                  <a:srgbClr val="7030A0"/>
                </a:solidFill>
                <a:latin typeface="Arial"/>
                <a:cs typeface="Arial"/>
              </a:rPr>
              <a:t>THANH TOÁN CHI PHÍ KCB GIỮA CƠ QUAN</a:t>
            </a:r>
            <a:r>
              <a:rPr lang="en-US" sz="2400" dirty="0" smtClean="0">
                <a:solidFill>
                  <a:srgbClr val="7030A0"/>
                </a:solidFill>
                <a:latin typeface="Arial"/>
                <a:cs typeface="Arial"/>
              </a:rPr>
              <a:t/>
            </a:r>
            <a:br>
              <a:rPr lang="en-US" sz="2400" dirty="0" smtClean="0">
                <a:solidFill>
                  <a:srgbClr val="7030A0"/>
                </a:solidFill>
                <a:latin typeface="Arial"/>
                <a:cs typeface="Arial"/>
              </a:rPr>
            </a:br>
            <a:r>
              <a:rPr lang="nl-NL" sz="2400" b="1" dirty="0" smtClean="0">
                <a:solidFill>
                  <a:srgbClr val="7030A0"/>
                </a:solidFill>
                <a:latin typeface="Arial"/>
                <a:cs typeface="Arial"/>
              </a:rPr>
              <a:t> BHXH VÀ CƠ SỞ </a:t>
            </a:r>
            <a:r>
              <a:rPr lang="vi-VN" sz="2400" b="1" dirty="0" smtClean="0">
                <a:solidFill>
                  <a:srgbClr val="7030A0"/>
                </a:solidFill>
                <a:latin typeface="Arial"/>
                <a:cs typeface="Arial"/>
              </a:rPr>
              <a:t>KCB</a:t>
            </a:r>
            <a:r>
              <a:rPr lang="en-US" sz="2400" b="1" dirty="0" smtClean="0">
                <a:solidFill>
                  <a:srgbClr val="7030A0"/>
                </a:solidFill>
                <a:latin typeface="Arial"/>
                <a:cs typeface="Arial"/>
              </a:rPr>
              <a:t>  </a:t>
            </a:r>
            <a:endParaRPr lang="en-US" dirty="0">
              <a:solidFill>
                <a:srgbClr val="7030A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502024"/>
          </a:xfrm>
        </p:spPr>
        <p:txBody>
          <a:bodyPr/>
          <a:lstStyle/>
          <a:p>
            <a:r>
              <a:rPr lang="en-US" sz="2500" b="1" dirty="0" smtClean="0">
                <a:solidFill>
                  <a:srgbClr val="FF0000"/>
                </a:solidFill>
              </a:rPr>
              <a:t>NỘI DUNG KHÁC NHAU GIỮA NĐ 105 VÀ NĐ 146</a:t>
            </a:r>
            <a:endParaRPr lang="en-US" sz="2500" b="1" dirty="0">
              <a:solidFill>
                <a:srgbClr val="FF0000"/>
              </a:solidFill>
            </a:endParaRPr>
          </a:p>
        </p:txBody>
      </p:sp>
      <p:sp>
        <p:nvSpPr>
          <p:cNvPr id="3" name="Text Placeholder 2"/>
          <p:cNvSpPr>
            <a:spLocks noGrp="1"/>
          </p:cNvSpPr>
          <p:nvPr>
            <p:ph type="body" idx="1"/>
          </p:nvPr>
        </p:nvSpPr>
        <p:spPr>
          <a:xfrm>
            <a:off x="549274" y="762001"/>
            <a:ext cx="3840480" cy="685800"/>
          </a:xfrm>
        </p:spPr>
        <p:txBody>
          <a:bodyPr/>
          <a:lstStyle/>
          <a:p>
            <a:r>
              <a:rPr lang="en-US" b="1" u="sng" dirty="0" smtClean="0">
                <a:solidFill>
                  <a:srgbClr val="7030A0"/>
                </a:solidFill>
              </a:rPr>
              <a:t>NĐ 105/2014/NĐ-CP</a:t>
            </a:r>
            <a:endParaRPr lang="en-US" b="1" u="sng" dirty="0">
              <a:solidFill>
                <a:srgbClr val="7030A0"/>
              </a:solidFill>
            </a:endParaRPr>
          </a:p>
        </p:txBody>
      </p:sp>
      <p:sp>
        <p:nvSpPr>
          <p:cNvPr id="4" name="Content Placeholder 3"/>
          <p:cNvSpPr>
            <a:spLocks noGrp="1"/>
          </p:cNvSpPr>
          <p:nvPr>
            <p:ph sz="half" idx="2"/>
          </p:nvPr>
        </p:nvSpPr>
        <p:spPr>
          <a:xfrm>
            <a:off x="549274" y="1676400"/>
            <a:ext cx="3840480" cy="4724399"/>
          </a:xfrm>
        </p:spPr>
        <p:txBody>
          <a:bodyPr>
            <a:normAutofit lnSpcReduction="10000"/>
          </a:bodyPr>
          <a:lstStyle/>
          <a:p>
            <a:pPr>
              <a:spcBef>
                <a:spcPts val="600"/>
              </a:spcBef>
            </a:pPr>
            <a:r>
              <a:rPr lang="en-US" b="1" dirty="0" smtClean="0">
                <a:solidFill>
                  <a:schemeClr val="accent6"/>
                </a:solidFill>
              </a:rPr>
              <a:t>Giao quỹ KCB</a:t>
            </a:r>
            <a:r>
              <a:rPr lang="en-US" dirty="0" smtClean="0"/>
              <a:t>, gồm:</a:t>
            </a:r>
          </a:p>
          <a:p>
            <a:pPr marL="0" indent="0">
              <a:spcBef>
                <a:spcPts val="600"/>
              </a:spcBef>
              <a:buNone/>
            </a:pPr>
            <a:r>
              <a:rPr lang="en-US" dirty="0" smtClean="0"/>
              <a:t>- Quỹ KCB dựa trên số thu của thẻ ĐKKCB ban đầu </a:t>
            </a:r>
          </a:p>
          <a:p>
            <a:pPr marL="0" indent="0">
              <a:spcBef>
                <a:spcPts val="600"/>
              </a:spcBef>
              <a:buNone/>
            </a:pPr>
            <a:r>
              <a:rPr lang="en-US" dirty="0" smtClean="0"/>
              <a:t>- Tính tổng mức thanh toán đa tuyến đến</a:t>
            </a:r>
          </a:p>
          <a:p>
            <a:pPr>
              <a:spcBef>
                <a:spcPts val="600"/>
              </a:spcBef>
              <a:buFont typeface="Arial" charset="0"/>
              <a:buChar char="•"/>
            </a:pPr>
            <a:r>
              <a:rPr lang="en-US" dirty="0" smtClean="0"/>
              <a:t>Tổng quỹ KCB, bao gồm: </a:t>
            </a:r>
          </a:p>
          <a:p>
            <a:pPr marL="0" indent="0">
              <a:spcBef>
                <a:spcPts val="600"/>
              </a:spcBef>
              <a:buNone/>
            </a:pPr>
            <a:r>
              <a:rPr lang="en-US" dirty="0" smtClean="0"/>
              <a:t>- Tổng số chi của đối tượng ĐKCB BĐ (chi tại chỗ và đa tuyến đi)</a:t>
            </a:r>
          </a:p>
          <a:p>
            <a:pPr>
              <a:spcBef>
                <a:spcPts val="600"/>
              </a:spcBef>
              <a:buFontTx/>
              <a:buChar char="-"/>
            </a:pPr>
            <a:r>
              <a:rPr lang="en-US" dirty="0" smtClean="0"/>
              <a:t>Tổng chi đa tuyến đến của đối tượng không ĐKKCB BĐ</a:t>
            </a:r>
          </a:p>
          <a:p>
            <a:pPr marL="0" indent="0">
              <a:spcBef>
                <a:spcPts val="600"/>
              </a:spcBef>
              <a:buNone/>
            </a:pPr>
            <a:r>
              <a:rPr lang="en-US" b="1" dirty="0" smtClean="0">
                <a:solidFill>
                  <a:srgbClr val="FF0000"/>
                </a:solidFill>
              </a:rPr>
              <a:t>* Chi phí phát sinh: Được thanh toán sau 1 năm (trừ TT 37)</a:t>
            </a:r>
          </a:p>
          <a:p>
            <a:pPr>
              <a:buFontTx/>
              <a:buChar char="-"/>
            </a:pPr>
            <a:endParaRPr lang="en-US" dirty="0"/>
          </a:p>
        </p:txBody>
      </p:sp>
      <p:sp>
        <p:nvSpPr>
          <p:cNvPr id="5" name="Text Placeholder 4"/>
          <p:cNvSpPr>
            <a:spLocks noGrp="1"/>
          </p:cNvSpPr>
          <p:nvPr>
            <p:ph type="body" sz="quarter" idx="3"/>
          </p:nvPr>
        </p:nvSpPr>
        <p:spPr>
          <a:xfrm>
            <a:off x="4751070" y="762001"/>
            <a:ext cx="3840480" cy="685800"/>
          </a:xfrm>
        </p:spPr>
        <p:txBody>
          <a:bodyPr/>
          <a:lstStyle/>
          <a:p>
            <a:r>
              <a:rPr lang="en-US" b="1" u="sng" dirty="0" smtClean="0">
                <a:solidFill>
                  <a:srgbClr val="7030A0"/>
                </a:solidFill>
              </a:rPr>
              <a:t>NĐ 146/2018/NĐ-CP</a:t>
            </a:r>
            <a:endParaRPr lang="en-US" b="1" u="sng" dirty="0">
              <a:solidFill>
                <a:srgbClr val="7030A0"/>
              </a:solidFill>
            </a:endParaRPr>
          </a:p>
        </p:txBody>
      </p:sp>
      <p:sp>
        <p:nvSpPr>
          <p:cNvPr id="6" name="Content Placeholder 5"/>
          <p:cNvSpPr>
            <a:spLocks noGrp="1"/>
          </p:cNvSpPr>
          <p:nvPr>
            <p:ph sz="quarter" idx="4"/>
          </p:nvPr>
        </p:nvSpPr>
        <p:spPr>
          <a:xfrm>
            <a:off x="4751070" y="1752600"/>
            <a:ext cx="3840480" cy="4724399"/>
          </a:xfrm>
        </p:spPr>
        <p:txBody>
          <a:bodyPr>
            <a:normAutofit/>
          </a:bodyPr>
          <a:lstStyle/>
          <a:p>
            <a:pPr>
              <a:spcBef>
                <a:spcPts val="600"/>
              </a:spcBef>
            </a:pPr>
            <a:r>
              <a:rPr lang="en-US" b="1" dirty="0" smtClean="0">
                <a:solidFill>
                  <a:schemeClr val="accent6"/>
                </a:solidFill>
              </a:rPr>
              <a:t>Giao</a:t>
            </a:r>
            <a:r>
              <a:rPr lang="en-US" dirty="0" smtClean="0"/>
              <a:t> </a:t>
            </a:r>
            <a:r>
              <a:rPr lang="en-US" b="1" dirty="0" smtClean="0">
                <a:solidFill>
                  <a:schemeClr val="accent6"/>
                </a:solidFill>
              </a:rPr>
              <a:t>Tổng mức thanh toán </a:t>
            </a:r>
            <a:r>
              <a:rPr lang="en-US" dirty="0" smtClean="0"/>
              <a:t>dựa trên số chi năm trước và chi phí phát trong năm (có tính đến chỉ số trượt giá của thuốc, hóa chất và VTYT, được tính bằng hệ số k.</a:t>
            </a:r>
          </a:p>
          <a:p>
            <a:pPr>
              <a:spcBef>
                <a:spcPts val="600"/>
              </a:spcBef>
            </a:pPr>
            <a:r>
              <a:rPr lang="en-US" dirty="0" smtClean="0"/>
              <a:t>Tổng quỹ KCB, bao gồm:</a:t>
            </a:r>
          </a:p>
          <a:p>
            <a:pPr marL="0" indent="0">
              <a:spcBef>
                <a:spcPts val="600"/>
              </a:spcBef>
              <a:buNone/>
            </a:pPr>
            <a:r>
              <a:rPr lang="en-US" dirty="0" smtClean="0"/>
              <a:t>- Tổng </a:t>
            </a:r>
            <a:r>
              <a:rPr lang="en-US" dirty="0"/>
              <a:t>số chi của đối tượng ĐKCB BĐ (chi tại </a:t>
            </a:r>
            <a:r>
              <a:rPr lang="en-US" dirty="0" smtClean="0"/>
              <a:t>chỗ)</a:t>
            </a:r>
            <a:endParaRPr lang="en-US" dirty="0"/>
          </a:p>
          <a:p>
            <a:pPr>
              <a:spcBef>
                <a:spcPts val="600"/>
              </a:spcBef>
              <a:buFontTx/>
              <a:buChar char="-"/>
            </a:pPr>
            <a:r>
              <a:rPr lang="en-US" dirty="0" smtClean="0"/>
              <a:t>Tổng </a:t>
            </a:r>
            <a:r>
              <a:rPr lang="en-US" dirty="0"/>
              <a:t>chi đa tuyến đến của đối tượng không ĐKKCB </a:t>
            </a:r>
            <a:r>
              <a:rPr lang="en-US" dirty="0" smtClean="0"/>
              <a:t>BĐ</a:t>
            </a:r>
          </a:p>
          <a:p>
            <a:pPr marL="0" indent="0">
              <a:spcBef>
                <a:spcPts val="600"/>
              </a:spcBef>
              <a:buNone/>
            </a:pPr>
            <a:r>
              <a:rPr lang="en-US" b="1" dirty="0" smtClean="0">
                <a:solidFill>
                  <a:srgbClr val="FF0000"/>
                </a:solidFill>
              </a:rPr>
              <a:t>* Chi phí phát sinh: Được thanh toán ngay</a:t>
            </a:r>
            <a:endParaRPr lang="en-US" b="1" dirty="0">
              <a:solidFill>
                <a:srgbClr val="FF0000"/>
              </a:solidFill>
            </a:endParaRPr>
          </a:p>
          <a:p>
            <a:pPr>
              <a:buFontTx/>
              <a:buChar char="-"/>
            </a:pPr>
            <a:endParaRPr lang="en-US" dirty="0" smtClean="0"/>
          </a:p>
        </p:txBody>
      </p:sp>
    </p:spTree>
    <p:extLst>
      <p:ext uri="{BB962C8B-B14F-4D97-AF65-F5344CB8AC3E}">
        <p14:creationId xmlns:p14="http://schemas.microsoft.com/office/powerpoint/2010/main" val="24691376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730624"/>
          </a:xfrm>
        </p:spPr>
        <p:txBody>
          <a:bodyPr/>
          <a:lstStyle/>
          <a:p>
            <a:r>
              <a:rPr lang="en-US" sz="2500" b="1" dirty="0" smtClean="0">
                <a:solidFill>
                  <a:srgbClr val="FF0000"/>
                </a:solidFill>
              </a:rPr>
              <a:t>TỔNG MỨC THANH TOÁN</a:t>
            </a:r>
            <a:endParaRPr lang="en-US" sz="2500" b="1" dirty="0">
              <a:solidFill>
                <a:srgbClr val="FF0000"/>
              </a:solidFill>
            </a:endParaRPr>
          </a:p>
        </p:txBody>
      </p:sp>
      <p:sp>
        <p:nvSpPr>
          <p:cNvPr id="3" name="Content Placeholder 2"/>
          <p:cNvSpPr>
            <a:spLocks noGrp="1"/>
          </p:cNvSpPr>
          <p:nvPr>
            <p:ph idx="1"/>
          </p:nvPr>
        </p:nvSpPr>
        <p:spPr>
          <a:xfrm>
            <a:off x="549275" y="990600"/>
            <a:ext cx="8042276" cy="4953001"/>
          </a:xfrm>
        </p:spPr>
        <p:txBody>
          <a:bodyPr/>
          <a:lstStyle/>
          <a:p>
            <a:r>
              <a:rPr lang="en-US" b="1" dirty="0" smtClean="0"/>
              <a:t>Chi phí năm trước:</a:t>
            </a:r>
          </a:p>
          <a:p>
            <a:pPr>
              <a:buFontTx/>
              <a:buChar char="-"/>
            </a:pPr>
            <a:r>
              <a:rPr lang="en-US" dirty="0" smtClean="0"/>
              <a:t>Theo số đã được giám định</a:t>
            </a:r>
          </a:p>
          <a:p>
            <a:pPr>
              <a:buFontTx/>
              <a:buChar char="-"/>
            </a:pPr>
            <a:r>
              <a:rPr lang="en-US" dirty="0" smtClean="0">
                <a:solidFill>
                  <a:srgbClr val="FF0000"/>
                </a:solidFill>
              </a:rPr>
              <a:t>Trường hợp do một số nguyên nhân chưa thống nhất; vượt trần; vượt quỹ của năm 2018 thì sẽ được cộng vào để đưa vào tính Tổng mức thanh toán</a:t>
            </a:r>
          </a:p>
          <a:p>
            <a:r>
              <a:rPr lang="en-US" b="1" dirty="0" smtClean="0"/>
              <a:t>Việc giao dự toán:</a:t>
            </a:r>
          </a:p>
          <a:p>
            <a:pPr>
              <a:buFontTx/>
              <a:buChar char="-"/>
            </a:pPr>
            <a:r>
              <a:rPr lang="en-US" dirty="0" smtClean="0"/>
              <a:t>CP giao dự toán cho BHXH VN và BHXH VN giao tỉnh để tính 20% trong trường hợp có kết dư KCB</a:t>
            </a:r>
          </a:p>
          <a:p>
            <a:pPr>
              <a:buFontTx/>
              <a:buChar char="-"/>
            </a:pPr>
            <a:r>
              <a:rPr lang="en-US" b="1" dirty="0" smtClean="0">
                <a:solidFill>
                  <a:srgbClr val="FF0000"/>
                </a:solidFill>
              </a:rPr>
              <a:t>KHÔNG thực hiện giao dự toán cho cơ </a:t>
            </a:r>
            <a:r>
              <a:rPr lang="en-US" b="1" dirty="0">
                <a:solidFill>
                  <a:srgbClr val="FF0000"/>
                </a:solidFill>
              </a:rPr>
              <a:t>sở KCB </a:t>
            </a:r>
            <a:endParaRPr lang="en-US" b="1" dirty="0" smtClean="0">
              <a:solidFill>
                <a:srgbClr val="FF0000"/>
              </a:solidFill>
            </a:endParaRPr>
          </a:p>
          <a:p>
            <a:pPr marL="0" indent="0">
              <a:buNone/>
            </a:pPr>
            <a:endParaRPr lang="en-US" b="1" dirty="0">
              <a:solidFill>
                <a:srgbClr val="FF0000"/>
              </a:solidFill>
            </a:endParaRPr>
          </a:p>
        </p:txBody>
      </p:sp>
    </p:spTree>
    <p:extLst>
      <p:ext uri="{BB962C8B-B14F-4D97-AF65-F5344CB8AC3E}">
        <p14:creationId xmlns:p14="http://schemas.microsoft.com/office/powerpoint/2010/main" val="31819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654424"/>
          </a:xfrm>
        </p:spPr>
        <p:txBody>
          <a:bodyPr/>
          <a:lstStyle/>
          <a:p>
            <a:r>
              <a:rPr lang="en-US" sz="2500" b="1" dirty="0">
                <a:solidFill>
                  <a:srgbClr val="FF0000"/>
                </a:solidFill>
              </a:rPr>
              <a:t>PHƯƠNG THỨC THANH TOÁN</a:t>
            </a:r>
            <a:endParaRPr lang="en-US" sz="2500" dirty="0"/>
          </a:p>
        </p:txBody>
      </p:sp>
      <p:sp>
        <p:nvSpPr>
          <p:cNvPr id="3" name="Content Placeholder 2"/>
          <p:cNvSpPr>
            <a:spLocks noGrp="1"/>
          </p:cNvSpPr>
          <p:nvPr>
            <p:ph idx="1"/>
          </p:nvPr>
        </p:nvSpPr>
        <p:spPr>
          <a:xfrm>
            <a:off x="549275" y="762000"/>
            <a:ext cx="8042276" cy="5181601"/>
          </a:xfrm>
        </p:spPr>
        <p:txBody>
          <a:bodyPr/>
          <a:lstStyle/>
          <a:p>
            <a:r>
              <a:rPr lang="en-US" dirty="0"/>
              <a:t>Thanh toán thanh toán theo phí dịch vụ</a:t>
            </a:r>
          </a:p>
          <a:p>
            <a:r>
              <a:rPr lang="en-US" dirty="0"/>
              <a:t>Thanh toán theo định suất</a:t>
            </a:r>
          </a:p>
          <a:p>
            <a:r>
              <a:rPr lang="en-US" dirty="0"/>
              <a:t>Thanh toán trực tiếp tại cơ quan BHXH</a:t>
            </a:r>
          </a:p>
          <a:p>
            <a:endParaRPr lang="en-US" dirty="0"/>
          </a:p>
        </p:txBody>
      </p:sp>
    </p:spTree>
    <p:extLst>
      <p:ext uri="{BB962C8B-B14F-4D97-AF65-F5344CB8AC3E}">
        <p14:creationId xmlns:p14="http://schemas.microsoft.com/office/powerpoint/2010/main" val="2616221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187824"/>
          </a:xfrm>
        </p:spPr>
        <p:txBody>
          <a:bodyPr>
            <a:normAutofit/>
          </a:bodyPr>
          <a:lstStyle/>
          <a:p>
            <a:pPr algn="ctr"/>
            <a:r>
              <a:rPr lang="vi-VN" sz="2800" b="1" dirty="0" smtClean="0">
                <a:solidFill>
                  <a:srgbClr val="7030A0"/>
                </a:solidFill>
                <a:latin typeface="Arial" pitchFamily="34" charset="0"/>
                <a:cs typeface="Arial" pitchFamily="34" charset="0"/>
              </a:rPr>
              <a:t>Thanh toán theo giá dịch vụ</a:t>
            </a:r>
            <a:r>
              <a:rPr lang="en-US" sz="2800" b="1" dirty="0" smtClean="0">
                <a:solidFill>
                  <a:srgbClr val="7030A0"/>
                </a:solidFill>
                <a:latin typeface="Arial" pitchFamily="34" charset="0"/>
                <a:cs typeface="Arial" pitchFamily="34" charset="0"/>
              </a:rPr>
              <a:t> (</a:t>
            </a:r>
            <a:r>
              <a:rPr lang="en-US" sz="2800" b="1" dirty="0" err="1" smtClean="0">
                <a:solidFill>
                  <a:srgbClr val="7030A0"/>
                </a:solidFill>
                <a:latin typeface="Arial" pitchFamily="34" charset="0"/>
                <a:cs typeface="Arial" pitchFamily="34" charset="0"/>
              </a:rPr>
              <a:t>Điều</a:t>
            </a:r>
            <a:r>
              <a:rPr lang="en-US" sz="2800" b="1" dirty="0" smtClean="0">
                <a:solidFill>
                  <a:srgbClr val="7030A0"/>
                </a:solidFill>
                <a:latin typeface="Arial" pitchFamily="34" charset="0"/>
                <a:cs typeface="Arial" pitchFamily="34" charset="0"/>
              </a:rPr>
              <a:t> 24)</a:t>
            </a:r>
            <a:br>
              <a:rPr lang="en-US" sz="2800" b="1" dirty="0" smtClean="0">
                <a:solidFill>
                  <a:srgbClr val="7030A0"/>
                </a:solidFill>
                <a:latin typeface="Arial" pitchFamily="34" charset="0"/>
                <a:cs typeface="Arial" pitchFamily="34" charset="0"/>
              </a:rPr>
            </a:br>
            <a:endParaRPr lang="en-US" sz="2800" dirty="0">
              <a:solidFill>
                <a:srgbClr val="7030A0"/>
              </a:solidFill>
              <a:latin typeface="Arial"/>
              <a:cs typeface="Arial"/>
            </a:endParaRPr>
          </a:p>
        </p:txBody>
      </p:sp>
      <p:sp>
        <p:nvSpPr>
          <p:cNvPr id="3" name="Content Placeholder 2"/>
          <p:cNvSpPr>
            <a:spLocks noGrp="1"/>
          </p:cNvSpPr>
          <p:nvPr>
            <p:ph idx="1"/>
          </p:nvPr>
        </p:nvSpPr>
        <p:spPr>
          <a:xfrm>
            <a:off x="228600" y="1600200"/>
            <a:ext cx="8686800" cy="4419600"/>
          </a:xfrm>
        </p:spPr>
        <p:txBody>
          <a:bodyPr>
            <a:normAutofit fontScale="70000" lnSpcReduction="20000"/>
          </a:bodyPr>
          <a:lstStyle/>
          <a:p>
            <a:pPr algn="just">
              <a:lnSpc>
                <a:spcPct val="120000"/>
              </a:lnSpc>
              <a:spcBef>
                <a:spcPts val="600"/>
              </a:spcBef>
              <a:buNone/>
            </a:pPr>
            <a:r>
              <a:rPr lang="en-US" b="1" dirty="0" smtClean="0">
                <a:solidFill>
                  <a:srgbClr val="FF0000"/>
                </a:solidFill>
                <a:latin typeface="Arial" pitchFamily="34" charset="0"/>
                <a:cs typeface="Arial" pitchFamily="34" charset="0"/>
              </a:rPr>
              <a:t>	</a:t>
            </a:r>
            <a:r>
              <a:rPr lang="en-US" dirty="0" smtClean="0">
                <a:solidFill>
                  <a:srgbClr val="C00000"/>
                </a:solidFill>
                <a:latin typeface="Arial" pitchFamily="34" charset="0"/>
                <a:cs typeface="Arial" pitchFamily="34" charset="0"/>
              </a:rPr>
              <a:t>1. </a:t>
            </a:r>
            <a:r>
              <a:rPr lang="it-IT" dirty="0" smtClean="0">
                <a:solidFill>
                  <a:srgbClr val="C00000"/>
                </a:solidFill>
                <a:latin typeface="Arial" pitchFamily="34" charset="0"/>
                <a:cs typeface="Arial" pitchFamily="34" charset="0"/>
              </a:rPr>
              <a:t>Thanh toán theo giá dịch vụ là phương thức thanh toán chi phí </a:t>
            </a:r>
            <a:r>
              <a:rPr lang="en-US" dirty="0" smtClean="0">
                <a:solidFill>
                  <a:srgbClr val="C00000"/>
                </a:solidFill>
                <a:latin typeface="Arial" pitchFamily="34" charset="0"/>
                <a:cs typeface="Arial" pitchFamily="34" charset="0"/>
              </a:rPr>
              <a:t>KCB </a:t>
            </a:r>
            <a:r>
              <a:rPr lang="it-IT" dirty="0" smtClean="0">
                <a:solidFill>
                  <a:srgbClr val="C00000"/>
                </a:solidFill>
                <a:latin typeface="Arial" pitchFamily="34" charset="0"/>
                <a:cs typeface="Arial" pitchFamily="34" charset="0"/>
              </a:rPr>
              <a:t>trên cơ sở giá dịch vụ </a:t>
            </a:r>
            <a:r>
              <a:rPr lang="en-US" dirty="0" smtClean="0">
                <a:solidFill>
                  <a:srgbClr val="C00000"/>
                </a:solidFill>
                <a:latin typeface="Arial" pitchFamily="34" charset="0"/>
                <a:cs typeface="Arial" pitchFamily="34" charset="0"/>
              </a:rPr>
              <a:t>KCB</a:t>
            </a:r>
            <a:r>
              <a:rPr lang="vi-VN" dirty="0" smtClean="0">
                <a:solidFill>
                  <a:srgbClr val="C00000"/>
                </a:solidFill>
                <a:latin typeface="Arial" pitchFamily="34" charset="0"/>
                <a:cs typeface="Arial" pitchFamily="34" charset="0"/>
              </a:rPr>
              <a:t> </a:t>
            </a:r>
            <a:r>
              <a:rPr lang="it-IT" dirty="0" smtClean="0">
                <a:solidFill>
                  <a:srgbClr val="C00000"/>
                </a:solidFill>
                <a:latin typeface="Arial" pitchFamily="34" charset="0"/>
                <a:cs typeface="Arial" pitchFamily="34" charset="0"/>
              </a:rPr>
              <a:t>do cấp có thẩm quyền quy định và chi phí về thuốc, hóa chất, VTYT, máu, chế phẩm máu chưa được tính vào giá dịch vụ được sử dụng cho người bệnh tại cơ sở </a:t>
            </a:r>
            <a:r>
              <a:rPr lang="en-US" dirty="0" smtClean="0">
                <a:solidFill>
                  <a:srgbClr val="C00000"/>
                </a:solidFill>
                <a:latin typeface="Arial" pitchFamily="34" charset="0"/>
                <a:cs typeface="Arial" pitchFamily="34" charset="0"/>
              </a:rPr>
              <a:t>KCB</a:t>
            </a:r>
          </a:p>
          <a:p>
            <a:pPr algn="just">
              <a:lnSpc>
                <a:spcPct val="120000"/>
              </a:lnSpc>
              <a:spcBef>
                <a:spcPts val="600"/>
              </a:spcBef>
              <a:buNone/>
            </a:pPr>
            <a:r>
              <a:rPr lang="nl-NL" dirty="0" smtClean="0">
                <a:solidFill>
                  <a:schemeClr val="tx1"/>
                </a:solidFill>
                <a:latin typeface="Arial" pitchFamily="34" charset="0"/>
                <a:cs typeface="Arial" pitchFamily="34" charset="0"/>
              </a:rPr>
              <a:t>	2. Thanh toán theo giá dịch vụ </a:t>
            </a:r>
            <a:r>
              <a:rPr lang="en-US" dirty="0" smtClean="0">
                <a:solidFill>
                  <a:schemeClr val="tx1"/>
                </a:solidFill>
                <a:latin typeface="Arial" pitchFamily="34" charset="0"/>
                <a:cs typeface="Arial" pitchFamily="34" charset="0"/>
              </a:rPr>
              <a:t>KCB </a:t>
            </a:r>
            <a:r>
              <a:rPr lang="nl-NL" dirty="0" smtClean="0">
                <a:solidFill>
                  <a:schemeClr val="tx1"/>
                </a:solidFill>
                <a:latin typeface="Arial" pitchFamily="34" charset="0"/>
                <a:cs typeface="Arial" pitchFamily="34" charset="0"/>
              </a:rPr>
              <a:t>được áp dụng để thanh toán chi phí </a:t>
            </a:r>
            <a:r>
              <a:rPr lang="en-US" dirty="0" smtClean="0">
                <a:solidFill>
                  <a:schemeClr val="tx1"/>
                </a:solidFill>
                <a:latin typeface="Arial" pitchFamily="34" charset="0"/>
                <a:cs typeface="Arial" pitchFamily="34" charset="0"/>
              </a:rPr>
              <a:t>KCB </a:t>
            </a:r>
            <a:r>
              <a:rPr lang="nl-NL" dirty="0" smtClean="0">
                <a:solidFill>
                  <a:schemeClr val="tx1"/>
                </a:solidFill>
                <a:latin typeface="Arial" pitchFamily="34" charset="0"/>
                <a:cs typeface="Arial" pitchFamily="34" charset="0"/>
              </a:rPr>
              <a:t>BHYT, trừ chi phí của các DVYT đã được thanh toán theo phương thức khác.</a:t>
            </a:r>
          </a:p>
          <a:p>
            <a:pPr>
              <a:lnSpc>
                <a:spcPct val="120000"/>
              </a:lnSpc>
              <a:spcBef>
                <a:spcPts val="600"/>
              </a:spcBef>
              <a:buNone/>
            </a:pPr>
            <a:r>
              <a:rPr lang="nl-NL" dirty="0" smtClean="0">
                <a:solidFill>
                  <a:schemeClr val="tx1"/>
                </a:solidFill>
                <a:latin typeface="Arial" pitchFamily="34" charset="0"/>
                <a:cs typeface="Arial" pitchFamily="34" charset="0"/>
              </a:rPr>
              <a:t>	</a:t>
            </a:r>
            <a:r>
              <a:rPr lang="nl-NL" dirty="0" smtClean="0">
                <a:solidFill>
                  <a:srgbClr val="C00000"/>
                </a:solidFill>
                <a:latin typeface="Arial" pitchFamily="34" charset="0"/>
                <a:cs typeface="Arial" pitchFamily="34" charset="0"/>
              </a:rPr>
              <a:t>3. Nguyên tắc thanh toán:</a:t>
            </a:r>
            <a:endParaRPr lang="en-US" dirty="0" smtClean="0">
              <a:solidFill>
                <a:srgbClr val="C00000"/>
              </a:solidFill>
              <a:latin typeface="Arial" pitchFamily="34" charset="0"/>
              <a:cs typeface="Arial" pitchFamily="34" charset="0"/>
            </a:endParaRPr>
          </a:p>
          <a:p>
            <a:pPr algn="just">
              <a:lnSpc>
                <a:spcPct val="120000"/>
              </a:lnSpc>
              <a:spcBef>
                <a:spcPts val="600"/>
              </a:spcBef>
              <a:buNone/>
            </a:pPr>
            <a:r>
              <a:rPr lang="nl-NL" dirty="0" smtClean="0">
                <a:solidFill>
                  <a:srgbClr val="C00000"/>
                </a:solidFill>
                <a:latin typeface="Arial" pitchFamily="34" charset="0"/>
                <a:cs typeface="Arial" pitchFamily="34" charset="0"/>
              </a:rPr>
              <a:t>	    a) Giá dịch vụ </a:t>
            </a:r>
            <a:r>
              <a:rPr lang="en-US" dirty="0" smtClean="0">
                <a:solidFill>
                  <a:srgbClr val="C00000"/>
                </a:solidFill>
                <a:latin typeface="Arial" pitchFamily="34" charset="0"/>
                <a:cs typeface="Arial" pitchFamily="34" charset="0"/>
              </a:rPr>
              <a:t>KCB </a:t>
            </a:r>
            <a:r>
              <a:rPr lang="nl-NL" dirty="0" smtClean="0">
                <a:solidFill>
                  <a:srgbClr val="C00000"/>
                </a:solidFill>
                <a:latin typeface="Arial" pitchFamily="34" charset="0"/>
                <a:cs typeface="Arial" pitchFamily="34" charset="0"/>
              </a:rPr>
              <a:t>BHYT áp dụng thống nhất đối với các BV cùng hạng trên toàn quốc;</a:t>
            </a:r>
            <a:endParaRPr lang="en-US" dirty="0" smtClean="0">
              <a:solidFill>
                <a:srgbClr val="C00000"/>
              </a:solidFill>
              <a:latin typeface="Arial" pitchFamily="34" charset="0"/>
              <a:cs typeface="Arial" pitchFamily="34" charset="0"/>
            </a:endParaRPr>
          </a:p>
          <a:p>
            <a:pPr algn="just">
              <a:lnSpc>
                <a:spcPct val="120000"/>
              </a:lnSpc>
              <a:spcBef>
                <a:spcPts val="600"/>
              </a:spcBef>
              <a:buNone/>
            </a:pPr>
            <a:r>
              <a:rPr lang="nl-NL" dirty="0" smtClean="0">
                <a:solidFill>
                  <a:srgbClr val="C00000"/>
                </a:solidFill>
                <a:latin typeface="Arial" pitchFamily="34" charset="0"/>
                <a:cs typeface="Arial" pitchFamily="34" charset="0"/>
              </a:rPr>
              <a:t>	     b) Chi phí thuốc, hóa chất, VTYT chưa tính vào giá dịch vụ </a:t>
            </a:r>
            <a:r>
              <a:rPr lang="en-US" dirty="0" smtClean="0">
                <a:solidFill>
                  <a:srgbClr val="C00000"/>
                </a:solidFill>
                <a:latin typeface="Arial" pitchFamily="34" charset="0"/>
                <a:cs typeface="Arial" pitchFamily="34" charset="0"/>
              </a:rPr>
              <a:t>KCB </a:t>
            </a:r>
            <a:r>
              <a:rPr lang="nl-NL" dirty="0" smtClean="0">
                <a:solidFill>
                  <a:srgbClr val="C00000"/>
                </a:solidFill>
                <a:latin typeface="Arial" pitchFamily="34" charset="0"/>
                <a:cs typeface="Arial" pitchFamily="34" charset="0"/>
              </a:rPr>
              <a:t>thì thanh toán theo giá</a:t>
            </a:r>
            <a:r>
              <a:rPr lang="vi-VN" dirty="0" smtClean="0">
                <a:solidFill>
                  <a:srgbClr val="C00000"/>
                </a:solidFill>
                <a:latin typeface="Arial" pitchFamily="34" charset="0"/>
                <a:cs typeface="Arial" pitchFamily="34" charset="0"/>
              </a:rPr>
              <a:t> mua theo quy định của pháp luật về đấu thầu;</a:t>
            </a:r>
            <a:endParaRPr lang="en-US" dirty="0" smtClean="0">
              <a:solidFill>
                <a:srgbClr val="C00000"/>
              </a:solidFill>
              <a:latin typeface="Arial" pitchFamily="34" charset="0"/>
              <a:cs typeface="Arial" pitchFamily="34" charset="0"/>
            </a:endParaRPr>
          </a:p>
          <a:p>
            <a:pPr algn="just">
              <a:lnSpc>
                <a:spcPct val="120000"/>
              </a:lnSpc>
              <a:spcBef>
                <a:spcPts val="600"/>
              </a:spcBef>
              <a:buNone/>
            </a:pPr>
            <a:r>
              <a:rPr lang="nl-NL" dirty="0" smtClean="0">
                <a:solidFill>
                  <a:srgbClr val="C00000"/>
                </a:solidFill>
                <a:latin typeface="Arial" pitchFamily="34" charset="0"/>
                <a:cs typeface="Arial" pitchFamily="34" charset="0"/>
              </a:rPr>
              <a:t>	    c) Chi phí máu và chế phẩm máu thanh toán theo hướng dẫn của Bộ trưởng BYT</a:t>
            </a:r>
            <a:endParaRPr lang="en-US" dirty="0" smtClean="0">
              <a:solidFill>
                <a:srgbClr val="C00000"/>
              </a:solidFill>
              <a:latin typeface="Arial" pitchFamily="34" charset="0"/>
              <a:cs typeface="Arial" pitchFamily="34" charset="0"/>
            </a:endParaRPr>
          </a:p>
          <a:p>
            <a:pPr>
              <a:buNone/>
            </a:pPr>
            <a:endParaRPr lang="en-US" sz="2000" dirty="0" smtClean="0">
              <a:solidFill>
                <a:schemeClr val="tx1"/>
              </a:solidFill>
              <a:latin typeface="Arial" pitchFamily="34" charset="0"/>
              <a:cs typeface="Arial" pitchFamily="34" charset="0"/>
            </a:endParaRPr>
          </a:p>
          <a:p>
            <a:pPr marL="0" indent="0">
              <a:buNone/>
            </a:pPr>
            <a:endParaRPr lang="vi-VN" b="1" dirty="0" smtClean="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4668539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042276" cy="730624"/>
          </a:xfrm>
        </p:spPr>
        <p:txBody>
          <a:bodyPr/>
          <a:lstStyle/>
          <a:p>
            <a:r>
              <a:rPr lang="vi-VN" sz="2800" b="1" dirty="0" smtClean="0">
                <a:solidFill>
                  <a:srgbClr val="7030A0"/>
                </a:solidFill>
                <a:latin typeface="Arial" pitchFamily="34" charset="0"/>
                <a:cs typeface="Arial" pitchFamily="34" charset="0"/>
              </a:rPr>
              <a:t>Thanh toán theo giá dịch vụ</a:t>
            </a:r>
            <a:r>
              <a:rPr lang="en-US" sz="2800" b="1" dirty="0" smtClean="0">
                <a:solidFill>
                  <a:srgbClr val="7030A0"/>
                </a:solidFill>
                <a:latin typeface="Arial" pitchFamily="34" charset="0"/>
                <a:cs typeface="Arial" pitchFamily="34" charset="0"/>
              </a:rPr>
              <a:t> </a:t>
            </a:r>
            <a:endParaRPr lang="en-US" sz="2800" dirty="0">
              <a:solidFill>
                <a:srgbClr val="7030A0"/>
              </a:solidFill>
            </a:endParaRPr>
          </a:p>
        </p:txBody>
      </p:sp>
      <p:sp>
        <p:nvSpPr>
          <p:cNvPr id="3" name="Content Placeholder 2"/>
          <p:cNvSpPr>
            <a:spLocks noGrp="1"/>
          </p:cNvSpPr>
          <p:nvPr>
            <p:ph idx="1"/>
          </p:nvPr>
        </p:nvSpPr>
        <p:spPr/>
        <p:txBody>
          <a:bodyPr>
            <a:normAutofit/>
          </a:bodyPr>
          <a:lstStyle/>
          <a:p>
            <a:pPr algn="just">
              <a:buNone/>
            </a:pPr>
            <a:r>
              <a:rPr lang="nl-NL" sz="2200" dirty="0" smtClean="0">
                <a:solidFill>
                  <a:srgbClr val="C00000"/>
                </a:solidFill>
                <a:latin typeface="Arial" pitchFamily="34" charset="0"/>
                <a:cs typeface="Arial" pitchFamily="34" charset="0"/>
              </a:rPr>
              <a:t>Thực hiện khoán Tổng mức thanh toán chi phí KCB BHYT cho cơ sở KCB hàng năm được tính theo công thức sau:  </a:t>
            </a:r>
            <a:endParaRPr lang="en-US" sz="2200" dirty="0" smtClean="0">
              <a:solidFill>
                <a:srgbClr val="C00000"/>
              </a:solidFill>
              <a:latin typeface="Arial" pitchFamily="34" charset="0"/>
              <a:cs typeface="Arial" pitchFamily="34" charset="0"/>
            </a:endParaRPr>
          </a:p>
          <a:p>
            <a:pPr>
              <a:buNone/>
            </a:pPr>
            <a:r>
              <a:rPr lang="nl-NL" sz="2800" b="1" dirty="0" smtClean="0">
                <a:solidFill>
                  <a:srgbClr val="FF0000"/>
                </a:solidFill>
                <a:latin typeface="Arial" pitchFamily="34" charset="0"/>
                <a:cs typeface="Arial" pitchFamily="34" charset="0"/>
              </a:rPr>
              <a:t>T</a:t>
            </a:r>
            <a:r>
              <a:rPr lang="nl-NL" sz="2500" dirty="0" smtClean="0">
                <a:solidFill>
                  <a:srgbClr val="C00000"/>
                </a:solidFill>
                <a:latin typeface="Arial" pitchFamily="34" charset="0"/>
                <a:cs typeface="Arial" pitchFamily="34" charset="0"/>
              </a:rPr>
              <a:t> = </a:t>
            </a:r>
            <a:r>
              <a:rPr lang="nl-NL" sz="2500" b="1" dirty="0" smtClean="0">
                <a:solidFill>
                  <a:srgbClr val="0070C0"/>
                </a:solidFill>
                <a:latin typeface="Arial" pitchFamily="34" charset="0"/>
                <a:cs typeface="Arial" pitchFamily="34" charset="0"/>
              </a:rPr>
              <a:t>[T</a:t>
            </a:r>
            <a:r>
              <a:rPr lang="nl-NL" sz="2500" b="1" baseline="-25000" dirty="0" smtClean="0">
                <a:solidFill>
                  <a:srgbClr val="0070C0"/>
                </a:solidFill>
                <a:latin typeface="Arial" pitchFamily="34" charset="0"/>
                <a:cs typeface="Arial" pitchFamily="34" charset="0"/>
              </a:rPr>
              <a:t>n-1 </a:t>
            </a:r>
            <a:r>
              <a:rPr lang="nl-NL" sz="2500" b="1" dirty="0" smtClean="0">
                <a:solidFill>
                  <a:srgbClr val="0070C0"/>
                </a:solidFill>
                <a:latin typeface="Arial" pitchFamily="34" charset="0"/>
                <a:cs typeface="Arial" pitchFamily="34" charset="0"/>
              </a:rPr>
              <a:t>x k]</a:t>
            </a:r>
            <a:r>
              <a:rPr lang="nl-NL" sz="2500" b="1" baseline="-25000" dirty="0" smtClean="0">
                <a:solidFill>
                  <a:srgbClr val="0070C0"/>
                </a:solidFill>
                <a:latin typeface="Arial" pitchFamily="34" charset="0"/>
                <a:cs typeface="Arial" pitchFamily="34" charset="0"/>
              </a:rPr>
              <a:t>thuốc, hóa chất</a:t>
            </a:r>
            <a:r>
              <a:rPr lang="nl-NL" sz="2500" baseline="-25000" dirty="0" smtClean="0">
                <a:solidFill>
                  <a:srgbClr val="0070C0"/>
                </a:solidFill>
                <a:latin typeface="Arial" pitchFamily="34" charset="0"/>
                <a:cs typeface="Arial" pitchFamily="34" charset="0"/>
              </a:rPr>
              <a:t> </a:t>
            </a:r>
            <a:r>
              <a:rPr lang="nl-NL" sz="2500" dirty="0" smtClean="0">
                <a:solidFill>
                  <a:srgbClr val="C00000"/>
                </a:solidFill>
                <a:latin typeface="Arial" pitchFamily="34" charset="0"/>
                <a:cs typeface="Arial" pitchFamily="34" charset="0"/>
              </a:rPr>
              <a:t>+ [T</a:t>
            </a:r>
            <a:r>
              <a:rPr lang="nl-NL" sz="2500" baseline="-25000" dirty="0" smtClean="0">
                <a:solidFill>
                  <a:srgbClr val="C00000"/>
                </a:solidFill>
                <a:latin typeface="Arial" pitchFamily="34" charset="0"/>
                <a:cs typeface="Arial" pitchFamily="34" charset="0"/>
              </a:rPr>
              <a:t>n-1 </a:t>
            </a:r>
            <a:r>
              <a:rPr lang="nl-NL" sz="2500" dirty="0" smtClean="0">
                <a:solidFill>
                  <a:srgbClr val="C00000"/>
                </a:solidFill>
                <a:latin typeface="Arial" pitchFamily="34" charset="0"/>
                <a:cs typeface="Arial" pitchFamily="34" charset="0"/>
              </a:rPr>
              <a:t>x k]</a:t>
            </a:r>
            <a:r>
              <a:rPr lang="nl-NL" sz="2500" baseline="-25000" dirty="0" smtClean="0">
                <a:solidFill>
                  <a:srgbClr val="C00000"/>
                </a:solidFill>
                <a:latin typeface="Arial" pitchFamily="34" charset="0"/>
                <a:cs typeface="Arial" pitchFamily="34" charset="0"/>
              </a:rPr>
              <a:t> vật tư y tế </a:t>
            </a:r>
            <a:r>
              <a:rPr lang="nl-NL" sz="2500" dirty="0" smtClean="0">
                <a:solidFill>
                  <a:srgbClr val="C00000"/>
                </a:solidFill>
                <a:latin typeface="Arial" pitchFamily="34" charset="0"/>
                <a:cs typeface="Arial" pitchFamily="34" charset="0"/>
              </a:rPr>
              <a:t> + [</a:t>
            </a:r>
            <a:r>
              <a:rPr lang="nl-NL" sz="2500" b="1" dirty="0" smtClean="0">
                <a:solidFill>
                  <a:srgbClr val="7030A0"/>
                </a:solidFill>
                <a:latin typeface="Arial" pitchFamily="34" charset="0"/>
                <a:cs typeface="Arial" pitchFamily="34" charset="0"/>
              </a:rPr>
              <a:t>T</a:t>
            </a:r>
            <a:r>
              <a:rPr lang="nl-NL" sz="2500" b="1" baseline="-25000" dirty="0" smtClean="0">
                <a:solidFill>
                  <a:srgbClr val="7030A0"/>
                </a:solidFill>
                <a:latin typeface="Arial" pitchFamily="34" charset="0"/>
                <a:cs typeface="Arial" pitchFamily="34" charset="0"/>
              </a:rPr>
              <a:t>n-1</a:t>
            </a:r>
            <a:r>
              <a:rPr lang="nl-NL" sz="2500" b="1" dirty="0" smtClean="0">
                <a:solidFill>
                  <a:srgbClr val="7030A0"/>
                </a:solidFill>
                <a:latin typeface="Arial" pitchFamily="34" charset="0"/>
                <a:cs typeface="Arial" pitchFamily="34" charset="0"/>
              </a:rPr>
              <a:t>]</a:t>
            </a:r>
            <a:r>
              <a:rPr lang="nl-NL" sz="2500" b="1" baseline="-25000" dirty="0" smtClean="0">
                <a:solidFill>
                  <a:srgbClr val="7030A0"/>
                </a:solidFill>
                <a:latin typeface="Arial" pitchFamily="34" charset="0"/>
                <a:cs typeface="Arial" pitchFamily="34" charset="0"/>
              </a:rPr>
              <a:t> máu, chế phẩm máu </a:t>
            </a:r>
          </a:p>
          <a:p>
            <a:pPr>
              <a:buNone/>
            </a:pPr>
            <a:r>
              <a:rPr lang="nl-NL" sz="2500" baseline="-25000" dirty="0" smtClean="0">
                <a:solidFill>
                  <a:srgbClr val="C00000"/>
                </a:solidFill>
                <a:latin typeface="Arial" pitchFamily="34" charset="0"/>
                <a:cs typeface="Arial" pitchFamily="34" charset="0"/>
              </a:rPr>
              <a:t>          </a:t>
            </a:r>
            <a:r>
              <a:rPr lang="nl-NL" sz="2500" dirty="0" smtClean="0">
                <a:solidFill>
                  <a:srgbClr val="C00000"/>
                </a:solidFill>
                <a:latin typeface="Arial" pitchFamily="34" charset="0"/>
                <a:cs typeface="Arial" pitchFamily="34" charset="0"/>
              </a:rPr>
              <a:t>+ </a:t>
            </a:r>
            <a:r>
              <a:rPr lang="nl-NL" sz="2500" b="1" dirty="0" smtClean="0">
                <a:solidFill>
                  <a:srgbClr val="0070C0"/>
                </a:solidFill>
                <a:latin typeface="Arial" pitchFamily="34" charset="0"/>
                <a:cs typeface="Arial" pitchFamily="34" charset="0"/>
              </a:rPr>
              <a:t>[T</a:t>
            </a:r>
            <a:r>
              <a:rPr lang="nl-NL" sz="2500" b="1" baseline="-25000" dirty="0" smtClean="0">
                <a:solidFill>
                  <a:srgbClr val="0070C0"/>
                </a:solidFill>
                <a:latin typeface="Arial" pitchFamily="34" charset="0"/>
                <a:cs typeface="Arial" pitchFamily="34" charset="0"/>
              </a:rPr>
              <a:t>n-1</a:t>
            </a:r>
            <a:r>
              <a:rPr lang="nl-NL" sz="2500" b="1" dirty="0" smtClean="0">
                <a:solidFill>
                  <a:srgbClr val="0070C0"/>
                </a:solidFill>
                <a:latin typeface="Arial" pitchFamily="34" charset="0"/>
                <a:cs typeface="Arial" pitchFamily="34" charset="0"/>
              </a:rPr>
              <a:t>]</a:t>
            </a:r>
            <a:r>
              <a:rPr lang="nl-NL" sz="2500" b="1" baseline="-25000" dirty="0" smtClean="0">
                <a:solidFill>
                  <a:srgbClr val="0070C0"/>
                </a:solidFill>
                <a:latin typeface="Arial" pitchFamily="34" charset="0"/>
                <a:cs typeface="Arial" pitchFamily="34" charset="0"/>
              </a:rPr>
              <a:t> dịch vụ khám bệnh, chữa bệnh</a:t>
            </a:r>
            <a:r>
              <a:rPr lang="nl-NL" sz="2500" baseline="-25000" dirty="0" smtClean="0">
                <a:solidFill>
                  <a:srgbClr val="C00000"/>
                </a:solidFill>
                <a:latin typeface="Arial" pitchFamily="34" charset="0"/>
                <a:cs typeface="Arial" pitchFamily="34" charset="0"/>
              </a:rPr>
              <a:t>  </a:t>
            </a:r>
            <a:r>
              <a:rPr lang="nl-NL" sz="2500" dirty="0" smtClean="0">
                <a:solidFill>
                  <a:srgbClr val="C00000"/>
                </a:solidFill>
                <a:latin typeface="Arial" pitchFamily="34" charset="0"/>
                <a:cs typeface="Arial" pitchFamily="34" charset="0"/>
              </a:rPr>
              <a:t>+ </a:t>
            </a:r>
            <a:r>
              <a:rPr lang="nl-NL" sz="3000" b="1" dirty="0" smtClean="0">
                <a:solidFill>
                  <a:srgbClr val="FF0000"/>
                </a:solidFill>
                <a:latin typeface="Arial" pitchFamily="34" charset="0"/>
                <a:cs typeface="Arial" pitchFamily="34" charset="0"/>
              </a:rPr>
              <a:t>Cn</a:t>
            </a:r>
          </a:p>
          <a:p>
            <a:pPr>
              <a:buNone/>
            </a:pPr>
            <a:endParaRPr lang="en-US" sz="2500" dirty="0" smtClean="0"/>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654424"/>
          </a:xfrm>
        </p:spPr>
        <p:txBody>
          <a:bodyPr/>
          <a:lstStyle/>
          <a:p>
            <a:r>
              <a:rPr lang="en-US" sz="2200" b="1" dirty="0" smtClean="0">
                <a:solidFill>
                  <a:srgbClr val="FF0000"/>
                </a:solidFill>
                <a:latin typeface="Arial" pitchFamily="34" charset="0"/>
                <a:cs typeface="Arial" pitchFamily="34" charset="0"/>
              </a:rPr>
              <a:t>TÍNH </a:t>
            </a:r>
            <a:r>
              <a:rPr lang="en-US" sz="2200" b="1" dirty="0">
                <a:solidFill>
                  <a:srgbClr val="FF0000"/>
                </a:solidFill>
                <a:latin typeface="Arial" pitchFamily="34" charset="0"/>
                <a:cs typeface="Arial" pitchFamily="34" charset="0"/>
              </a:rPr>
              <a:t>TỔNG MỨC THANH TOÁN</a:t>
            </a:r>
            <a:endParaRPr lang="en-US" sz="2200" dirty="0"/>
          </a:p>
        </p:txBody>
      </p:sp>
      <p:sp>
        <p:nvSpPr>
          <p:cNvPr id="3" name="Rectangle 2"/>
          <p:cNvSpPr/>
          <p:nvPr/>
        </p:nvSpPr>
        <p:spPr>
          <a:xfrm>
            <a:off x="381000" y="914400"/>
            <a:ext cx="8610600" cy="5478423"/>
          </a:xfrm>
          <a:prstGeom prst="rect">
            <a:avLst/>
          </a:prstGeom>
        </p:spPr>
        <p:txBody>
          <a:bodyPr wrap="square">
            <a:spAutoFit/>
          </a:bodyPr>
          <a:lstStyle/>
          <a:p>
            <a:pPr>
              <a:spcBef>
                <a:spcPts val="600"/>
              </a:spcBef>
            </a:pPr>
            <a:r>
              <a:rPr lang="en-US" sz="2500" b="1" dirty="0" err="1">
                <a:solidFill>
                  <a:srgbClr val="0070C0"/>
                </a:solidFill>
              </a:rPr>
              <a:t>Tổng</a:t>
            </a:r>
            <a:r>
              <a:rPr lang="en-US" sz="2500" b="1" dirty="0">
                <a:solidFill>
                  <a:srgbClr val="0070C0"/>
                </a:solidFill>
              </a:rPr>
              <a:t> </a:t>
            </a:r>
            <a:r>
              <a:rPr lang="en-US" sz="2500" b="1" dirty="0" err="1">
                <a:solidFill>
                  <a:srgbClr val="0070C0"/>
                </a:solidFill>
              </a:rPr>
              <a:t>mức</a:t>
            </a:r>
            <a:r>
              <a:rPr lang="en-US" sz="2500" b="1" dirty="0">
                <a:solidFill>
                  <a:srgbClr val="0070C0"/>
                </a:solidFill>
              </a:rPr>
              <a:t> </a:t>
            </a:r>
            <a:r>
              <a:rPr lang="en-US" sz="2500" b="1" dirty="0" err="1">
                <a:solidFill>
                  <a:srgbClr val="0070C0"/>
                </a:solidFill>
              </a:rPr>
              <a:t>thanh</a:t>
            </a:r>
            <a:r>
              <a:rPr lang="en-US" sz="2500" b="1" dirty="0">
                <a:solidFill>
                  <a:srgbClr val="0070C0"/>
                </a:solidFill>
              </a:rPr>
              <a:t> </a:t>
            </a:r>
            <a:r>
              <a:rPr lang="en-US" sz="2500" b="1" dirty="0" err="1">
                <a:solidFill>
                  <a:srgbClr val="0070C0"/>
                </a:solidFill>
              </a:rPr>
              <a:t>toán</a:t>
            </a:r>
            <a:r>
              <a:rPr lang="en-US" sz="2500" b="1" dirty="0">
                <a:solidFill>
                  <a:srgbClr val="0070C0"/>
                </a:solidFill>
              </a:rPr>
              <a:t> </a:t>
            </a:r>
            <a:r>
              <a:rPr lang="en-US" sz="2500" b="1" dirty="0" err="1">
                <a:solidFill>
                  <a:srgbClr val="0070C0"/>
                </a:solidFill>
              </a:rPr>
              <a:t>bao</a:t>
            </a:r>
            <a:r>
              <a:rPr lang="en-US" sz="2500" b="1" dirty="0">
                <a:solidFill>
                  <a:srgbClr val="0070C0"/>
                </a:solidFill>
              </a:rPr>
              <a:t> </a:t>
            </a:r>
            <a:r>
              <a:rPr lang="en-US" sz="2500" b="1" dirty="0" err="1">
                <a:solidFill>
                  <a:srgbClr val="0070C0"/>
                </a:solidFill>
              </a:rPr>
              <a:t>gồm</a:t>
            </a:r>
            <a:r>
              <a:rPr lang="en-US" sz="2500" b="1" dirty="0">
                <a:solidFill>
                  <a:srgbClr val="0070C0"/>
                </a:solidFill>
              </a:rPr>
              <a:t> </a:t>
            </a:r>
            <a:r>
              <a:rPr lang="en-US" sz="2500" b="1" dirty="0" err="1">
                <a:solidFill>
                  <a:srgbClr val="0070C0"/>
                </a:solidFill>
              </a:rPr>
              <a:t>các</a:t>
            </a:r>
            <a:r>
              <a:rPr lang="en-US" sz="2500" b="1" dirty="0">
                <a:solidFill>
                  <a:srgbClr val="0070C0"/>
                </a:solidFill>
              </a:rPr>
              <a:t> </a:t>
            </a:r>
            <a:r>
              <a:rPr lang="en-US" sz="2500" b="1" dirty="0" err="1">
                <a:solidFill>
                  <a:srgbClr val="0070C0"/>
                </a:solidFill>
              </a:rPr>
              <a:t>yếu</a:t>
            </a:r>
            <a:r>
              <a:rPr lang="en-US" sz="2500" b="1" dirty="0">
                <a:solidFill>
                  <a:srgbClr val="0070C0"/>
                </a:solidFill>
              </a:rPr>
              <a:t> </a:t>
            </a:r>
            <a:r>
              <a:rPr lang="en-US" sz="2500" b="1" dirty="0" err="1">
                <a:solidFill>
                  <a:srgbClr val="0070C0"/>
                </a:solidFill>
              </a:rPr>
              <a:t>tố</a:t>
            </a:r>
            <a:r>
              <a:rPr lang="en-US" sz="2500" b="1" dirty="0">
                <a:solidFill>
                  <a:srgbClr val="0070C0"/>
                </a:solidFill>
              </a:rPr>
              <a:t> </a:t>
            </a:r>
            <a:r>
              <a:rPr lang="en-US" sz="2500" b="1" dirty="0" err="1">
                <a:solidFill>
                  <a:srgbClr val="0070C0"/>
                </a:solidFill>
              </a:rPr>
              <a:t>sau</a:t>
            </a:r>
            <a:r>
              <a:rPr lang="en-US" sz="2500" b="1" dirty="0">
                <a:solidFill>
                  <a:srgbClr val="0070C0"/>
                </a:solidFill>
              </a:rPr>
              <a:t>:</a:t>
            </a:r>
          </a:p>
          <a:p>
            <a:pPr>
              <a:spcBef>
                <a:spcPts val="600"/>
              </a:spcBef>
            </a:pPr>
            <a:r>
              <a:rPr lang="en-US" sz="2500" dirty="0" err="1">
                <a:solidFill>
                  <a:srgbClr val="7030A0"/>
                </a:solidFill>
              </a:rPr>
              <a:t>Thuốc</a:t>
            </a:r>
            <a:r>
              <a:rPr lang="en-US" sz="2500" dirty="0">
                <a:solidFill>
                  <a:srgbClr val="7030A0"/>
                </a:solidFill>
              </a:rPr>
              <a:t>, </a:t>
            </a:r>
            <a:r>
              <a:rPr lang="en-US" sz="2500" dirty="0" err="1">
                <a:solidFill>
                  <a:srgbClr val="7030A0"/>
                </a:solidFill>
              </a:rPr>
              <a:t>hóa</a:t>
            </a:r>
            <a:r>
              <a:rPr lang="en-US" sz="2500" dirty="0">
                <a:solidFill>
                  <a:srgbClr val="7030A0"/>
                </a:solidFill>
              </a:rPr>
              <a:t> </a:t>
            </a:r>
            <a:r>
              <a:rPr lang="en-US" sz="2500" dirty="0" err="1">
                <a:solidFill>
                  <a:srgbClr val="7030A0"/>
                </a:solidFill>
              </a:rPr>
              <a:t>chất</a:t>
            </a:r>
            <a:r>
              <a:rPr lang="en-US" sz="2500" dirty="0">
                <a:solidFill>
                  <a:srgbClr val="7030A0"/>
                </a:solidFill>
              </a:rPr>
              <a:t>, VTYT: </a:t>
            </a:r>
            <a:r>
              <a:rPr lang="en-US" sz="2500" dirty="0" err="1">
                <a:solidFill>
                  <a:srgbClr val="7030A0"/>
                </a:solidFill>
              </a:rPr>
              <a:t>Bằng</a:t>
            </a:r>
            <a:r>
              <a:rPr lang="en-US" sz="2500" dirty="0">
                <a:solidFill>
                  <a:srgbClr val="7030A0"/>
                </a:solidFill>
              </a:rPr>
              <a:t> chi </a:t>
            </a:r>
            <a:r>
              <a:rPr lang="en-US" sz="2500" dirty="0" err="1">
                <a:solidFill>
                  <a:srgbClr val="7030A0"/>
                </a:solidFill>
              </a:rPr>
              <a:t>phí</a:t>
            </a:r>
            <a:r>
              <a:rPr lang="en-US" sz="2500" dirty="0">
                <a:solidFill>
                  <a:srgbClr val="7030A0"/>
                </a:solidFill>
              </a:rPr>
              <a:t> </a:t>
            </a:r>
            <a:r>
              <a:rPr lang="en-US" sz="2500" dirty="0" err="1">
                <a:solidFill>
                  <a:srgbClr val="7030A0"/>
                </a:solidFill>
              </a:rPr>
              <a:t>năm</a:t>
            </a:r>
            <a:r>
              <a:rPr lang="en-US" sz="2500" dirty="0">
                <a:solidFill>
                  <a:srgbClr val="7030A0"/>
                </a:solidFill>
              </a:rPr>
              <a:t> </a:t>
            </a:r>
            <a:r>
              <a:rPr lang="en-US" sz="2500" dirty="0" err="1">
                <a:solidFill>
                  <a:srgbClr val="7030A0"/>
                </a:solidFill>
              </a:rPr>
              <a:t>trước</a:t>
            </a:r>
            <a:r>
              <a:rPr lang="en-US" sz="2500" dirty="0">
                <a:solidFill>
                  <a:srgbClr val="7030A0"/>
                </a:solidFill>
              </a:rPr>
              <a:t>  x </a:t>
            </a:r>
            <a:r>
              <a:rPr lang="en-US" sz="2500" dirty="0" err="1">
                <a:solidFill>
                  <a:srgbClr val="7030A0"/>
                </a:solidFill>
              </a:rPr>
              <a:t>hệ</a:t>
            </a:r>
            <a:r>
              <a:rPr lang="en-US" sz="2500" dirty="0">
                <a:solidFill>
                  <a:srgbClr val="7030A0"/>
                </a:solidFill>
              </a:rPr>
              <a:t> </a:t>
            </a:r>
            <a:r>
              <a:rPr lang="en-US" sz="2500" dirty="0" err="1">
                <a:solidFill>
                  <a:srgbClr val="7030A0"/>
                </a:solidFill>
              </a:rPr>
              <a:t>số</a:t>
            </a:r>
            <a:r>
              <a:rPr lang="en-US" sz="2500" dirty="0">
                <a:solidFill>
                  <a:srgbClr val="7030A0"/>
                </a:solidFill>
              </a:rPr>
              <a:t> k</a:t>
            </a:r>
          </a:p>
          <a:p>
            <a:pPr>
              <a:spcBef>
                <a:spcPts val="600"/>
              </a:spcBef>
            </a:pPr>
            <a:r>
              <a:rPr lang="en-US" sz="2500" dirty="0" err="1">
                <a:solidFill>
                  <a:srgbClr val="7030A0"/>
                </a:solidFill>
              </a:rPr>
              <a:t>Máu</a:t>
            </a:r>
            <a:r>
              <a:rPr lang="en-US" sz="2500" dirty="0">
                <a:solidFill>
                  <a:srgbClr val="7030A0"/>
                </a:solidFill>
              </a:rPr>
              <a:t>, </a:t>
            </a:r>
            <a:r>
              <a:rPr lang="en-US" sz="2500" dirty="0" err="1">
                <a:solidFill>
                  <a:srgbClr val="7030A0"/>
                </a:solidFill>
              </a:rPr>
              <a:t>vận</a:t>
            </a:r>
            <a:r>
              <a:rPr lang="en-US" sz="2500" dirty="0">
                <a:solidFill>
                  <a:srgbClr val="7030A0"/>
                </a:solidFill>
              </a:rPr>
              <a:t> </a:t>
            </a:r>
            <a:r>
              <a:rPr lang="en-US" sz="2500" dirty="0" err="1">
                <a:solidFill>
                  <a:srgbClr val="7030A0"/>
                </a:solidFill>
              </a:rPr>
              <a:t>chuyển</a:t>
            </a:r>
            <a:r>
              <a:rPr lang="en-US" sz="2500" dirty="0">
                <a:solidFill>
                  <a:srgbClr val="7030A0"/>
                </a:solidFill>
              </a:rPr>
              <a:t> </a:t>
            </a:r>
            <a:r>
              <a:rPr lang="en-US" sz="2500" dirty="0" err="1">
                <a:solidFill>
                  <a:srgbClr val="7030A0"/>
                </a:solidFill>
              </a:rPr>
              <a:t>tính</a:t>
            </a:r>
            <a:r>
              <a:rPr lang="en-US" sz="2500" dirty="0">
                <a:solidFill>
                  <a:srgbClr val="7030A0"/>
                </a:solidFill>
              </a:rPr>
              <a:t> </a:t>
            </a:r>
            <a:r>
              <a:rPr lang="en-US" sz="2500" dirty="0" err="1">
                <a:solidFill>
                  <a:srgbClr val="7030A0"/>
                </a:solidFill>
              </a:rPr>
              <a:t>bằng</a:t>
            </a:r>
            <a:r>
              <a:rPr lang="en-US" sz="2500" dirty="0">
                <a:solidFill>
                  <a:srgbClr val="7030A0"/>
                </a:solidFill>
              </a:rPr>
              <a:t> chi </a:t>
            </a:r>
            <a:r>
              <a:rPr lang="en-US" sz="2500" dirty="0" err="1">
                <a:solidFill>
                  <a:srgbClr val="7030A0"/>
                </a:solidFill>
              </a:rPr>
              <a:t>phí</a:t>
            </a:r>
            <a:r>
              <a:rPr lang="en-US" sz="2500" dirty="0">
                <a:solidFill>
                  <a:srgbClr val="7030A0"/>
                </a:solidFill>
              </a:rPr>
              <a:t> </a:t>
            </a:r>
            <a:r>
              <a:rPr lang="en-US" sz="2500" dirty="0" err="1">
                <a:solidFill>
                  <a:srgbClr val="7030A0"/>
                </a:solidFill>
              </a:rPr>
              <a:t>thực</a:t>
            </a:r>
            <a:r>
              <a:rPr lang="en-US" sz="2500" dirty="0">
                <a:solidFill>
                  <a:srgbClr val="7030A0"/>
                </a:solidFill>
              </a:rPr>
              <a:t> </a:t>
            </a:r>
            <a:r>
              <a:rPr lang="en-US" sz="2500" dirty="0" err="1">
                <a:solidFill>
                  <a:srgbClr val="7030A0"/>
                </a:solidFill>
              </a:rPr>
              <a:t>tế</a:t>
            </a:r>
            <a:r>
              <a:rPr lang="en-US" sz="2500" dirty="0">
                <a:solidFill>
                  <a:srgbClr val="7030A0"/>
                </a:solidFill>
              </a:rPr>
              <a:t> </a:t>
            </a:r>
            <a:r>
              <a:rPr lang="en-US" sz="2500" dirty="0" err="1">
                <a:solidFill>
                  <a:srgbClr val="7030A0"/>
                </a:solidFill>
              </a:rPr>
              <a:t>năm</a:t>
            </a:r>
            <a:r>
              <a:rPr lang="en-US" sz="2500" dirty="0">
                <a:solidFill>
                  <a:srgbClr val="7030A0"/>
                </a:solidFill>
              </a:rPr>
              <a:t> </a:t>
            </a:r>
            <a:r>
              <a:rPr lang="en-US" sz="2500" dirty="0" err="1">
                <a:solidFill>
                  <a:srgbClr val="7030A0"/>
                </a:solidFill>
              </a:rPr>
              <a:t>trước</a:t>
            </a:r>
            <a:endParaRPr lang="en-US" sz="2500" dirty="0">
              <a:solidFill>
                <a:srgbClr val="7030A0"/>
              </a:solidFill>
            </a:endParaRPr>
          </a:p>
          <a:p>
            <a:pPr>
              <a:spcBef>
                <a:spcPts val="600"/>
              </a:spcBef>
            </a:pPr>
            <a:r>
              <a:rPr lang="en-US" sz="2500" dirty="0">
                <a:solidFill>
                  <a:srgbClr val="7030A0"/>
                </a:solidFill>
              </a:rPr>
              <a:t>DVKT tính bằng chi phí năm </a:t>
            </a:r>
            <a:r>
              <a:rPr lang="en-US" sz="2500" dirty="0" smtClean="0">
                <a:solidFill>
                  <a:srgbClr val="7030A0"/>
                </a:solidFill>
              </a:rPr>
              <a:t>trước</a:t>
            </a:r>
            <a:r>
              <a:rPr lang="en-US" sz="2500" dirty="0">
                <a:solidFill>
                  <a:srgbClr val="7030A0"/>
                </a:solidFill>
              </a:rPr>
              <a:t>.</a:t>
            </a:r>
          </a:p>
          <a:p>
            <a:pPr>
              <a:spcBef>
                <a:spcPts val="600"/>
              </a:spcBef>
            </a:pPr>
            <a:r>
              <a:rPr lang="en-US" sz="2500" b="1" u="sng" dirty="0">
                <a:solidFill>
                  <a:srgbClr val="7030A0"/>
                </a:solidFill>
              </a:rPr>
              <a:t>Chi </a:t>
            </a:r>
            <a:r>
              <a:rPr lang="en-US" sz="2500" b="1" u="sng" dirty="0" err="1">
                <a:solidFill>
                  <a:srgbClr val="7030A0"/>
                </a:solidFill>
              </a:rPr>
              <a:t>phí</a:t>
            </a:r>
            <a:r>
              <a:rPr lang="en-US" sz="2500" b="1" u="sng" dirty="0">
                <a:solidFill>
                  <a:srgbClr val="7030A0"/>
                </a:solidFill>
              </a:rPr>
              <a:t> </a:t>
            </a:r>
            <a:r>
              <a:rPr lang="en-US" sz="2500" b="1" u="sng" dirty="0" err="1">
                <a:solidFill>
                  <a:srgbClr val="7030A0"/>
                </a:solidFill>
              </a:rPr>
              <a:t>phát</a:t>
            </a:r>
            <a:r>
              <a:rPr lang="en-US" sz="2500" b="1" u="sng" dirty="0">
                <a:solidFill>
                  <a:srgbClr val="7030A0"/>
                </a:solidFill>
              </a:rPr>
              <a:t> </a:t>
            </a:r>
            <a:r>
              <a:rPr lang="en-US" sz="2500" b="1" u="sng" dirty="0" err="1">
                <a:solidFill>
                  <a:srgbClr val="7030A0"/>
                </a:solidFill>
              </a:rPr>
              <a:t>sinh</a:t>
            </a:r>
            <a:r>
              <a:rPr lang="en-US" sz="2500" b="1" u="sng" dirty="0">
                <a:solidFill>
                  <a:srgbClr val="7030A0"/>
                </a:solidFill>
              </a:rPr>
              <a:t> (</a:t>
            </a:r>
            <a:r>
              <a:rPr lang="en-US" sz="2500" b="1" u="sng" dirty="0" err="1">
                <a:solidFill>
                  <a:srgbClr val="7030A0"/>
                </a:solidFill>
              </a:rPr>
              <a:t>Cn</a:t>
            </a:r>
            <a:r>
              <a:rPr lang="en-US" sz="2500" b="1" u="sng" dirty="0">
                <a:solidFill>
                  <a:srgbClr val="7030A0"/>
                </a:solidFill>
              </a:rPr>
              <a:t>), </a:t>
            </a:r>
            <a:r>
              <a:rPr lang="en-US" sz="2500" b="1" u="sng" dirty="0" err="1">
                <a:solidFill>
                  <a:srgbClr val="7030A0"/>
                </a:solidFill>
              </a:rPr>
              <a:t>bao</a:t>
            </a:r>
            <a:r>
              <a:rPr lang="en-US" sz="2500" b="1" u="sng" dirty="0">
                <a:solidFill>
                  <a:srgbClr val="7030A0"/>
                </a:solidFill>
              </a:rPr>
              <a:t> </a:t>
            </a:r>
            <a:r>
              <a:rPr lang="en-US" sz="2500" b="1" u="sng" dirty="0" err="1">
                <a:solidFill>
                  <a:srgbClr val="7030A0"/>
                </a:solidFill>
              </a:rPr>
              <a:t>gồm</a:t>
            </a:r>
            <a:r>
              <a:rPr lang="en-US" sz="2500" b="1" u="sng" dirty="0" smtClean="0">
                <a:solidFill>
                  <a:srgbClr val="7030A0"/>
                </a:solidFill>
              </a:rPr>
              <a:t>:</a:t>
            </a:r>
            <a:endParaRPr lang="en-US" sz="2500" b="1" u="sng" dirty="0">
              <a:solidFill>
                <a:srgbClr val="7030A0"/>
              </a:solidFill>
            </a:endParaRPr>
          </a:p>
          <a:p>
            <a:pPr>
              <a:spcBef>
                <a:spcPts val="600"/>
              </a:spcBef>
              <a:buFontTx/>
              <a:buChar char="-"/>
            </a:pPr>
            <a:r>
              <a:rPr lang="en-US" sz="2500" i="1" dirty="0" err="1"/>
              <a:t>Thuốc</a:t>
            </a:r>
            <a:r>
              <a:rPr lang="en-US" sz="2500" i="1" dirty="0"/>
              <a:t>, </a:t>
            </a:r>
            <a:r>
              <a:rPr lang="en-US" sz="2500" i="1" dirty="0" err="1"/>
              <a:t>hóa</a:t>
            </a:r>
            <a:r>
              <a:rPr lang="en-US" sz="2500" i="1" dirty="0"/>
              <a:t> </a:t>
            </a:r>
            <a:r>
              <a:rPr lang="en-US" sz="2500" i="1" dirty="0" err="1"/>
              <a:t>chất</a:t>
            </a:r>
            <a:r>
              <a:rPr lang="en-US" sz="2500" i="1" dirty="0"/>
              <a:t>, VTYT </a:t>
            </a:r>
            <a:r>
              <a:rPr lang="en-US" sz="2500" i="1" dirty="0" err="1"/>
              <a:t>mới</a:t>
            </a:r>
            <a:endParaRPr lang="en-US" sz="2500" i="1" dirty="0"/>
          </a:p>
          <a:p>
            <a:pPr>
              <a:spcBef>
                <a:spcPts val="600"/>
              </a:spcBef>
              <a:buFontTx/>
              <a:buChar char="-"/>
            </a:pPr>
            <a:r>
              <a:rPr lang="en-US" sz="2500" i="1" dirty="0"/>
              <a:t>Dịch vụ y tế </a:t>
            </a:r>
            <a:r>
              <a:rPr lang="en-US" sz="2500" i="1" dirty="0" smtClean="0"/>
              <a:t>mới (cả DVKT cũ nhưng thay đổi quy trình)</a:t>
            </a:r>
            <a:endParaRPr lang="en-US" sz="2500" i="1" dirty="0"/>
          </a:p>
          <a:p>
            <a:pPr>
              <a:spcBef>
                <a:spcPts val="600"/>
              </a:spcBef>
              <a:buFontTx/>
              <a:buChar char="-"/>
            </a:pPr>
            <a:r>
              <a:rPr lang="en-US" sz="2500" i="1" dirty="0" err="1"/>
              <a:t>Thay</a:t>
            </a:r>
            <a:r>
              <a:rPr lang="en-US" sz="2500" i="1" dirty="0"/>
              <a:t> </a:t>
            </a:r>
            <a:r>
              <a:rPr lang="en-US" sz="2500" i="1" dirty="0" err="1"/>
              <a:t>đổi</a:t>
            </a:r>
            <a:r>
              <a:rPr lang="en-US" sz="2500" i="1" dirty="0"/>
              <a:t> </a:t>
            </a:r>
            <a:r>
              <a:rPr lang="en-US" sz="2500" i="1" dirty="0" err="1"/>
              <a:t>chức</a:t>
            </a:r>
            <a:r>
              <a:rPr lang="en-US" sz="2500" i="1" dirty="0"/>
              <a:t> </a:t>
            </a:r>
            <a:r>
              <a:rPr lang="en-US" sz="2500" i="1" dirty="0" err="1"/>
              <a:t>năng</a:t>
            </a:r>
            <a:r>
              <a:rPr lang="en-US" sz="2500" i="1" dirty="0"/>
              <a:t> </a:t>
            </a:r>
            <a:r>
              <a:rPr lang="en-US" sz="2500" i="1" dirty="0" err="1"/>
              <a:t>nhiệm</a:t>
            </a:r>
            <a:r>
              <a:rPr lang="en-US" sz="2500" i="1" dirty="0"/>
              <a:t> </a:t>
            </a:r>
            <a:r>
              <a:rPr lang="en-US" sz="2500" i="1" dirty="0" err="1"/>
              <a:t>vụ</a:t>
            </a:r>
            <a:endParaRPr lang="en-US" sz="2500" i="1" dirty="0"/>
          </a:p>
          <a:p>
            <a:pPr>
              <a:spcBef>
                <a:spcPts val="600"/>
              </a:spcBef>
              <a:buFontTx/>
              <a:buChar char="-"/>
            </a:pPr>
            <a:r>
              <a:rPr lang="en-US" sz="2500" i="1" dirty="0" err="1"/>
              <a:t>Thay</a:t>
            </a:r>
            <a:r>
              <a:rPr lang="en-US" sz="2500" i="1" dirty="0"/>
              <a:t> </a:t>
            </a:r>
            <a:r>
              <a:rPr lang="en-US" sz="2500" i="1" dirty="0" err="1"/>
              <a:t>đổi</a:t>
            </a:r>
            <a:r>
              <a:rPr lang="en-US" sz="2500" i="1" dirty="0"/>
              <a:t> </a:t>
            </a:r>
            <a:r>
              <a:rPr lang="en-US" sz="2500" i="1" dirty="0" err="1"/>
              <a:t>cơ</a:t>
            </a:r>
            <a:r>
              <a:rPr lang="en-US" sz="2500" i="1" dirty="0"/>
              <a:t> </a:t>
            </a:r>
            <a:r>
              <a:rPr lang="en-US" sz="2500" i="1" dirty="0" err="1"/>
              <a:t>chế</a:t>
            </a:r>
            <a:r>
              <a:rPr lang="en-US" sz="2500" i="1" dirty="0"/>
              <a:t> </a:t>
            </a:r>
            <a:r>
              <a:rPr lang="en-US" sz="2500" i="1" dirty="0" err="1"/>
              <a:t>chính</a:t>
            </a:r>
            <a:r>
              <a:rPr lang="en-US" sz="2500" i="1" dirty="0"/>
              <a:t> </a:t>
            </a:r>
            <a:r>
              <a:rPr lang="en-US" sz="2500" i="1" dirty="0" err="1"/>
              <a:t>sách</a:t>
            </a:r>
            <a:endParaRPr lang="en-US" sz="2500" i="1" dirty="0"/>
          </a:p>
          <a:p>
            <a:pPr>
              <a:spcBef>
                <a:spcPts val="600"/>
              </a:spcBef>
            </a:pPr>
            <a:r>
              <a:rPr lang="en-US" sz="2500" b="1" i="1" dirty="0" smtClean="0">
                <a:solidFill>
                  <a:srgbClr val="FF0000"/>
                </a:solidFill>
              </a:rPr>
              <a:t>- Thay </a:t>
            </a:r>
            <a:r>
              <a:rPr lang="en-US" sz="2500" b="1" i="1" dirty="0">
                <a:solidFill>
                  <a:srgbClr val="FF0000"/>
                </a:solidFill>
              </a:rPr>
              <a:t>đổi cơ cấu bệnh tật làm tăng </a:t>
            </a:r>
            <a:r>
              <a:rPr lang="en-US" sz="2500" b="1" i="1" dirty="0" smtClean="0">
                <a:solidFill>
                  <a:srgbClr val="FF0000"/>
                </a:solidFill>
              </a:rPr>
              <a:t>số lượng/chi phí dịch </a:t>
            </a:r>
            <a:r>
              <a:rPr lang="en-US" sz="2500" b="1" i="1">
                <a:solidFill>
                  <a:srgbClr val="FF0000"/>
                </a:solidFill>
              </a:rPr>
              <a:t>vụ </a:t>
            </a:r>
            <a:r>
              <a:rPr lang="en-US" sz="2500" b="1" i="1" smtClean="0">
                <a:solidFill>
                  <a:srgbClr val="FF0000"/>
                </a:solidFill>
              </a:rPr>
              <a:t>KCB, bao gồm cả tăng thẻ BHYT ĐKKCB BĐ</a:t>
            </a:r>
            <a:endParaRPr lang="en-US" sz="2500" b="1" i="1" dirty="0">
              <a:solidFill>
                <a:srgbClr val="FF0000"/>
              </a:solidFill>
            </a:endParaRPr>
          </a:p>
          <a:p>
            <a:pPr>
              <a:spcBef>
                <a:spcPts val="600"/>
              </a:spcBef>
            </a:pPr>
            <a:r>
              <a:rPr lang="en-US" sz="2500" i="1" dirty="0"/>
              <a:t>- </a:t>
            </a:r>
            <a:r>
              <a:rPr lang="en-US" sz="2500" i="1" dirty="0" smtClean="0"/>
              <a:t>Chi </a:t>
            </a:r>
            <a:r>
              <a:rPr lang="en-US" sz="2500" i="1" dirty="0"/>
              <a:t>phí khác</a:t>
            </a:r>
          </a:p>
        </p:txBody>
      </p:sp>
    </p:spTree>
    <p:extLst>
      <p:ext uri="{BB962C8B-B14F-4D97-AF65-F5344CB8AC3E}">
        <p14:creationId xmlns:p14="http://schemas.microsoft.com/office/powerpoint/2010/main" val="35586713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730624"/>
          </a:xfrm>
        </p:spPr>
        <p:txBody>
          <a:bodyPr/>
          <a:lstStyle/>
          <a:p>
            <a:r>
              <a:rPr lang="en-US" sz="2200" b="1" dirty="0" smtClean="0">
                <a:solidFill>
                  <a:srgbClr val="FF0000"/>
                </a:solidFill>
                <a:latin typeface="Arial" pitchFamily="34" charset="0"/>
                <a:cs typeface="Arial" pitchFamily="34" charset="0"/>
              </a:rPr>
              <a:t>TÍNH </a:t>
            </a:r>
            <a:r>
              <a:rPr lang="en-US" sz="2200" b="1" dirty="0">
                <a:solidFill>
                  <a:srgbClr val="FF0000"/>
                </a:solidFill>
                <a:latin typeface="Arial" pitchFamily="34" charset="0"/>
                <a:cs typeface="Arial" pitchFamily="34" charset="0"/>
              </a:rPr>
              <a:t>TỔNG MỨC THANH TOÁN (2)</a:t>
            </a:r>
            <a:endParaRPr lang="en-US" sz="2200" dirty="0"/>
          </a:p>
        </p:txBody>
      </p:sp>
      <p:sp>
        <p:nvSpPr>
          <p:cNvPr id="3" name="Rectangle 2"/>
          <p:cNvSpPr/>
          <p:nvPr/>
        </p:nvSpPr>
        <p:spPr>
          <a:xfrm>
            <a:off x="549275" y="1219200"/>
            <a:ext cx="8042276" cy="5463034"/>
          </a:xfrm>
          <a:prstGeom prst="rect">
            <a:avLst/>
          </a:prstGeom>
        </p:spPr>
        <p:txBody>
          <a:bodyPr wrap="square">
            <a:spAutoFit/>
          </a:bodyPr>
          <a:lstStyle/>
          <a:p>
            <a:pPr>
              <a:spcBef>
                <a:spcPts val="600"/>
              </a:spcBef>
            </a:pPr>
            <a:r>
              <a:rPr lang="en-US" b="1" dirty="0">
                <a:solidFill>
                  <a:srgbClr val="FF0000"/>
                </a:solidFill>
              </a:rPr>
              <a:t>QUYẾT TOÁN NĂM 2018 CẦN LÀM RÕ CÁC KHOẢN CHI PHÍ SAU:</a:t>
            </a:r>
          </a:p>
          <a:p>
            <a:pPr marL="457200" indent="-457200">
              <a:spcBef>
                <a:spcPts val="600"/>
              </a:spcBef>
              <a:buFont typeface="Wingdings 2" pitchFamily="18" charset="2"/>
              <a:buAutoNum type="arabicPeriod"/>
            </a:pPr>
            <a:r>
              <a:rPr lang="en-US" sz="2200" b="1" dirty="0">
                <a:solidFill>
                  <a:srgbClr val="0070C0"/>
                </a:solidFill>
              </a:rPr>
              <a:t>Chi </a:t>
            </a:r>
            <a:r>
              <a:rPr lang="en-US" sz="2200" b="1" dirty="0" err="1">
                <a:solidFill>
                  <a:srgbClr val="0070C0"/>
                </a:solidFill>
              </a:rPr>
              <a:t>phí</a:t>
            </a:r>
            <a:r>
              <a:rPr lang="en-US" sz="2200" b="1" dirty="0">
                <a:solidFill>
                  <a:srgbClr val="0070C0"/>
                </a:solidFill>
              </a:rPr>
              <a:t> </a:t>
            </a:r>
            <a:r>
              <a:rPr lang="en-US" sz="2200" b="1" dirty="0" err="1">
                <a:solidFill>
                  <a:srgbClr val="0070C0"/>
                </a:solidFill>
              </a:rPr>
              <a:t>về</a:t>
            </a:r>
            <a:r>
              <a:rPr lang="en-US" sz="2200" b="1" dirty="0">
                <a:solidFill>
                  <a:srgbClr val="0070C0"/>
                </a:solidFill>
              </a:rPr>
              <a:t> </a:t>
            </a:r>
            <a:r>
              <a:rPr lang="en-US" sz="2200" b="1" dirty="0" err="1">
                <a:solidFill>
                  <a:srgbClr val="0070C0"/>
                </a:solidFill>
              </a:rPr>
              <a:t>thuốc</a:t>
            </a:r>
            <a:r>
              <a:rPr lang="en-US" sz="2200" b="1" dirty="0">
                <a:solidFill>
                  <a:srgbClr val="0070C0"/>
                </a:solidFill>
              </a:rPr>
              <a:t>, </a:t>
            </a:r>
            <a:r>
              <a:rPr lang="en-US" sz="2200" b="1" dirty="0" err="1">
                <a:solidFill>
                  <a:srgbClr val="0070C0"/>
                </a:solidFill>
              </a:rPr>
              <a:t>hóa</a:t>
            </a:r>
            <a:r>
              <a:rPr lang="en-US" sz="2200" b="1" dirty="0">
                <a:solidFill>
                  <a:srgbClr val="0070C0"/>
                </a:solidFill>
              </a:rPr>
              <a:t> </a:t>
            </a:r>
            <a:r>
              <a:rPr lang="en-US" sz="2200" b="1" dirty="0" err="1">
                <a:solidFill>
                  <a:srgbClr val="0070C0"/>
                </a:solidFill>
              </a:rPr>
              <a:t>chất</a:t>
            </a:r>
            <a:r>
              <a:rPr lang="en-US" sz="2200" b="1" dirty="0">
                <a:solidFill>
                  <a:srgbClr val="0070C0"/>
                </a:solidFill>
              </a:rPr>
              <a:t>: </a:t>
            </a:r>
            <a:r>
              <a:rPr lang="en-US" sz="2200" b="1" dirty="0" err="1">
                <a:solidFill>
                  <a:srgbClr val="7030A0"/>
                </a:solidFill>
              </a:rPr>
              <a:t>Tổng</a:t>
            </a:r>
            <a:r>
              <a:rPr lang="en-US" sz="2200" b="1" dirty="0">
                <a:solidFill>
                  <a:srgbClr val="7030A0"/>
                </a:solidFill>
              </a:rPr>
              <a:t> chi </a:t>
            </a:r>
            <a:r>
              <a:rPr lang="en-US" sz="2200" b="1" dirty="0" err="1">
                <a:solidFill>
                  <a:srgbClr val="7030A0"/>
                </a:solidFill>
              </a:rPr>
              <a:t>phí</a:t>
            </a:r>
            <a:r>
              <a:rPr lang="en-US" sz="2200" b="1" dirty="0">
                <a:solidFill>
                  <a:srgbClr val="7030A0"/>
                </a:solidFill>
              </a:rPr>
              <a:t> </a:t>
            </a:r>
            <a:r>
              <a:rPr lang="en-US" sz="2200" b="1" dirty="0" err="1">
                <a:solidFill>
                  <a:srgbClr val="7030A0"/>
                </a:solidFill>
              </a:rPr>
              <a:t>Thuốc</a:t>
            </a:r>
            <a:r>
              <a:rPr lang="en-US" sz="2200" b="1" dirty="0">
                <a:solidFill>
                  <a:srgbClr val="7030A0"/>
                </a:solidFill>
              </a:rPr>
              <a:t>, </a:t>
            </a:r>
            <a:r>
              <a:rPr lang="en-US" sz="2200" b="1" dirty="0" err="1">
                <a:solidFill>
                  <a:srgbClr val="7030A0"/>
                </a:solidFill>
              </a:rPr>
              <a:t>hóa</a:t>
            </a:r>
            <a:r>
              <a:rPr lang="en-US" sz="2200" b="1" dirty="0">
                <a:solidFill>
                  <a:srgbClr val="7030A0"/>
                </a:solidFill>
              </a:rPr>
              <a:t> </a:t>
            </a:r>
            <a:r>
              <a:rPr lang="en-US" sz="2200" b="1" dirty="0" err="1">
                <a:solidFill>
                  <a:srgbClr val="7030A0"/>
                </a:solidFill>
              </a:rPr>
              <a:t>chất</a:t>
            </a:r>
            <a:r>
              <a:rPr lang="en-US" sz="2200" b="1" dirty="0">
                <a:solidFill>
                  <a:srgbClr val="7030A0"/>
                </a:solidFill>
              </a:rPr>
              <a:t> </a:t>
            </a:r>
            <a:r>
              <a:rPr lang="en-US" sz="2200" b="1" dirty="0" err="1">
                <a:solidFill>
                  <a:srgbClr val="7030A0"/>
                </a:solidFill>
              </a:rPr>
              <a:t>thực</a:t>
            </a:r>
            <a:r>
              <a:rPr lang="en-US" sz="2200" b="1" dirty="0">
                <a:solidFill>
                  <a:srgbClr val="7030A0"/>
                </a:solidFill>
              </a:rPr>
              <a:t> </a:t>
            </a:r>
            <a:r>
              <a:rPr lang="en-US" sz="2200" b="1" dirty="0" err="1">
                <a:solidFill>
                  <a:srgbClr val="7030A0"/>
                </a:solidFill>
              </a:rPr>
              <a:t>hiện</a:t>
            </a:r>
            <a:r>
              <a:rPr lang="en-US" sz="2200" b="1" dirty="0">
                <a:solidFill>
                  <a:srgbClr val="7030A0"/>
                </a:solidFill>
              </a:rPr>
              <a:t> </a:t>
            </a:r>
            <a:r>
              <a:rPr lang="en-US" sz="2200" b="1" dirty="0" err="1">
                <a:solidFill>
                  <a:srgbClr val="7030A0"/>
                </a:solidFill>
              </a:rPr>
              <a:t>từ</a:t>
            </a:r>
            <a:r>
              <a:rPr lang="en-US" sz="2200" b="1" dirty="0">
                <a:solidFill>
                  <a:srgbClr val="7030A0"/>
                </a:solidFill>
              </a:rPr>
              <a:t> </a:t>
            </a:r>
            <a:r>
              <a:rPr lang="en-US" sz="2200" b="1" dirty="0" err="1">
                <a:solidFill>
                  <a:srgbClr val="7030A0"/>
                </a:solidFill>
              </a:rPr>
              <a:t>ngày</a:t>
            </a:r>
            <a:r>
              <a:rPr lang="en-US" sz="2200" b="1" dirty="0">
                <a:solidFill>
                  <a:srgbClr val="7030A0"/>
                </a:solidFill>
              </a:rPr>
              <a:t> 01/01/2018</a:t>
            </a:r>
            <a:endParaRPr lang="en-US" sz="2200" b="1" dirty="0">
              <a:solidFill>
                <a:srgbClr val="0070C0"/>
              </a:solidFill>
            </a:endParaRPr>
          </a:p>
          <a:p>
            <a:pPr marL="457200" indent="-457200">
              <a:spcBef>
                <a:spcPts val="600"/>
              </a:spcBef>
              <a:buFont typeface="Wingdings 2" pitchFamily="18" charset="2"/>
              <a:buAutoNum type="arabicPeriod" startAt="2"/>
            </a:pPr>
            <a:r>
              <a:rPr lang="en-US" sz="2200" b="1" dirty="0">
                <a:solidFill>
                  <a:srgbClr val="0070C0"/>
                </a:solidFill>
              </a:rPr>
              <a:t>Chi </a:t>
            </a:r>
            <a:r>
              <a:rPr lang="en-US" sz="2200" b="1" dirty="0" err="1">
                <a:solidFill>
                  <a:srgbClr val="0070C0"/>
                </a:solidFill>
              </a:rPr>
              <a:t>phí</a:t>
            </a:r>
            <a:r>
              <a:rPr lang="en-US" sz="2200" b="1" dirty="0">
                <a:solidFill>
                  <a:srgbClr val="0070C0"/>
                </a:solidFill>
              </a:rPr>
              <a:t> </a:t>
            </a:r>
            <a:r>
              <a:rPr lang="en-US" sz="2200" b="1" dirty="0" err="1">
                <a:solidFill>
                  <a:srgbClr val="0070C0"/>
                </a:solidFill>
              </a:rPr>
              <a:t>vật</a:t>
            </a:r>
            <a:r>
              <a:rPr lang="en-US" sz="2200" b="1" dirty="0">
                <a:solidFill>
                  <a:srgbClr val="0070C0"/>
                </a:solidFill>
              </a:rPr>
              <a:t> </a:t>
            </a:r>
            <a:r>
              <a:rPr lang="en-US" sz="2200" b="1" dirty="0" err="1">
                <a:solidFill>
                  <a:srgbClr val="0070C0"/>
                </a:solidFill>
              </a:rPr>
              <a:t>tư</a:t>
            </a:r>
            <a:r>
              <a:rPr lang="en-US" sz="2200" b="1" dirty="0">
                <a:solidFill>
                  <a:srgbClr val="0070C0"/>
                </a:solidFill>
              </a:rPr>
              <a:t> y </a:t>
            </a:r>
            <a:r>
              <a:rPr lang="en-US" sz="2200" b="1" dirty="0" err="1">
                <a:solidFill>
                  <a:srgbClr val="0070C0"/>
                </a:solidFill>
              </a:rPr>
              <a:t>tế</a:t>
            </a:r>
            <a:r>
              <a:rPr lang="en-US" sz="2200" b="1" dirty="0">
                <a:solidFill>
                  <a:srgbClr val="0070C0"/>
                </a:solidFill>
              </a:rPr>
              <a:t>: </a:t>
            </a:r>
            <a:r>
              <a:rPr lang="en-US" sz="2200" b="1" dirty="0" err="1">
                <a:solidFill>
                  <a:srgbClr val="7030A0"/>
                </a:solidFill>
              </a:rPr>
              <a:t>Tổng</a:t>
            </a:r>
            <a:r>
              <a:rPr lang="en-US" sz="2200" b="1" dirty="0">
                <a:solidFill>
                  <a:srgbClr val="7030A0"/>
                </a:solidFill>
              </a:rPr>
              <a:t> chi </a:t>
            </a:r>
            <a:r>
              <a:rPr lang="en-US" sz="2200" b="1" dirty="0" err="1">
                <a:solidFill>
                  <a:srgbClr val="7030A0"/>
                </a:solidFill>
              </a:rPr>
              <a:t>phí</a:t>
            </a:r>
            <a:r>
              <a:rPr lang="en-US" sz="2200" b="1" dirty="0">
                <a:solidFill>
                  <a:srgbClr val="7030A0"/>
                </a:solidFill>
              </a:rPr>
              <a:t> VTYT </a:t>
            </a:r>
            <a:r>
              <a:rPr lang="en-US" sz="2200" b="1" dirty="0" err="1">
                <a:solidFill>
                  <a:srgbClr val="7030A0"/>
                </a:solidFill>
              </a:rPr>
              <a:t>thực</a:t>
            </a:r>
            <a:r>
              <a:rPr lang="en-US" sz="2200" b="1" dirty="0">
                <a:solidFill>
                  <a:srgbClr val="7030A0"/>
                </a:solidFill>
              </a:rPr>
              <a:t> </a:t>
            </a:r>
            <a:r>
              <a:rPr lang="en-US" sz="2200" b="1" dirty="0" err="1">
                <a:solidFill>
                  <a:srgbClr val="7030A0"/>
                </a:solidFill>
              </a:rPr>
              <a:t>hiện</a:t>
            </a:r>
            <a:r>
              <a:rPr lang="en-US" sz="2200" b="1" dirty="0">
                <a:solidFill>
                  <a:srgbClr val="7030A0"/>
                </a:solidFill>
              </a:rPr>
              <a:t> </a:t>
            </a:r>
            <a:r>
              <a:rPr lang="en-US" sz="2200" b="1" dirty="0" err="1">
                <a:solidFill>
                  <a:srgbClr val="7030A0"/>
                </a:solidFill>
              </a:rPr>
              <a:t>từ</a:t>
            </a:r>
            <a:r>
              <a:rPr lang="en-US" sz="2200" b="1" dirty="0">
                <a:solidFill>
                  <a:srgbClr val="7030A0"/>
                </a:solidFill>
              </a:rPr>
              <a:t> </a:t>
            </a:r>
            <a:r>
              <a:rPr lang="en-US" sz="2200" b="1" dirty="0" err="1">
                <a:solidFill>
                  <a:srgbClr val="7030A0"/>
                </a:solidFill>
              </a:rPr>
              <a:t>ngày</a:t>
            </a:r>
            <a:r>
              <a:rPr lang="en-US" sz="2200" b="1" dirty="0">
                <a:solidFill>
                  <a:srgbClr val="7030A0"/>
                </a:solidFill>
              </a:rPr>
              <a:t> 01/01/2018</a:t>
            </a:r>
            <a:endParaRPr lang="en-US" sz="2200" b="1" dirty="0">
              <a:solidFill>
                <a:srgbClr val="0070C0"/>
              </a:solidFill>
            </a:endParaRPr>
          </a:p>
          <a:p>
            <a:pPr marL="457200" indent="-457200">
              <a:spcBef>
                <a:spcPts val="600"/>
              </a:spcBef>
              <a:buFont typeface="Wingdings 2" pitchFamily="18" charset="2"/>
              <a:buAutoNum type="arabicPeriod" startAt="3"/>
            </a:pPr>
            <a:r>
              <a:rPr lang="en-US" sz="2200" b="1" dirty="0">
                <a:solidFill>
                  <a:srgbClr val="0070C0"/>
                </a:solidFill>
              </a:rPr>
              <a:t>Chi </a:t>
            </a:r>
            <a:r>
              <a:rPr lang="en-US" sz="2200" b="1" dirty="0" err="1">
                <a:solidFill>
                  <a:srgbClr val="0070C0"/>
                </a:solidFill>
              </a:rPr>
              <a:t>phí</a:t>
            </a:r>
            <a:r>
              <a:rPr lang="en-US" sz="2200" b="1" dirty="0">
                <a:solidFill>
                  <a:srgbClr val="0070C0"/>
                </a:solidFill>
              </a:rPr>
              <a:t> </a:t>
            </a:r>
            <a:r>
              <a:rPr lang="en-US" sz="2200" b="1" dirty="0" err="1">
                <a:solidFill>
                  <a:srgbClr val="0070C0"/>
                </a:solidFill>
              </a:rPr>
              <a:t>dịch</a:t>
            </a:r>
            <a:r>
              <a:rPr lang="en-US" sz="2200" b="1" dirty="0">
                <a:solidFill>
                  <a:srgbClr val="0070C0"/>
                </a:solidFill>
              </a:rPr>
              <a:t> </a:t>
            </a:r>
            <a:r>
              <a:rPr lang="en-US" sz="2200" b="1" dirty="0" err="1">
                <a:solidFill>
                  <a:srgbClr val="0070C0"/>
                </a:solidFill>
              </a:rPr>
              <a:t>vụ</a:t>
            </a:r>
            <a:r>
              <a:rPr lang="en-US" sz="2200" b="1" dirty="0">
                <a:solidFill>
                  <a:srgbClr val="0070C0"/>
                </a:solidFill>
              </a:rPr>
              <a:t> </a:t>
            </a:r>
            <a:r>
              <a:rPr lang="en-US" sz="2200" b="1" dirty="0" err="1">
                <a:solidFill>
                  <a:srgbClr val="0070C0"/>
                </a:solidFill>
              </a:rPr>
              <a:t>kỹ</a:t>
            </a:r>
            <a:r>
              <a:rPr lang="en-US" sz="2200" b="1" dirty="0">
                <a:solidFill>
                  <a:srgbClr val="0070C0"/>
                </a:solidFill>
              </a:rPr>
              <a:t> </a:t>
            </a:r>
            <a:r>
              <a:rPr lang="en-US" sz="2200" b="1" dirty="0" err="1">
                <a:solidFill>
                  <a:srgbClr val="0070C0"/>
                </a:solidFill>
              </a:rPr>
              <a:t>thuật</a:t>
            </a:r>
            <a:r>
              <a:rPr lang="en-US" sz="2200" b="1" dirty="0">
                <a:solidFill>
                  <a:srgbClr val="0070C0"/>
                </a:solidFill>
              </a:rPr>
              <a:t>: </a:t>
            </a:r>
            <a:r>
              <a:rPr lang="en-US" sz="2200" b="1" dirty="0" err="1">
                <a:solidFill>
                  <a:srgbClr val="7030A0"/>
                </a:solidFill>
              </a:rPr>
              <a:t>Tổng</a:t>
            </a:r>
            <a:r>
              <a:rPr lang="en-US" sz="2200" b="1" dirty="0">
                <a:solidFill>
                  <a:srgbClr val="7030A0"/>
                </a:solidFill>
              </a:rPr>
              <a:t> chi </a:t>
            </a:r>
            <a:r>
              <a:rPr lang="en-US" sz="2200" b="1" dirty="0" err="1">
                <a:solidFill>
                  <a:srgbClr val="7030A0"/>
                </a:solidFill>
              </a:rPr>
              <a:t>phí</a:t>
            </a:r>
            <a:r>
              <a:rPr lang="en-US" sz="2200" b="1" dirty="0">
                <a:solidFill>
                  <a:srgbClr val="7030A0"/>
                </a:solidFill>
              </a:rPr>
              <a:t> DVKT </a:t>
            </a:r>
            <a:r>
              <a:rPr lang="en-US" sz="2200" b="1" dirty="0" err="1">
                <a:solidFill>
                  <a:srgbClr val="7030A0"/>
                </a:solidFill>
              </a:rPr>
              <a:t>thực</a:t>
            </a:r>
            <a:r>
              <a:rPr lang="en-US" sz="2200" b="1" dirty="0">
                <a:solidFill>
                  <a:srgbClr val="7030A0"/>
                </a:solidFill>
              </a:rPr>
              <a:t> </a:t>
            </a:r>
            <a:r>
              <a:rPr lang="en-US" sz="2200" b="1" dirty="0" err="1">
                <a:solidFill>
                  <a:srgbClr val="7030A0"/>
                </a:solidFill>
              </a:rPr>
              <a:t>hiện</a:t>
            </a:r>
            <a:r>
              <a:rPr lang="en-US" sz="2200" b="1" dirty="0">
                <a:solidFill>
                  <a:srgbClr val="7030A0"/>
                </a:solidFill>
              </a:rPr>
              <a:t> </a:t>
            </a:r>
            <a:r>
              <a:rPr lang="en-US" sz="2200" b="1" dirty="0" err="1">
                <a:solidFill>
                  <a:srgbClr val="7030A0"/>
                </a:solidFill>
              </a:rPr>
              <a:t>từ</a:t>
            </a:r>
            <a:r>
              <a:rPr lang="en-US" sz="2200" b="1" dirty="0">
                <a:solidFill>
                  <a:srgbClr val="7030A0"/>
                </a:solidFill>
              </a:rPr>
              <a:t> </a:t>
            </a:r>
            <a:r>
              <a:rPr lang="en-US" sz="2200" b="1" dirty="0" err="1">
                <a:solidFill>
                  <a:srgbClr val="7030A0"/>
                </a:solidFill>
              </a:rPr>
              <a:t>ngày</a:t>
            </a:r>
            <a:r>
              <a:rPr lang="en-US" sz="2200" b="1" dirty="0">
                <a:solidFill>
                  <a:srgbClr val="7030A0"/>
                </a:solidFill>
              </a:rPr>
              <a:t> 01/01/2018</a:t>
            </a:r>
            <a:endParaRPr lang="en-US" sz="2200" b="1" dirty="0">
              <a:solidFill>
                <a:srgbClr val="0070C0"/>
              </a:solidFill>
            </a:endParaRPr>
          </a:p>
          <a:p>
            <a:pPr>
              <a:spcBef>
                <a:spcPts val="600"/>
              </a:spcBef>
            </a:pPr>
            <a:r>
              <a:rPr lang="en-US" sz="2200" b="1" dirty="0">
                <a:solidFill>
                  <a:srgbClr val="7030A0"/>
                </a:solidFill>
              </a:rPr>
              <a:t>4. Chi </a:t>
            </a:r>
            <a:r>
              <a:rPr lang="en-US" sz="2200" b="1" dirty="0" err="1">
                <a:solidFill>
                  <a:srgbClr val="7030A0"/>
                </a:solidFill>
              </a:rPr>
              <a:t>phí</a:t>
            </a:r>
            <a:r>
              <a:rPr lang="en-US" sz="2200" b="1" dirty="0">
                <a:solidFill>
                  <a:srgbClr val="7030A0"/>
                </a:solidFill>
              </a:rPr>
              <a:t> </a:t>
            </a:r>
            <a:r>
              <a:rPr lang="en-US" sz="2200" b="1" dirty="0" err="1">
                <a:solidFill>
                  <a:srgbClr val="7030A0"/>
                </a:solidFill>
              </a:rPr>
              <a:t>phát</a:t>
            </a:r>
            <a:r>
              <a:rPr lang="en-US" sz="2200" b="1" dirty="0">
                <a:solidFill>
                  <a:srgbClr val="7030A0"/>
                </a:solidFill>
              </a:rPr>
              <a:t> </a:t>
            </a:r>
            <a:r>
              <a:rPr lang="en-US" sz="2200" b="1" dirty="0" err="1">
                <a:solidFill>
                  <a:srgbClr val="7030A0"/>
                </a:solidFill>
              </a:rPr>
              <a:t>sinh</a:t>
            </a:r>
            <a:r>
              <a:rPr lang="en-US" sz="2200" b="1" dirty="0">
                <a:solidFill>
                  <a:srgbClr val="7030A0"/>
                </a:solidFill>
              </a:rPr>
              <a:t>, </a:t>
            </a:r>
            <a:r>
              <a:rPr lang="en-US" sz="2200" b="1" dirty="0" err="1">
                <a:solidFill>
                  <a:srgbClr val="7030A0"/>
                </a:solidFill>
              </a:rPr>
              <a:t>gồm</a:t>
            </a:r>
            <a:r>
              <a:rPr lang="en-US" sz="2200" b="1" dirty="0">
                <a:solidFill>
                  <a:srgbClr val="7030A0"/>
                </a:solidFill>
              </a:rPr>
              <a:t>:</a:t>
            </a:r>
          </a:p>
          <a:p>
            <a:pPr>
              <a:spcBef>
                <a:spcPts val="600"/>
              </a:spcBef>
            </a:pPr>
            <a:r>
              <a:rPr lang="en-US" sz="2200" b="1" dirty="0">
                <a:solidFill>
                  <a:srgbClr val="7030A0"/>
                </a:solidFill>
              </a:rPr>
              <a:t>-     Chi </a:t>
            </a:r>
            <a:r>
              <a:rPr lang="en-US" sz="2200" b="1" dirty="0" err="1">
                <a:solidFill>
                  <a:srgbClr val="7030A0"/>
                </a:solidFill>
              </a:rPr>
              <a:t>phí</a:t>
            </a:r>
            <a:r>
              <a:rPr lang="en-US" sz="2200" b="1" dirty="0">
                <a:solidFill>
                  <a:srgbClr val="7030A0"/>
                </a:solidFill>
              </a:rPr>
              <a:t> </a:t>
            </a:r>
            <a:r>
              <a:rPr lang="en-US" sz="2200" b="1" dirty="0" err="1">
                <a:solidFill>
                  <a:srgbClr val="7030A0"/>
                </a:solidFill>
              </a:rPr>
              <a:t>Thuốc</a:t>
            </a:r>
            <a:r>
              <a:rPr lang="en-US" sz="2200" b="1" dirty="0">
                <a:solidFill>
                  <a:srgbClr val="7030A0"/>
                </a:solidFill>
              </a:rPr>
              <a:t>, </a:t>
            </a:r>
            <a:r>
              <a:rPr lang="en-US" sz="2200" b="1" dirty="0" err="1">
                <a:solidFill>
                  <a:srgbClr val="7030A0"/>
                </a:solidFill>
              </a:rPr>
              <a:t>hóa</a:t>
            </a:r>
            <a:r>
              <a:rPr lang="en-US" sz="2200" b="1" dirty="0">
                <a:solidFill>
                  <a:srgbClr val="7030A0"/>
                </a:solidFill>
              </a:rPr>
              <a:t> </a:t>
            </a:r>
            <a:r>
              <a:rPr lang="en-US" sz="2200" b="1" dirty="0" err="1">
                <a:solidFill>
                  <a:srgbClr val="7030A0"/>
                </a:solidFill>
              </a:rPr>
              <a:t>chất</a:t>
            </a:r>
            <a:r>
              <a:rPr lang="en-US" sz="2200" b="1" dirty="0">
                <a:solidFill>
                  <a:srgbClr val="7030A0"/>
                </a:solidFill>
              </a:rPr>
              <a:t> </a:t>
            </a:r>
            <a:r>
              <a:rPr lang="en-US" sz="2200" b="1" dirty="0" err="1">
                <a:solidFill>
                  <a:srgbClr val="7030A0"/>
                </a:solidFill>
              </a:rPr>
              <a:t>phát</a:t>
            </a:r>
            <a:r>
              <a:rPr lang="en-US" sz="2200" b="1" dirty="0">
                <a:solidFill>
                  <a:srgbClr val="7030A0"/>
                </a:solidFill>
              </a:rPr>
              <a:t> </a:t>
            </a:r>
            <a:r>
              <a:rPr lang="en-US" sz="2200" b="1" dirty="0" err="1">
                <a:solidFill>
                  <a:srgbClr val="7030A0"/>
                </a:solidFill>
              </a:rPr>
              <a:t>sinh</a:t>
            </a:r>
            <a:r>
              <a:rPr lang="en-US" sz="2200" b="1" dirty="0">
                <a:solidFill>
                  <a:srgbClr val="7030A0"/>
                </a:solidFill>
              </a:rPr>
              <a:t> </a:t>
            </a:r>
            <a:r>
              <a:rPr lang="en-US" sz="2200" b="1" dirty="0" err="1">
                <a:solidFill>
                  <a:srgbClr val="7030A0"/>
                </a:solidFill>
              </a:rPr>
              <a:t>trong</a:t>
            </a:r>
            <a:r>
              <a:rPr lang="en-US" sz="2200" b="1" dirty="0">
                <a:solidFill>
                  <a:srgbClr val="7030A0"/>
                </a:solidFill>
              </a:rPr>
              <a:t> </a:t>
            </a:r>
            <a:r>
              <a:rPr lang="en-US" sz="2200" b="1" dirty="0" err="1">
                <a:solidFill>
                  <a:srgbClr val="7030A0"/>
                </a:solidFill>
              </a:rPr>
              <a:t>năm</a:t>
            </a:r>
            <a:r>
              <a:rPr lang="en-US" sz="2200" b="1" dirty="0">
                <a:solidFill>
                  <a:srgbClr val="7030A0"/>
                </a:solidFill>
              </a:rPr>
              <a:t> 2018</a:t>
            </a:r>
          </a:p>
          <a:p>
            <a:pPr>
              <a:spcBef>
                <a:spcPts val="600"/>
              </a:spcBef>
            </a:pPr>
            <a:r>
              <a:rPr lang="en-US" sz="2200" b="1" dirty="0">
                <a:solidFill>
                  <a:srgbClr val="7030A0"/>
                </a:solidFill>
              </a:rPr>
              <a:t>-     Chi </a:t>
            </a:r>
            <a:r>
              <a:rPr lang="en-US" sz="2200" b="1" dirty="0" err="1">
                <a:solidFill>
                  <a:srgbClr val="7030A0"/>
                </a:solidFill>
              </a:rPr>
              <a:t>phí</a:t>
            </a:r>
            <a:r>
              <a:rPr lang="en-US" sz="2200" b="1" dirty="0">
                <a:solidFill>
                  <a:srgbClr val="7030A0"/>
                </a:solidFill>
              </a:rPr>
              <a:t> VTYT </a:t>
            </a:r>
            <a:r>
              <a:rPr lang="en-US" sz="2200" b="1" dirty="0" err="1">
                <a:solidFill>
                  <a:srgbClr val="7030A0"/>
                </a:solidFill>
              </a:rPr>
              <a:t>phát</a:t>
            </a:r>
            <a:r>
              <a:rPr lang="en-US" sz="2200" b="1" dirty="0">
                <a:solidFill>
                  <a:srgbClr val="7030A0"/>
                </a:solidFill>
              </a:rPr>
              <a:t> </a:t>
            </a:r>
            <a:r>
              <a:rPr lang="en-US" sz="2200" b="1" dirty="0" err="1">
                <a:solidFill>
                  <a:srgbClr val="7030A0"/>
                </a:solidFill>
              </a:rPr>
              <a:t>sinh</a:t>
            </a:r>
            <a:r>
              <a:rPr lang="en-US" sz="2200" b="1" dirty="0">
                <a:solidFill>
                  <a:srgbClr val="7030A0"/>
                </a:solidFill>
              </a:rPr>
              <a:t> </a:t>
            </a:r>
            <a:r>
              <a:rPr lang="en-US" sz="2200" b="1" dirty="0" err="1">
                <a:solidFill>
                  <a:srgbClr val="7030A0"/>
                </a:solidFill>
              </a:rPr>
              <a:t>trong</a:t>
            </a:r>
            <a:r>
              <a:rPr lang="en-US" sz="2200" b="1" dirty="0">
                <a:solidFill>
                  <a:srgbClr val="7030A0"/>
                </a:solidFill>
              </a:rPr>
              <a:t> </a:t>
            </a:r>
            <a:r>
              <a:rPr lang="en-US" sz="2200" b="1" dirty="0" err="1">
                <a:solidFill>
                  <a:srgbClr val="7030A0"/>
                </a:solidFill>
              </a:rPr>
              <a:t>năm</a:t>
            </a:r>
            <a:r>
              <a:rPr lang="en-US" sz="2200" b="1" dirty="0">
                <a:solidFill>
                  <a:srgbClr val="7030A0"/>
                </a:solidFill>
              </a:rPr>
              <a:t> 2018</a:t>
            </a:r>
          </a:p>
          <a:p>
            <a:pPr>
              <a:spcBef>
                <a:spcPts val="600"/>
              </a:spcBef>
              <a:buFontTx/>
              <a:buChar char="-"/>
            </a:pPr>
            <a:r>
              <a:rPr lang="en-US" sz="2200" b="1" dirty="0">
                <a:solidFill>
                  <a:srgbClr val="7030A0"/>
                </a:solidFill>
              </a:rPr>
              <a:t>Chi </a:t>
            </a:r>
            <a:r>
              <a:rPr lang="en-US" sz="2200" b="1" dirty="0" err="1">
                <a:solidFill>
                  <a:srgbClr val="7030A0"/>
                </a:solidFill>
              </a:rPr>
              <a:t>phí</a:t>
            </a:r>
            <a:r>
              <a:rPr lang="en-US" sz="2200" b="1" dirty="0">
                <a:solidFill>
                  <a:srgbClr val="7030A0"/>
                </a:solidFill>
              </a:rPr>
              <a:t> DVKT </a:t>
            </a:r>
            <a:r>
              <a:rPr lang="en-US" sz="2200" b="1" dirty="0" err="1">
                <a:solidFill>
                  <a:srgbClr val="7030A0"/>
                </a:solidFill>
              </a:rPr>
              <a:t>phát</a:t>
            </a:r>
            <a:r>
              <a:rPr lang="en-US" sz="2200" b="1" dirty="0">
                <a:solidFill>
                  <a:srgbClr val="7030A0"/>
                </a:solidFill>
              </a:rPr>
              <a:t> </a:t>
            </a:r>
            <a:r>
              <a:rPr lang="en-US" sz="2200" b="1" dirty="0" err="1">
                <a:solidFill>
                  <a:srgbClr val="7030A0"/>
                </a:solidFill>
              </a:rPr>
              <a:t>sinh</a:t>
            </a:r>
            <a:r>
              <a:rPr lang="en-US" sz="2200" b="1" dirty="0">
                <a:solidFill>
                  <a:srgbClr val="7030A0"/>
                </a:solidFill>
              </a:rPr>
              <a:t> </a:t>
            </a:r>
            <a:r>
              <a:rPr lang="en-US" sz="2200" b="1" dirty="0" err="1">
                <a:solidFill>
                  <a:srgbClr val="7030A0"/>
                </a:solidFill>
              </a:rPr>
              <a:t>trong</a:t>
            </a:r>
            <a:r>
              <a:rPr lang="en-US" sz="2200" b="1" dirty="0">
                <a:solidFill>
                  <a:srgbClr val="7030A0"/>
                </a:solidFill>
              </a:rPr>
              <a:t> </a:t>
            </a:r>
            <a:r>
              <a:rPr lang="en-US" sz="2200" b="1" dirty="0" err="1">
                <a:solidFill>
                  <a:srgbClr val="7030A0"/>
                </a:solidFill>
              </a:rPr>
              <a:t>năm</a:t>
            </a:r>
            <a:r>
              <a:rPr lang="en-US" sz="2200" b="1" dirty="0">
                <a:solidFill>
                  <a:srgbClr val="7030A0"/>
                </a:solidFill>
              </a:rPr>
              <a:t> 2018</a:t>
            </a:r>
          </a:p>
          <a:p>
            <a:pPr>
              <a:spcBef>
                <a:spcPts val="600"/>
              </a:spcBef>
            </a:pPr>
            <a:r>
              <a:rPr lang="en-US" sz="2200" b="1" dirty="0">
                <a:solidFill>
                  <a:srgbClr val="7030A0"/>
                </a:solidFill>
              </a:rPr>
              <a:t>-    Chi </a:t>
            </a:r>
            <a:r>
              <a:rPr lang="en-US" sz="2200" b="1" dirty="0" err="1">
                <a:solidFill>
                  <a:srgbClr val="7030A0"/>
                </a:solidFill>
              </a:rPr>
              <a:t>phí</a:t>
            </a:r>
            <a:r>
              <a:rPr lang="en-US" sz="2200" b="1" dirty="0">
                <a:solidFill>
                  <a:srgbClr val="7030A0"/>
                </a:solidFill>
              </a:rPr>
              <a:t> DV </a:t>
            </a:r>
            <a:r>
              <a:rPr lang="en-US" sz="2200" b="1" dirty="0" err="1">
                <a:solidFill>
                  <a:srgbClr val="7030A0"/>
                </a:solidFill>
              </a:rPr>
              <a:t>tăng</a:t>
            </a:r>
            <a:r>
              <a:rPr lang="en-US" sz="2200" b="1" dirty="0">
                <a:solidFill>
                  <a:srgbClr val="7030A0"/>
                </a:solidFill>
              </a:rPr>
              <a:t> do </a:t>
            </a:r>
            <a:r>
              <a:rPr lang="en-US" sz="2200" b="1" dirty="0" err="1">
                <a:solidFill>
                  <a:srgbClr val="7030A0"/>
                </a:solidFill>
              </a:rPr>
              <a:t>tăng</a:t>
            </a:r>
            <a:r>
              <a:rPr lang="en-US" sz="2200" b="1" dirty="0">
                <a:solidFill>
                  <a:srgbClr val="7030A0"/>
                </a:solidFill>
              </a:rPr>
              <a:t> </a:t>
            </a:r>
            <a:r>
              <a:rPr lang="en-US" sz="2200" b="1" dirty="0" err="1">
                <a:solidFill>
                  <a:srgbClr val="7030A0"/>
                </a:solidFill>
              </a:rPr>
              <a:t>số</a:t>
            </a:r>
            <a:r>
              <a:rPr lang="en-US" sz="2200" b="1" dirty="0">
                <a:solidFill>
                  <a:srgbClr val="7030A0"/>
                </a:solidFill>
              </a:rPr>
              <a:t> </a:t>
            </a:r>
            <a:r>
              <a:rPr lang="en-US" sz="2200" b="1" dirty="0" err="1">
                <a:solidFill>
                  <a:srgbClr val="7030A0"/>
                </a:solidFill>
              </a:rPr>
              <a:t>lượng</a:t>
            </a:r>
            <a:r>
              <a:rPr lang="en-US" sz="2200" b="1" dirty="0">
                <a:solidFill>
                  <a:srgbClr val="7030A0"/>
                </a:solidFill>
              </a:rPr>
              <a:t>, </a:t>
            </a:r>
            <a:r>
              <a:rPr lang="en-US" sz="2200" b="1" dirty="0" err="1">
                <a:solidFill>
                  <a:srgbClr val="7030A0"/>
                </a:solidFill>
              </a:rPr>
              <a:t>tần</a:t>
            </a:r>
            <a:r>
              <a:rPr lang="en-US" sz="2200" b="1" dirty="0">
                <a:solidFill>
                  <a:srgbClr val="7030A0"/>
                </a:solidFill>
              </a:rPr>
              <a:t> </a:t>
            </a:r>
            <a:r>
              <a:rPr lang="en-US" sz="2200" b="1" dirty="0" err="1">
                <a:solidFill>
                  <a:srgbClr val="7030A0"/>
                </a:solidFill>
              </a:rPr>
              <a:t>suất</a:t>
            </a:r>
            <a:r>
              <a:rPr lang="en-US" sz="2200" b="1" dirty="0">
                <a:solidFill>
                  <a:srgbClr val="7030A0"/>
                </a:solidFill>
              </a:rPr>
              <a:t> KCB </a:t>
            </a:r>
            <a:r>
              <a:rPr lang="en-US" sz="2200" b="1" dirty="0" err="1">
                <a:solidFill>
                  <a:srgbClr val="7030A0"/>
                </a:solidFill>
              </a:rPr>
              <a:t>năm</a:t>
            </a:r>
            <a:r>
              <a:rPr lang="en-US" sz="2200" b="1" dirty="0">
                <a:solidFill>
                  <a:srgbClr val="7030A0"/>
                </a:solidFill>
              </a:rPr>
              <a:t> 2018, </a:t>
            </a:r>
            <a:r>
              <a:rPr lang="en-US" sz="2200" b="1" dirty="0" err="1">
                <a:solidFill>
                  <a:srgbClr val="7030A0"/>
                </a:solidFill>
              </a:rPr>
              <a:t>như</a:t>
            </a:r>
            <a:r>
              <a:rPr lang="en-US" sz="2200" b="1" dirty="0">
                <a:solidFill>
                  <a:srgbClr val="7030A0"/>
                </a:solidFill>
              </a:rPr>
              <a:t>: </a:t>
            </a:r>
            <a:r>
              <a:rPr lang="en-US" sz="2200" b="1" dirty="0" err="1">
                <a:solidFill>
                  <a:srgbClr val="7030A0"/>
                </a:solidFill>
              </a:rPr>
              <a:t>Vận</a:t>
            </a:r>
            <a:r>
              <a:rPr lang="en-US" sz="2200" b="1" dirty="0">
                <a:solidFill>
                  <a:srgbClr val="7030A0"/>
                </a:solidFill>
              </a:rPr>
              <a:t> </a:t>
            </a:r>
            <a:r>
              <a:rPr lang="en-US" sz="2200" b="1" dirty="0" err="1">
                <a:solidFill>
                  <a:srgbClr val="7030A0"/>
                </a:solidFill>
              </a:rPr>
              <a:t>chuyển</a:t>
            </a:r>
            <a:r>
              <a:rPr lang="en-US" sz="2200" b="1" dirty="0">
                <a:solidFill>
                  <a:srgbClr val="7030A0"/>
                </a:solidFill>
              </a:rPr>
              <a:t>, </a:t>
            </a:r>
            <a:r>
              <a:rPr lang="en-US" sz="2200" b="1" dirty="0" err="1">
                <a:solidFill>
                  <a:srgbClr val="7030A0"/>
                </a:solidFill>
              </a:rPr>
              <a:t>máu</a:t>
            </a:r>
            <a:r>
              <a:rPr lang="en-US" sz="2200" b="1" dirty="0">
                <a:solidFill>
                  <a:srgbClr val="7030A0"/>
                </a:solidFill>
              </a:rPr>
              <a:t>, </a:t>
            </a:r>
            <a:r>
              <a:rPr lang="en-US" sz="2200" b="1" dirty="0" err="1">
                <a:solidFill>
                  <a:srgbClr val="7030A0"/>
                </a:solidFill>
              </a:rPr>
              <a:t>Tiền</a:t>
            </a:r>
            <a:r>
              <a:rPr lang="en-US" sz="2200" b="1" dirty="0">
                <a:solidFill>
                  <a:srgbClr val="7030A0"/>
                </a:solidFill>
              </a:rPr>
              <a:t> </a:t>
            </a:r>
            <a:r>
              <a:rPr lang="en-US" sz="2200" b="1" dirty="0" err="1">
                <a:solidFill>
                  <a:srgbClr val="7030A0"/>
                </a:solidFill>
              </a:rPr>
              <a:t>khám</a:t>
            </a:r>
            <a:r>
              <a:rPr lang="en-US" sz="2200" b="1" dirty="0">
                <a:solidFill>
                  <a:srgbClr val="7030A0"/>
                </a:solidFill>
              </a:rPr>
              <a:t>, …..</a:t>
            </a:r>
          </a:p>
          <a:p>
            <a:pPr>
              <a:spcBef>
                <a:spcPts val="600"/>
              </a:spcBef>
            </a:pPr>
            <a:r>
              <a:rPr lang="en-US" sz="2200" b="1" dirty="0">
                <a:solidFill>
                  <a:srgbClr val="7030A0"/>
                </a:solidFill>
              </a:rPr>
              <a:t>-     Chi </a:t>
            </a:r>
            <a:r>
              <a:rPr lang="en-US" sz="2200" b="1" dirty="0" err="1">
                <a:solidFill>
                  <a:srgbClr val="7030A0"/>
                </a:solidFill>
              </a:rPr>
              <a:t>phí</a:t>
            </a:r>
            <a:r>
              <a:rPr lang="en-US" sz="2200" b="1" dirty="0">
                <a:solidFill>
                  <a:srgbClr val="7030A0"/>
                </a:solidFill>
              </a:rPr>
              <a:t> </a:t>
            </a:r>
            <a:r>
              <a:rPr lang="en-US" sz="2200" b="1" dirty="0" err="1">
                <a:solidFill>
                  <a:srgbClr val="7030A0"/>
                </a:solidFill>
              </a:rPr>
              <a:t>phát</a:t>
            </a:r>
            <a:r>
              <a:rPr lang="en-US" sz="2200" b="1" dirty="0">
                <a:solidFill>
                  <a:srgbClr val="7030A0"/>
                </a:solidFill>
              </a:rPr>
              <a:t> </a:t>
            </a:r>
            <a:r>
              <a:rPr lang="en-US" sz="2200" b="1" dirty="0" err="1">
                <a:solidFill>
                  <a:srgbClr val="7030A0"/>
                </a:solidFill>
              </a:rPr>
              <a:t>sinh</a:t>
            </a:r>
            <a:r>
              <a:rPr lang="en-US" sz="2200" b="1" dirty="0">
                <a:solidFill>
                  <a:srgbClr val="7030A0"/>
                </a:solidFill>
              </a:rPr>
              <a:t> </a:t>
            </a:r>
            <a:r>
              <a:rPr lang="en-US" sz="2200" b="1" dirty="0" err="1">
                <a:solidFill>
                  <a:srgbClr val="7030A0"/>
                </a:solidFill>
              </a:rPr>
              <a:t>khác</a:t>
            </a:r>
            <a:r>
              <a:rPr lang="en-US" sz="2200" b="1" dirty="0">
                <a:solidFill>
                  <a:srgbClr val="7030A0"/>
                </a:solidFill>
              </a:rPr>
              <a:t> … </a:t>
            </a:r>
            <a:r>
              <a:rPr lang="en-US" sz="2200" b="1" dirty="0" err="1">
                <a:solidFill>
                  <a:srgbClr val="7030A0"/>
                </a:solidFill>
              </a:rPr>
              <a:t>phát</a:t>
            </a:r>
            <a:r>
              <a:rPr lang="en-US" sz="2200" b="1" dirty="0">
                <a:solidFill>
                  <a:srgbClr val="7030A0"/>
                </a:solidFill>
              </a:rPr>
              <a:t> </a:t>
            </a:r>
            <a:r>
              <a:rPr lang="en-US" sz="2200" b="1" dirty="0" err="1">
                <a:solidFill>
                  <a:srgbClr val="7030A0"/>
                </a:solidFill>
              </a:rPr>
              <a:t>sinh</a:t>
            </a:r>
            <a:r>
              <a:rPr lang="en-US" sz="2200" b="1" dirty="0">
                <a:solidFill>
                  <a:srgbClr val="7030A0"/>
                </a:solidFill>
              </a:rPr>
              <a:t> </a:t>
            </a:r>
            <a:r>
              <a:rPr lang="en-US" sz="2200" b="1" dirty="0" err="1">
                <a:solidFill>
                  <a:srgbClr val="7030A0"/>
                </a:solidFill>
              </a:rPr>
              <a:t>năm</a:t>
            </a:r>
            <a:r>
              <a:rPr lang="en-US" sz="2200" b="1" dirty="0">
                <a:solidFill>
                  <a:srgbClr val="7030A0"/>
                </a:solidFill>
              </a:rPr>
              <a:t> 2018</a:t>
            </a:r>
          </a:p>
        </p:txBody>
      </p:sp>
    </p:spTree>
    <p:extLst>
      <p:ext uri="{BB962C8B-B14F-4D97-AF65-F5344CB8AC3E}">
        <p14:creationId xmlns:p14="http://schemas.microsoft.com/office/powerpoint/2010/main" val="21912492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959224"/>
          </a:xfrm>
        </p:spPr>
        <p:txBody>
          <a:bodyPr/>
          <a:lstStyle/>
          <a:p>
            <a:r>
              <a:rPr lang="en-US" sz="2500" b="1" dirty="0" smtClean="0">
                <a:solidFill>
                  <a:srgbClr val="FF0000"/>
                </a:solidFill>
              </a:rPr>
              <a:t>HỢP ĐỒNG KCB 2019</a:t>
            </a:r>
            <a:endParaRPr lang="en-US" sz="2500" b="1" dirty="0">
              <a:solidFill>
                <a:srgbClr val="FF0000"/>
              </a:solidFill>
            </a:endParaRPr>
          </a:p>
        </p:txBody>
      </p:sp>
      <p:sp>
        <p:nvSpPr>
          <p:cNvPr id="3" name="Content Placeholder 2"/>
          <p:cNvSpPr>
            <a:spLocks noGrp="1"/>
          </p:cNvSpPr>
          <p:nvPr>
            <p:ph idx="1"/>
          </p:nvPr>
        </p:nvSpPr>
        <p:spPr/>
        <p:txBody>
          <a:bodyPr>
            <a:normAutofit fontScale="92500" lnSpcReduction="10000"/>
          </a:bodyPr>
          <a:lstStyle/>
          <a:p>
            <a:r>
              <a:rPr lang="en-US" b="1" dirty="0" smtClean="0">
                <a:solidFill>
                  <a:srgbClr val="FF0000"/>
                </a:solidFill>
              </a:rPr>
              <a:t>Đầu năm</a:t>
            </a:r>
            <a:r>
              <a:rPr lang="en-US" dirty="0" smtClean="0"/>
              <a:t>: Lập Hợp đồng chỉ ghi nguyên tắc, do:</a:t>
            </a:r>
          </a:p>
          <a:p>
            <a:pPr>
              <a:buFontTx/>
              <a:buChar char="-"/>
            </a:pPr>
            <a:r>
              <a:rPr lang="en-US" dirty="0" smtClean="0"/>
              <a:t>Chưa có hệ số k</a:t>
            </a:r>
          </a:p>
          <a:p>
            <a:pPr>
              <a:buFontTx/>
              <a:buChar char="-"/>
            </a:pPr>
            <a:r>
              <a:rPr lang="en-US" dirty="0" smtClean="0"/>
              <a:t>Chưa có Cn</a:t>
            </a:r>
          </a:p>
          <a:p>
            <a:pPr>
              <a:buFontTx/>
              <a:buChar char="-"/>
            </a:pPr>
            <a:r>
              <a:rPr lang="en-US" b="1" dirty="0" smtClean="0">
                <a:solidFill>
                  <a:srgbClr val="0070C0"/>
                </a:solidFill>
              </a:rPr>
              <a:t>Tổng mức thanh toán theo phụ lục</a:t>
            </a:r>
          </a:p>
          <a:p>
            <a:r>
              <a:rPr lang="en-US" b="1" dirty="0" smtClean="0">
                <a:solidFill>
                  <a:srgbClr val="FF0000"/>
                </a:solidFill>
              </a:rPr>
              <a:t>Cuối năm</a:t>
            </a:r>
            <a:r>
              <a:rPr lang="en-US" dirty="0" smtClean="0"/>
              <a:t>: Lập phụ lục hợp đồng, ghi rõ:</a:t>
            </a:r>
          </a:p>
          <a:p>
            <a:pPr marL="0" indent="0">
              <a:buNone/>
            </a:pPr>
            <a:r>
              <a:rPr lang="en-US" dirty="0" smtClean="0"/>
              <a:t>- Tổng mức thanh toán</a:t>
            </a:r>
          </a:p>
          <a:p>
            <a:pPr>
              <a:buFontTx/>
              <a:buChar char="-"/>
            </a:pPr>
            <a:r>
              <a:rPr lang="en-US" dirty="0" smtClean="0"/>
              <a:t>Cách tính</a:t>
            </a:r>
          </a:p>
          <a:p>
            <a:pPr>
              <a:buFontTx/>
              <a:buChar char="-"/>
            </a:pPr>
            <a:r>
              <a:rPr lang="en-US" dirty="0" smtClean="0"/>
              <a:t>Các nhóm chi phí và chi phí phát sinh</a:t>
            </a:r>
          </a:p>
          <a:p>
            <a:pPr marL="0" indent="0">
              <a:buNone/>
            </a:pPr>
            <a:endParaRPr lang="en-US" dirty="0"/>
          </a:p>
        </p:txBody>
      </p:sp>
    </p:spTree>
    <p:extLst>
      <p:ext uri="{BB962C8B-B14F-4D97-AF65-F5344CB8AC3E}">
        <p14:creationId xmlns:p14="http://schemas.microsoft.com/office/powerpoint/2010/main" val="5437307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730624"/>
          </a:xfrm>
        </p:spPr>
        <p:txBody>
          <a:bodyPr/>
          <a:lstStyle/>
          <a:p>
            <a:r>
              <a:rPr lang="en-US" sz="3000" b="1" dirty="0">
                <a:solidFill>
                  <a:srgbClr val="FF0000"/>
                </a:solidFill>
              </a:rPr>
              <a:t>MỘT SỐ LƯU Ý</a:t>
            </a:r>
            <a:endParaRPr lang="en-US" sz="3000" dirty="0"/>
          </a:p>
        </p:txBody>
      </p:sp>
      <p:sp>
        <p:nvSpPr>
          <p:cNvPr id="3" name="Content Placeholder 2"/>
          <p:cNvSpPr>
            <a:spLocks noGrp="1"/>
          </p:cNvSpPr>
          <p:nvPr>
            <p:ph idx="1"/>
          </p:nvPr>
        </p:nvSpPr>
        <p:spPr>
          <a:xfrm>
            <a:off x="549275" y="1066800"/>
            <a:ext cx="8042276" cy="4876801"/>
          </a:xfrm>
        </p:spPr>
        <p:txBody>
          <a:bodyPr>
            <a:normAutofit lnSpcReduction="10000"/>
          </a:bodyPr>
          <a:lstStyle/>
          <a:p>
            <a:pPr marL="0" indent="0">
              <a:buNone/>
            </a:pPr>
            <a:r>
              <a:rPr lang="en-US" b="1" dirty="0" smtClean="0">
                <a:solidFill>
                  <a:srgbClr val="FF0000"/>
                </a:solidFill>
              </a:rPr>
              <a:t>1. Công tác chuẩn bị thực hiện Hợp đồng KCB:</a:t>
            </a:r>
          </a:p>
          <a:p>
            <a:r>
              <a:rPr lang="en-US" dirty="0" smtClean="0"/>
              <a:t>Đánh giá tình hình cơ cấu bệnh tật</a:t>
            </a:r>
          </a:p>
          <a:p>
            <a:r>
              <a:rPr lang="en-US" dirty="0"/>
              <a:t>Số lượng thẻ BHYT ĐKKCB ban </a:t>
            </a:r>
            <a:r>
              <a:rPr lang="en-US" dirty="0" smtClean="0"/>
              <a:t>đầu</a:t>
            </a:r>
          </a:p>
          <a:p>
            <a:r>
              <a:rPr lang="en-US" dirty="0" smtClean="0"/>
              <a:t>Đánh giá chi phí/lượt điều trị và hiệu quả, gồm:</a:t>
            </a:r>
          </a:p>
          <a:p>
            <a:pPr marL="0" indent="0">
              <a:buNone/>
            </a:pPr>
            <a:r>
              <a:rPr lang="en-US" dirty="0" smtClean="0"/>
              <a:t>+ Đánh giá việc chỉ định sử dụng dịch vụ</a:t>
            </a:r>
          </a:p>
          <a:p>
            <a:pPr marL="0" indent="0">
              <a:buNone/>
            </a:pPr>
            <a:r>
              <a:rPr lang="en-US" dirty="0" smtClean="0"/>
              <a:t>+ Đánh giá việc sử dụng thuốc/hóa chất/VTYT</a:t>
            </a:r>
          </a:p>
          <a:p>
            <a:pPr>
              <a:buFont typeface="Arial" charset="0"/>
              <a:buChar char="•"/>
            </a:pPr>
            <a:r>
              <a:rPr lang="en-US" sz="3000" b="1" dirty="0" smtClean="0">
                <a:solidFill>
                  <a:srgbClr val="FF0000"/>
                </a:solidFill>
              </a:rPr>
              <a:t>Mục đích: </a:t>
            </a:r>
            <a:endParaRPr lang="en-US" sz="3000" b="1" dirty="0" smtClean="0">
              <a:solidFill>
                <a:srgbClr val="FF0000"/>
              </a:solidFill>
            </a:endParaRPr>
          </a:p>
          <a:p>
            <a:pPr marL="0" indent="0">
              <a:buNone/>
            </a:pPr>
            <a:r>
              <a:rPr lang="en-US" sz="3000" b="1" dirty="0">
                <a:solidFill>
                  <a:srgbClr val="FF0000"/>
                </a:solidFill>
              </a:rPr>
              <a:t> </a:t>
            </a:r>
            <a:r>
              <a:rPr lang="en-US" sz="3000" b="1" dirty="0" smtClean="0">
                <a:solidFill>
                  <a:srgbClr val="FF0000"/>
                </a:solidFill>
              </a:rPr>
              <a:t>   K</a:t>
            </a:r>
            <a:r>
              <a:rPr lang="en-US" sz="3000" b="1" dirty="0" smtClean="0">
                <a:solidFill>
                  <a:srgbClr val="FF0000"/>
                </a:solidFill>
              </a:rPr>
              <a:t>hông </a:t>
            </a:r>
            <a:r>
              <a:rPr lang="en-US" sz="3000" b="1" dirty="0" smtClean="0">
                <a:solidFill>
                  <a:srgbClr val="FF0000"/>
                </a:solidFill>
              </a:rPr>
              <a:t>vượt Tổng mức thanh toán </a:t>
            </a:r>
            <a:endParaRPr lang="en-US" sz="3000" b="1" dirty="0">
              <a:solidFill>
                <a:srgbClr val="FF0000"/>
              </a:solidFill>
            </a:endParaRPr>
          </a:p>
        </p:txBody>
      </p:sp>
    </p:spTree>
    <p:extLst>
      <p:ext uri="{BB962C8B-B14F-4D97-AF65-F5344CB8AC3E}">
        <p14:creationId xmlns:p14="http://schemas.microsoft.com/office/powerpoint/2010/main" val="40412210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578224"/>
          </a:xfrm>
        </p:spPr>
        <p:txBody>
          <a:bodyPr/>
          <a:lstStyle/>
          <a:p>
            <a:r>
              <a:rPr lang="en-US" sz="3000" b="1" dirty="0" smtClean="0">
                <a:solidFill>
                  <a:srgbClr val="FF0000"/>
                </a:solidFill>
              </a:rPr>
              <a:t>MỘT SỐ LƯU Ý (2)</a:t>
            </a:r>
            <a:endParaRPr lang="en-US" sz="3000" b="1" dirty="0">
              <a:solidFill>
                <a:srgbClr val="FF0000"/>
              </a:solidFill>
            </a:endParaRPr>
          </a:p>
        </p:txBody>
      </p:sp>
      <p:sp>
        <p:nvSpPr>
          <p:cNvPr id="3" name="Content Placeholder 2"/>
          <p:cNvSpPr>
            <a:spLocks noGrp="1"/>
          </p:cNvSpPr>
          <p:nvPr>
            <p:ph idx="1"/>
          </p:nvPr>
        </p:nvSpPr>
        <p:spPr>
          <a:xfrm>
            <a:off x="549274" y="990600"/>
            <a:ext cx="8213725" cy="5410200"/>
          </a:xfrm>
        </p:spPr>
        <p:txBody>
          <a:bodyPr>
            <a:normAutofit lnSpcReduction="10000"/>
          </a:bodyPr>
          <a:lstStyle/>
          <a:p>
            <a:pPr marL="0" indent="0">
              <a:buNone/>
            </a:pPr>
            <a:r>
              <a:rPr lang="en-US" b="1" dirty="0" smtClean="0">
                <a:solidFill>
                  <a:srgbClr val="FF0000"/>
                </a:solidFill>
              </a:rPr>
              <a:t>2. Việc giám định theo tỷ lệ: </a:t>
            </a:r>
          </a:p>
          <a:p>
            <a:r>
              <a:rPr lang="en-US" dirty="0" smtClean="0"/>
              <a:t>Lấy mẫu phải ngẫu nhiên (CQ BHXH không chỉ định số hiệu HSBA để giám định)</a:t>
            </a:r>
          </a:p>
          <a:p>
            <a:r>
              <a:rPr lang="en-US" dirty="0" smtClean="0"/>
              <a:t> Có sự chứng kiến của BV</a:t>
            </a:r>
          </a:p>
          <a:p>
            <a:r>
              <a:rPr lang="en-US" dirty="0" smtClean="0"/>
              <a:t> Những nội dung đã trừ theo tỷ lệ thì sau này thì </a:t>
            </a:r>
            <a:r>
              <a:rPr lang="en-US" dirty="0"/>
              <a:t>các Đoàn kiểm </a:t>
            </a:r>
            <a:r>
              <a:rPr lang="en-US" dirty="0" smtClean="0"/>
              <a:t>tra không trừ.</a:t>
            </a:r>
          </a:p>
          <a:p>
            <a:pPr marL="0" indent="0">
              <a:buNone/>
            </a:pPr>
            <a:r>
              <a:rPr lang="en-US" b="1" dirty="0" smtClean="0">
                <a:solidFill>
                  <a:srgbClr val="FF0000"/>
                </a:solidFill>
              </a:rPr>
              <a:t>3. Giám định trực tiếp trên cổng</a:t>
            </a:r>
          </a:p>
          <a:p>
            <a:r>
              <a:rPr lang="en-US" dirty="0" smtClean="0"/>
              <a:t>Hiện nay cq bhxh đã thực hiện hình thức theo tỷ lệ và ngoài danh mục tỷ lệ? </a:t>
            </a:r>
          </a:p>
          <a:p>
            <a:r>
              <a:rPr lang="en-US" dirty="0" smtClean="0"/>
              <a:t>Khi trừ trên cổng nếu không phù hợp phải được xem xét trên HSBA</a:t>
            </a:r>
            <a:endParaRPr lang="en-US" dirty="0"/>
          </a:p>
          <a:p>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39426615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730624"/>
          </a:xfrm>
        </p:spPr>
        <p:txBody>
          <a:bodyPr/>
          <a:lstStyle/>
          <a:p>
            <a:r>
              <a:rPr lang="en-US" sz="3000" b="1" dirty="0">
                <a:solidFill>
                  <a:srgbClr val="FF0000"/>
                </a:solidFill>
              </a:rPr>
              <a:t>MỘT SỐ LƯU </a:t>
            </a:r>
            <a:r>
              <a:rPr lang="en-US" sz="3000" b="1" dirty="0" smtClean="0">
                <a:solidFill>
                  <a:srgbClr val="FF0000"/>
                </a:solidFill>
              </a:rPr>
              <a:t>Ý (3)</a:t>
            </a:r>
            <a:endParaRPr lang="en-US" sz="3000" dirty="0"/>
          </a:p>
        </p:txBody>
      </p:sp>
      <p:sp>
        <p:nvSpPr>
          <p:cNvPr id="3" name="Content Placeholder 2"/>
          <p:cNvSpPr>
            <a:spLocks noGrp="1"/>
          </p:cNvSpPr>
          <p:nvPr>
            <p:ph idx="1"/>
          </p:nvPr>
        </p:nvSpPr>
        <p:spPr>
          <a:xfrm>
            <a:off x="549275" y="914400"/>
            <a:ext cx="8042276" cy="5029201"/>
          </a:xfrm>
        </p:spPr>
        <p:txBody>
          <a:bodyPr/>
          <a:lstStyle/>
          <a:p>
            <a:pPr marL="0" indent="0">
              <a:buNone/>
            </a:pPr>
            <a:r>
              <a:rPr lang="en-US" b="1" dirty="0" smtClean="0">
                <a:solidFill>
                  <a:srgbClr val="FF0000"/>
                </a:solidFill>
              </a:rPr>
              <a:t>4. Lập </a:t>
            </a:r>
            <a:r>
              <a:rPr lang="en-US" b="1" dirty="0">
                <a:solidFill>
                  <a:srgbClr val="FF0000"/>
                </a:solidFill>
              </a:rPr>
              <a:t>Biên bản giám định</a:t>
            </a:r>
          </a:p>
          <a:p>
            <a:r>
              <a:rPr lang="en-US" dirty="0" smtClean="0"/>
              <a:t>Nhất thiết phải có biên bản giám định:</a:t>
            </a:r>
          </a:p>
          <a:p>
            <a:r>
              <a:rPr lang="en-US" dirty="0" smtClean="0"/>
              <a:t>Ghi </a:t>
            </a:r>
            <a:r>
              <a:rPr lang="en-US" dirty="0"/>
              <a:t>chép đầy đủ các nội dung thống nhất, không thống nhất</a:t>
            </a:r>
          </a:p>
          <a:p>
            <a:r>
              <a:rPr lang="en-US" dirty="0"/>
              <a:t>Các nội dung trừ phải ghi rõ nội dung, số tiền, nguyên nhân, lý do trừ hoặc chưa thống nhất</a:t>
            </a:r>
          </a:p>
          <a:p>
            <a:r>
              <a:rPr lang="en-US" dirty="0"/>
              <a:t>Ghi đầy đủ các nội dung phát sinh trong </a:t>
            </a:r>
            <a:r>
              <a:rPr lang="en-US" dirty="0" smtClean="0"/>
              <a:t>kỳ</a:t>
            </a:r>
          </a:p>
          <a:p>
            <a:r>
              <a:rPr lang="en-US" dirty="0" smtClean="0"/>
              <a:t>Ghi chép đầy đủ các ý kiến còn khác nhau</a:t>
            </a:r>
          </a:p>
          <a:p>
            <a:r>
              <a:rPr lang="en-US" dirty="0" smtClean="0"/>
              <a:t>Ý kiến đề xuất kiến nghị.</a:t>
            </a:r>
            <a:endParaRPr lang="en-US" dirty="0"/>
          </a:p>
          <a:p>
            <a:endParaRPr lang="en-US" dirty="0"/>
          </a:p>
        </p:txBody>
      </p:sp>
    </p:spTree>
    <p:extLst>
      <p:ext uri="{BB962C8B-B14F-4D97-AF65-F5344CB8AC3E}">
        <p14:creationId xmlns:p14="http://schemas.microsoft.com/office/powerpoint/2010/main" val="27850115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730624"/>
          </a:xfrm>
        </p:spPr>
        <p:txBody>
          <a:bodyPr/>
          <a:lstStyle/>
          <a:p>
            <a:r>
              <a:rPr lang="en-US" sz="4800" b="1" dirty="0">
                <a:solidFill>
                  <a:srgbClr val="FF0000"/>
                </a:solidFill>
              </a:rPr>
              <a:t>MỘT SỐ LƯU Ý </a:t>
            </a:r>
            <a:r>
              <a:rPr lang="en-US" sz="4800" b="1" dirty="0" smtClean="0">
                <a:solidFill>
                  <a:srgbClr val="FF0000"/>
                </a:solidFill>
              </a:rPr>
              <a:t>(4)</a:t>
            </a:r>
            <a:endParaRPr lang="en-US" dirty="0"/>
          </a:p>
        </p:txBody>
      </p:sp>
      <p:sp>
        <p:nvSpPr>
          <p:cNvPr id="3" name="Content Placeholder 2"/>
          <p:cNvSpPr>
            <a:spLocks noGrp="1"/>
          </p:cNvSpPr>
          <p:nvPr>
            <p:ph idx="1"/>
          </p:nvPr>
        </p:nvSpPr>
        <p:spPr>
          <a:xfrm>
            <a:off x="549275" y="838200"/>
            <a:ext cx="8042276" cy="5105401"/>
          </a:xfrm>
        </p:spPr>
        <p:txBody>
          <a:bodyPr/>
          <a:lstStyle/>
          <a:p>
            <a:r>
              <a:rPr lang="en-US" b="1" dirty="0" smtClean="0">
                <a:solidFill>
                  <a:srgbClr val="7030A0"/>
                </a:solidFill>
              </a:rPr>
              <a:t>Nghiên cứu văn bản </a:t>
            </a:r>
          </a:p>
          <a:p>
            <a:pPr>
              <a:buFontTx/>
              <a:buChar char="-"/>
            </a:pPr>
            <a:r>
              <a:rPr lang="en-US" dirty="0"/>
              <a:t>N</a:t>
            </a:r>
            <a:r>
              <a:rPr lang="en-US" dirty="0" smtClean="0"/>
              <a:t>hững thay đổi mới </a:t>
            </a:r>
          </a:p>
          <a:p>
            <a:pPr>
              <a:buFontTx/>
              <a:buChar char="-"/>
            </a:pPr>
            <a:r>
              <a:rPr lang="en-US" dirty="0" smtClean="0"/>
              <a:t>Áp dụng cho đơn vị</a:t>
            </a:r>
          </a:p>
          <a:p>
            <a:r>
              <a:rPr lang="en-US" b="1" dirty="0" smtClean="0">
                <a:solidFill>
                  <a:srgbClr val="7030A0"/>
                </a:solidFill>
              </a:rPr>
              <a:t>Lập hồ sơ bệnh án:</a:t>
            </a:r>
          </a:p>
          <a:p>
            <a:pPr>
              <a:buFontTx/>
              <a:buChar char="-"/>
            </a:pPr>
            <a:r>
              <a:rPr lang="en-US" dirty="0" smtClean="0"/>
              <a:t>Ghi chép đầy đủ</a:t>
            </a:r>
          </a:p>
          <a:p>
            <a:pPr>
              <a:buFontTx/>
              <a:buChar char="-"/>
            </a:pPr>
            <a:r>
              <a:rPr lang="en-US" dirty="0" smtClean="0"/>
              <a:t>Hợp lý</a:t>
            </a:r>
          </a:p>
          <a:p>
            <a:pPr>
              <a:buFontTx/>
              <a:buChar char="-"/>
            </a:pPr>
            <a:r>
              <a:rPr lang="en-US" dirty="0" smtClean="0"/>
              <a:t>Hợp lệ</a:t>
            </a:r>
            <a:endParaRPr lang="en-US" dirty="0"/>
          </a:p>
        </p:txBody>
      </p:sp>
    </p:spTree>
    <p:extLst>
      <p:ext uri="{BB962C8B-B14F-4D97-AF65-F5344CB8AC3E}">
        <p14:creationId xmlns:p14="http://schemas.microsoft.com/office/powerpoint/2010/main" val="2791585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0000"/>
                </a:solidFill>
              </a:rPr>
              <a:t>Nhận tài liệu tự động</a:t>
            </a:r>
            <a:endParaRPr lang="en-US" b="1" dirty="0">
              <a:solidFill>
                <a:srgbClr val="FF0000"/>
              </a:solidFill>
            </a:endParaRPr>
          </a:p>
        </p:txBody>
      </p:sp>
      <p:sp>
        <p:nvSpPr>
          <p:cNvPr id="3" name="Content Placeholder 2"/>
          <p:cNvSpPr>
            <a:spLocks noGrp="1"/>
          </p:cNvSpPr>
          <p:nvPr>
            <p:ph idx="1"/>
          </p:nvPr>
        </p:nvSpPr>
        <p:spPr/>
        <p:txBody>
          <a:bodyPr>
            <a:normAutofit/>
          </a:bodyPr>
          <a:lstStyle/>
          <a:p>
            <a:pPr marL="0" indent="0">
              <a:buNone/>
            </a:pPr>
            <a:endParaRPr lang="en-US" sz="3500" b="1" dirty="0" smtClean="0"/>
          </a:p>
          <a:p>
            <a:pPr marL="0" indent="0">
              <a:buNone/>
            </a:pPr>
            <a:r>
              <a:rPr lang="en-US" sz="3500" b="1" dirty="0" smtClean="0"/>
              <a:t>Đề </a:t>
            </a:r>
            <a:r>
              <a:rPr lang="en-US" sz="3500" b="1" dirty="0" smtClean="0"/>
              <a:t>nghị các anh chị gửi thư vào email sau </a:t>
            </a:r>
            <a:r>
              <a:rPr lang="en-US" sz="3500" b="1" dirty="0" smtClean="0"/>
              <a:t>để nhận </a:t>
            </a:r>
            <a:r>
              <a:rPr lang="en-US" sz="3500" b="1" dirty="0"/>
              <a:t>tài </a:t>
            </a:r>
            <a:r>
              <a:rPr lang="en-US" sz="3500" b="1" dirty="0" smtClean="0"/>
              <a:t>liệu </a:t>
            </a:r>
            <a:r>
              <a:rPr lang="en-US" sz="3500" b="1" dirty="0" smtClean="0"/>
              <a:t>tự động</a:t>
            </a:r>
          </a:p>
          <a:p>
            <a:pPr marL="0" indent="0">
              <a:buNone/>
            </a:pPr>
            <a:r>
              <a:rPr lang="en-US" sz="3500" b="1" dirty="0" smtClean="0"/>
              <a:t> </a:t>
            </a:r>
            <a:r>
              <a:rPr lang="en-US" sz="3500" b="1" dirty="0" smtClean="0">
                <a:solidFill>
                  <a:srgbClr val="FF0000"/>
                </a:solidFill>
              </a:rPr>
              <a:t>Email:vubaohiemyte.byt@gmail.com</a:t>
            </a:r>
            <a:endParaRPr lang="en-US" sz="3500" b="1" dirty="0" smtClean="0">
              <a:solidFill>
                <a:srgbClr val="FF0000"/>
              </a:solidFill>
            </a:endParaRPr>
          </a:p>
        </p:txBody>
      </p:sp>
    </p:spTree>
    <p:extLst>
      <p:ext uri="{BB962C8B-B14F-4D97-AF65-F5344CB8AC3E}">
        <p14:creationId xmlns:p14="http://schemas.microsoft.com/office/powerpoint/2010/main" val="20781489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3398" y="228600"/>
            <a:ext cx="8305802" cy="990600"/>
          </a:xfrm>
        </p:spPr>
        <p:txBody>
          <a:bodyPr/>
          <a:lstStyle/>
          <a:p>
            <a:r>
              <a:rPr lang="en-US" sz="4000" b="1" i="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cs typeface="Arial"/>
              </a:rPr>
              <a:t>TRÂN</a:t>
            </a:r>
            <a:r>
              <a:rPr lang="en-US" sz="4000" b="1"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cs typeface="Arial"/>
              </a:rPr>
              <a:t> </a:t>
            </a:r>
            <a:r>
              <a:rPr lang="en-US" sz="4000" b="1" i="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cs typeface="Arial"/>
              </a:rPr>
              <a:t>TRỌNG</a:t>
            </a:r>
            <a:r>
              <a:rPr lang="en-US" sz="4000" b="1"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cs typeface="Arial"/>
              </a:rPr>
              <a:t> </a:t>
            </a:r>
            <a:r>
              <a:rPr lang="en-US" sz="4000" b="1" i="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cs typeface="Arial"/>
              </a:rPr>
              <a:t>CẢM</a:t>
            </a:r>
            <a:r>
              <a:rPr lang="en-US" sz="4000" b="1"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cs typeface="Arial"/>
              </a:rPr>
              <a:t> </a:t>
            </a:r>
            <a:r>
              <a:rPr lang="en-US" sz="4000" b="1" i="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cs typeface="Arial"/>
              </a:rPr>
              <a:t>ƠN</a:t>
            </a:r>
            <a:r>
              <a:rPr lang="en-US" sz="4000" b="1"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cs typeface="Arial"/>
              </a:rPr>
              <a:t>!</a:t>
            </a:r>
            <a:endParaRPr lang="en-US" sz="4000" dirty="0"/>
          </a:p>
        </p:txBody>
      </p:sp>
      <p:pic>
        <p:nvPicPr>
          <p:cNvPr id="7" name="Picture Placeholder 6" descr="IMG_4778.JPG"/>
          <p:cNvPicPr>
            <a:picLocks noGrp="1" noChangeAspect="1"/>
          </p:cNvPicPr>
          <p:nvPr>
            <p:ph type="pic" idx="1"/>
          </p:nvPr>
        </p:nvPicPr>
        <p:blipFill>
          <a:blip r:embed="rId2" cstate="print"/>
          <a:srcRect t="9110" b="9110"/>
          <a:stretch>
            <a:fillRect/>
          </a:stretch>
        </p:blipFill>
        <p:spPr>
          <a:xfrm>
            <a:off x="0" y="1371600"/>
            <a:ext cx="9144000" cy="5486400"/>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7643</TotalTime>
  <Words>1220</Words>
  <Application>Microsoft Office PowerPoint</Application>
  <PresentationFormat>On-screen Show (4:3)</PresentationFormat>
  <Paragraphs>129</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Breeze</vt:lpstr>
      <vt:lpstr>NGHỊ ĐỊNH SỐ 146/2018/NĐ-CP  NGÀY 17/10/2018 CỦA CHÍNH PHỦ  QUY ĐỊNH CHI TIẾTVÀ HƯỚNG DẪN  BIỆN PHÁP THI HÀNH MỘT SỐ ĐIỀU CỦA LUẬT BẢO HIỂM Y TẾ</vt:lpstr>
      <vt:lpstr>Cấu trúc dự thảo Nghị định</vt:lpstr>
      <vt:lpstr>PowerPoint Presentation</vt:lpstr>
      <vt:lpstr>NỘI DUNG KHÁC NHAU GIỮA NĐ 105 VÀ NĐ 146</vt:lpstr>
      <vt:lpstr>TỔNG MỨC THANH TOÁN</vt:lpstr>
      <vt:lpstr>PHƯƠNG THỨC THANH TOÁN</vt:lpstr>
      <vt:lpstr>Thanh toán theo giá dịch vụ (Điều 24) </vt:lpstr>
      <vt:lpstr>Thanh toán theo giá dịch vụ </vt:lpstr>
      <vt:lpstr>TÍNH TỔNG MỨC THANH TOÁN</vt:lpstr>
      <vt:lpstr>TÍNH TỔNG MỨC THANH TOÁN (2)</vt:lpstr>
      <vt:lpstr>HỢP ĐỒNG KCB 2019</vt:lpstr>
      <vt:lpstr>MỘT SỐ LƯU Ý</vt:lpstr>
      <vt:lpstr>MỘT SỐ LƯU Ý (2)</vt:lpstr>
      <vt:lpstr>MỘT SỐ LƯU Ý (3)</vt:lpstr>
      <vt:lpstr>MỘT SỐ LƯU Ý (4)</vt:lpstr>
      <vt:lpstr>Nhận tài liệu tự động</vt:lpstr>
      <vt:lpstr>TRÂN TRỌNG CẢM ƠN!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DỰ THẢO NGHỊ ĐỊNH SỬA ĐỔI  NGHỊ ĐỊNH 105/2014/NĐ-CP NGÀY 15/11/2014  QUY ĐỊNH CHI TIẾT VÀ HƯỚNG DẪN THI HÀNH MỘT SỐ ĐIỀU CỦA LUẬT BẢO HIỂM Y TẾ</dc:title>
  <dc:creator>admin</dc:creator>
  <cp:lastModifiedBy>Windows User</cp:lastModifiedBy>
  <cp:revision>515</cp:revision>
  <dcterms:created xsi:type="dcterms:W3CDTF">2016-11-30T01:27:26Z</dcterms:created>
  <dcterms:modified xsi:type="dcterms:W3CDTF">2018-12-17T05:39:32Z</dcterms:modified>
</cp:coreProperties>
</file>